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4027" r:id="rId2"/>
  </p:sldMasterIdLst>
  <p:notesMasterIdLst>
    <p:notesMasterId r:id="rId21"/>
  </p:notesMasterIdLst>
  <p:sldIdLst>
    <p:sldId id="287" r:id="rId3"/>
    <p:sldId id="257" r:id="rId4"/>
    <p:sldId id="284" r:id="rId5"/>
    <p:sldId id="285" r:id="rId6"/>
    <p:sldId id="290" r:id="rId7"/>
    <p:sldId id="278" r:id="rId8"/>
    <p:sldId id="280" r:id="rId9"/>
    <p:sldId id="286" r:id="rId10"/>
    <p:sldId id="279" r:id="rId11"/>
    <p:sldId id="291" r:id="rId12"/>
    <p:sldId id="268" r:id="rId13"/>
    <p:sldId id="281" r:id="rId14"/>
    <p:sldId id="294" r:id="rId15"/>
    <p:sldId id="269" r:id="rId16"/>
    <p:sldId id="283" r:id="rId17"/>
    <p:sldId id="270" r:id="rId18"/>
    <p:sldId id="293" r:id="rId19"/>
    <p:sldId id="265"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600">
          <p15:clr>
            <a:srgbClr val="A4A3A4"/>
          </p15:clr>
        </p15:guide>
        <p15:guide id="2" pos="34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9999FF"/>
    <a:srgbClr val="008080"/>
    <a:srgbClr val="669900"/>
    <a:srgbClr val="5F5F5F"/>
    <a:srgbClr val="00FFFF"/>
    <a:srgbClr val="9900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95" autoAdjust="0"/>
    <p:restoredTop sz="77347" autoAdjust="0"/>
  </p:normalViewPr>
  <p:slideViewPr>
    <p:cSldViewPr snapToGrid="0">
      <p:cViewPr varScale="1">
        <p:scale>
          <a:sx n="53" d="100"/>
          <a:sy n="53" d="100"/>
        </p:scale>
        <p:origin x="1956" y="36"/>
      </p:cViewPr>
      <p:guideLst>
        <p:guide orient="horz" pos="2600"/>
        <p:guide pos="34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00" d="100"/>
          <a:sy n="100" d="100"/>
        </p:scale>
        <p:origin x="-1548" y="107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17" charset="-128"/>
                <a:cs typeface="+mn-cs"/>
              </a:defRPr>
            </a:lvl1pPr>
          </a:lstStyle>
          <a:p>
            <a:pPr>
              <a:defRPr/>
            </a:pPr>
            <a:endParaRPr lang="en-US" dirty="0"/>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D824438F-A60B-4015-B192-329D52E8F701}" type="datetimeFigureOut">
              <a:rPr lang="en-US" altLang="en-US"/>
              <a:pPr>
                <a:defRPr/>
              </a:pPr>
              <a:t>1/26/2018</a:t>
            </a:fld>
            <a:endParaRPr lang="en-US" altLang="en-US"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17" charset="-128"/>
                <a:cs typeface="+mn-cs"/>
              </a:defRPr>
            </a:lvl1pPr>
          </a:lstStyle>
          <a:p>
            <a:pPr>
              <a:defRPr/>
            </a:pPr>
            <a:endParaRPr lang="en-US" dirty="0"/>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41F1147-C780-42EE-A400-5ECE06360FFB}" type="slidenum">
              <a:rPr lang="en-US" altLang="en-US"/>
              <a:pPr>
                <a:defRPr/>
              </a:pPr>
              <a:t>‹#›</a:t>
            </a:fld>
            <a:endParaRPr lang="en-US" altLang="en-US" dirty="0"/>
          </a:p>
        </p:txBody>
      </p:sp>
    </p:spTree>
    <p:extLst>
      <p:ext uri="{BB962C8B-B14F-4D97-AF65-F5344CB8AC3E}">
        <p14:creationId xmlns:p14="http://schemas.microsoft.com/office/powerpoint/2010/main" val="29167927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chapter takes a look at a country’s balance of payments, which essentially records all transactions that take place between one country and all the others. In this discussion, we will investigate how official reserves are used to ensure that the balance of payments does balance. Then we will look at how exchange rates are determined and different types of exchange rate systems. Lastly, we will learn about U.S. trade deficits and determine their impacts on the U.S. economy.</a:t>
            </a: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3D73B3A-A0EF-4D92-8A25-0350EDA427B1}" type="slidenum">
              <a:rPr lang="en-US" altLang="en-US"/>
              <a:pPr/>
              <a:t>1</a:t>
            </a:fld>
            <a:endParaRPr lang="en-US" altLang="en-US" dirty="0"/>
          </a:p>
        </p:txBody>
      </p:sp>
    </p:spTree>
    <p:extLst>
      <p:ext uri="{BB962C8B-B14F-4D97-AF65-F5344CB8AC3E}">
        <p14:creationId xmlns:p14="http://schemas.microsoft.com/office/powerpoint/2010/main" val="3837168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graph shows the dollar per pound exchange rate, which has been primarily determined by market forces with some government intervention.</a:t>
            </a:r>
          </a:p>
        </p:txBody>
      </p:sp>
    </p:spTree>
    <p:extLst>
      <p:ext uri="{BB962C8B-B14F-4D97-AF65-F5344CB8AC3E}">
        <p14:creationId xmlns:p14="http://schemas.microsoft.com/office/powerpoint/2010/main" val="1681384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Sometimes nations use fixed or “pegged” rates to try to avoid the disadvantages of flexible rates. If the rate is fixed, a shift in the demand or supply of the currency will threaten the system and the government must intervene to keep the rate fixed. The government can use official reserves and engage in currency interventions of buying and selling their currency, in order to maintain the fixed rate. It can also try trade policies to discourage imports and encourage exports, but these types of policies can reduce the volume of world trade and can lead to retaliation by other nations in response to the trade restrictions. They can use exchange controls, whereby the government assumes the role of allocating the short supply of the foreign currency to importers, but this can cause the creation of a black market in the currency, charges of favoritism toward select importers, or distorted trade. The government could also use macroeconomic adjustments domestically to try to eliminate the shortage of the foreign currency.</a:t>
            </a:r>
          </a:p>
        </p:txBody>
      </p:sp>
    </p:spTree>
    <p:extLst>
      <p:ext uri="{BB962C8B-B14F-4D97-AF65-F5344CB8AC3E}">
        <p14:creationId xmlns:p14="http://schemas.microsoft.com/office/powerpoint/2010/main" val="4072180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 decrease in the demand for pounds, all other things equal, would cause a U.S. balance of payments deficit. This deficit would be corrected by a change in the exchange rate. Under fixed exchange rates, the US would have to cover the shortage by selling official reserves, restricting trade, implementing exchange controls, or enacting a contractionary stabilization policy and resulting in an increase in foreign exchange reserves.</a:t>
            </a:r>
          </a:p>
        </p:txBody>
      </p:sp>
    </p:spTree>
    <p:extLst>
      <p:ext uri="{BB962C8B-B14F-4D97-AF65-F5344CB8AC3E}">
        <p14:creationId xmlns:p14="http://schemas.microsoft.com/office/powerpoint/2010/main" val="568095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An increase in the demand for pounds, all other things equal, would cause a U.S. balance of payments surplus. This surplus would be corrected by a change in the exchange rate. Under fixed exchange rates, the US would have to cover the surplus by selling to decrease in foreign exchange reserves..</a:t>
            </a:r>
          </a:p>
          <a:p>
            <a:endParaRPr lang="en-US" altLang="en-US" dirty="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D0A4337-FCF7-417C-A2F4-46575C8A8454}" type="slidenum">
              <a:rPr lang="en-US" altLang="en-US"/>
              <a:pPr/>
              <a:t>13</a:t>
            </a:fld>
            <a:endParaRPr lang="en-US" altLang="en-US" dirty="0"/>
          </a:p>
        </p:txBody>
      </p:sp>
    </p:spTree>
    <p:extLst>
      <p:ext uri="{BB962C8B-B14F-4D97-AF65-F5344CB8AC3E}">
        <p14:creationId xmlns:p14="http://schemas.microsoft.com/office/powerpoint/2010/main" val="31660132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Over the years, most nations have used three different exchange systems. The gold standard was used for the longest period. Under this standard, a nation’s currency was tied to its supply of gold, which created a fixed exchange rate. The Bretton Woods system was almost a hybrid system that allowed nations to transition to the modern day managed float system.</a:t>
            </a:r>
          </a:p>
        </p:txBody>
      </p:sp>
    </p:spTree>
    <p:extLst>
      <p:ext uri="{BB962C8B-B14F-4D97-AF65-F5344CB8AC3E}">
        <p14:creationId xmlns:p14="http://schemas.microsoft.com/office/powerpoint/2010/main" val="1970618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Under the current managed floating exchange system, exchange rates among major currencies are free to float to their equilibrium market levels, but nations occasionally use currency intervention to stabilize or alter market rates. The nations recognize the importance of allowing the rates to adjust on their own, but also the importance of maintaining stability in the market. Proponents argue that the system has worked for many years and has weathered severe economic turbulence during that time. The critics argue that we need more stable exchange rates and need more government intervention to manage the float. The current system does seem to be the best compromise between the extreme of a true fixed exchange rate system and a fully free floating system.</a:t>
            </a:r>
          </a:p>
        </p:txBody>
      </p:sp>
    </p:spTree>
    <p:extLst>
      <p:ext uri="{BB962C8B-B14F-4D97-AF65-F5344CB8AC3E}">
        <p14:creationId xmlns:p14="http://schemas.microsoft.com/office/powerpoint/2010/main" val="3978256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In recent years, the U.S. has experienced record large trade deficits, reaching a record high deficit of $801 billion in 2006, an amount equal to 6% of GDP. There are several causes to these deficits. During 2002-2007, the U.S. economy grew at a faster pace than many of its trading nations. This growth enabled Americans to increase their demand for imports. The U.S. also has an enormous trade deficit with China as it imports more and more goods and services from them. China’s standard of living is still low, relatively speaking, which means they do not yet have a large demand for imported items. China also has a fixed exchange rate, which prevents their currency, the yuan, from appreciating relative to other currencies. This continues to make U.S. imports more expensive in China which further reduces the demand. Another factor in the trade deficit is the U.S.’s continued dependence on imported oil as it creates a deficit with the OPEC nations. The last piece is the low U.S. savings rate. Remember from the balance-of-payments that a key component is the financial account which reflects the savings of a nation. Most of our investment has been financed by foreign investors since there is not enough domestic savings to meet the demand. The implications of the continued trade deficits are serious. It reflects the fact that we continue to consume far more of the world’s resources than we produce and have increased indebtedness to foreign entities. Trade deficits can be a mixed blessing. The long-term impacts are largely unknown which concerns many people. It remains to be seen in the future if the country can withstand those deficits and return to a more balanced balance-of-payments.</a:t>
            </a:r>
          </a:p>
        </p:txBody>
      </p:sp>
    </p:spTree>
    <p:extLst>
      <p:ext uri="{BB962C8B-B14F-4D97-AF65-F5344CB8AC3E}">
        <p14:creationId xmlns:p14="http://schemas.microsoft.com/office/powerpoint/2010/main" val="2022628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graph illustrates the annual U.S. trade deficits for the period of 2005-2015. Notice that the deficit did peak in 2006 and since then has declined somewhat, mainly due to the recession of 2008-2009. During the recession, the demand for both domestic and imported goods and services declined dramatically. It remains to be seen what effect the current recovery will have on future trade deficits.</a:t>
            </a:r>
          </a:p>
        </p:txBody>
      </p:sp>
    </p:spTree>
    <p:extLst>
      <p:ext uri="{BB962C8B-B14F-4D97-AF65-F5344CB8AC3E}">
        <p14:creationId xmlns:p14="http://schemas.microsoft.com/office/powerpoint/2010/main" val="4051973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Given that international trade is hampered by the deadweight loss of currency-conversion fees, difficulties in comparing costs, and exchange rate risks, it only seems to make sense for countries to use the same currency. When the members of the Eurozone eliminated their respective currencies in favor of the euro, they benefited from increased cross border trade and a surge in investment. They also, however, had to give up control of their own monetary policy and lost the ability to use currency exchanges to make external adjustments to the current account balances. The long-run implications of the euro are still unknown as the economies of those countries are in some ways still adjusting to the change.</a:t>
            </a:r>
          </a:p>
        </p:txBody>
      </p:sp>
    </p:spTree>
    <p:extLst>
      <p:ext uri="{BB962C8B-B14F-4D97-AF65-F5344CB8AC3E}">
        <p14:creationId xmlns:p14="http://schemas.microsoft.com/office/powerpoint/2010/main" val="1290449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When individuals who participate in transactions use the same currency, the transaction exchange is a simple matter since both parties are using the same currencies. When the parties involved are from countries that use different currencies, an intermediate asset transaction must take place first so that the buyer will have the correct currency with which to pay the seller. The process of exchanging currencies creates a market in which a rate of exchange can be determined at an equilibrium rate to clear the market.</a:t>
            </a:r>
          </a:p>
        </p:txBody>
      </p:sp>
    </p:spTree>
    <p:extLst>
      <p:ext uri="{BB962C8B-B14F-4D97-AF65-F5344CB8AC3E}">
        <p14:creationId xmlns:p14="http://schemas.microsoft.com/office/powerpoint/2010/main" val="2691658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balance of payments is the sum of all international financial transactions taking place between the a nation’s residents and the residents of foreign nations. These transactions primarily fall into either international trade or international asset exchange categories. In the U.S., the Commerce Department’s Bureau of Economic Analysis compiles a balance-of-payments statement each year. It is organized into two main categories: the current account and the capital and financial account. The current account summarizes U.S. trade in currently produced goods and services. Exports are a plus and imports are a minus. In 2015, the balance of goods was negative $760 billion which represents a trade deficit. Looking at services, there was a surplus of exports over imports, leaving a balance of positive $219 billion. Also included in the current account is net investment income which represents the difference between (1) the interest and dividend payments foreigners paid U.S. citizens and companies for services provided, and (2) the interest and dividends the U.S. citizens and companies paid for the services provided by foreign capital invested here. In 2015 the U.S. net investment income was a positive $191 billion. The final component of the current account is net transfer, both public and private. This includes foreign aid, retirement funds paid to U.S. citizens living abroad, and money sent by immigrants back to their native country. In 2015 that was a negative $136 billion. Adding it all up, the current account in 2015 was a negative $486 billion. This means we had more money going out than coming in.</a:t>
            </a:r>
          </a:p>
        </p:txBody>
      </p:sp>
    </p:spTree>
    <p:extLst>
      <p:ext uri="{BB962C8B-B14F-4D97-AF65-F5344CB8AC3E}">
        <p14:creationId xmlns:p14="http://schemas.microsoft.com/office/powerpoint/2010/main" val="2758077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second component of the balance of payments summarizes the international asset transactions. The capital and financial account consists of the capital account, which mainly measures debt forgiveness, and the financial account, which deals with international purchases and sales of real or financial assets. The capital account had a $0 balance in 2015, which indicates that the U.S. forgave exactly as much loans to other countries than other countries forgave in our loans. In the financial account, the balance was a positive $486 billion, which is not necessarily a good thing, as it indicates we sold more of our real and financial assets to foreign investors than they sold to us.</a:t>
            </a:r>
          </a:p>
        </p:txBody>
      </p:sp>
    </p:spTree>
    <p:extLst>
      <p:ext uri="{BB962C8B-B14F-4D97-AF65-F5344CB8AC3E}">
        <p14:creationId xmlns:p14="http://schemas.microsoft.com/office/powerpoint/2010/main" val="1016697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balance of the current account and the balance in the capital and financial account always must balance to zero. </a:t>
            </a:r>
          </a:p>
        </p:txBody>
      </p:sp>
    </p:spTree>
    <p:extLst>
      <p:ext uri="{BB962C8B-B14F-4D97-AF65-F5344CB8AC3E}">
        <p14:creationId xmlns:p14="http://schemas.microsoft.com/office/powerpoint/2010/main" val="3997841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graph illustrates the U.S. trade balances with selected nations in 2015. Note that we had large trade deficits with several nations including China and Mexico, but we had trade surpluses with other nations such as the United Kingdom and Brazil.</a:t>
            </a:r>
          </a:p>
        </p:txBody>
      </p:sp>
    </p:spTree>
    <p:extLst>
      <p:ext uri="{BB962C8B-B14F-4D97-AF65-F5344CB8AC3E}">
        <p14:creationId xmlns:p14="http://schemas.microsoft.com/office/powerpoint/2010/main" val="4088277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demand for pounds is downward sloping, meaning that as the pound becomes less expensive in terms of dollars, more British goods and services will be purchased since they will be cheaper. The supply for pounds curve is upsloping because the British will purchase more U.S. goods when the dollar price of pounds rises. When that happens, the British will buy more U.S. goods and services because they will become less expensive.</a:t>
            </a:r>
          </a:p>
        </p:txBody>
      </p:sp>
    </p:spTree>
    <p:extLst>
      <p:ext uri="{BB962C8B-B14F-4D97-AF65-F5344CB8AC3E}">
        <p14:creationId xmlns:p14="http://schemas.microsoft.com/office/powerpoint/2010/main" val="1995919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There are many factors that can cause a nation’s currency to appreciate or depreciate but the basic laws of supply-demand apply. If the demand for a nation’s currency increases, that nation’s currency will appreciate and vice versa if the demand drops. If the supply of currency increases, it will depreciate and if one country’s currency appreciates, some other country’s currency will depreciate relative to it. So, what causes supply or demand to shift? Any change in consumer’s tastes will, of course, cause the demand for the currency to change. The change in income relative to the income in other nations will also shift demand, as will relative inflation rate changes. Under the purchasing-power-parity theory, exchange rates should eventually adjust such that they equate the purchasing power of various currencies. Many people use the “Big Mac” example. Since McDonald’s is located in almost every country, we can look at how much a Big Mac costs in each nation and then convert that to an exchange rate. Inflation can skew the numbers if one nation’s rate is different than the other’s. Interest rates and expected returns on assets can also affect demand if their relative rates are different between the nations. Another factor is speculation. Speculators are people who buy and sell currency solely to make money in the classic “buy low, sell high” process. These speculators can cause shifts in supply and demand.</a:t>
            </a:r>
          </a:p>
        </p:txBody>
      </p:sp>
    </p:spTree>
    <p:extLst>
      <p:ext uri="{BB962C8B-B14F-4D97-AF65-F5344CB8AC3E}">
        <p14:creationId xmlns:p14="http://schemas.microsoft.com/office/powerpoint/2010/main" val="1066534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Flexible exchange rates are not without their disadvantages. They can be volatile and unpredictable and because of that, they may discourage international trade. This instability can destabilize domestic economies as the wide fluctuations stimulate and then depress industries involved in exporting goods. This is even more apparent in nations whose exports and imports are a large part of their total domestic output.</a:t>
            </a:r>
          </a:p>
        </p:txBody>
      </p:sp>
    </p:spTree>
    <p:extLst>
      <p:ext uri="{BB962C8B-B14F-4D97-AF65-F5344CB8AC3E}">
        <p14:creationId xmlns:p14="http://schemas.microsoft.com/office/powerpoint/2010/main" val="477859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8E833F0-36A3-4B44-B9EC-73BA38BDA72F}" type="datetime1">
              <a:rPr lang="en-US" altLang="en-US"/>
              <a:pPr>
                <a:defRPr/>
              </a:pPr>
              <a:t>1/26/2018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EE62063-9BB0-4153-A03D-A4C4C81D9833}" type="slidenum">
              <a:rPr lang="en-US" altLang="en-US"/>
              <a:pPr>
                <a:defRPr/>
              </a:pPr>
              <a:t>‹#›</a:t>
            </a:fld>
            <a:endParaRPr lang="en-US" altLang="en-US" dirty="0"/>
          </a:p>
        </p:txBody>
      </p:sp>
    </p:spTree>
    <p:extLst>
      <p:ext uri="{BB962C8B-B14F-4D97-AF65-F5344CB8AC3E}">
        <p14:creationId xmlns:p14="http://schemas.microsoft.com/office/powerpoint/2010/main" val="4043688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EBA5AF4-DD5A-4A1C-A631-5A670CD1F15A}" type="datetime1">
              <a:rPr lang="en-US" altLang="en-US"/>
              <a:pPr>
                <a:defRPr/>
              </a:pPr>
              <a:t>1/26/2018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05DAEA1-A270-446C-8CF3-12DCDCC26D55}" type="slidenum">
              <a:rPr lang="en-US" altLang="en-US"/>
              <a:pPr>
                <a:defRPr/>
              </a:pPr>
              <a:t>‹#›</a:t>
            </a:fld>
            <a:endParaRPr lang="en-US" altLang="en-US" dirty="0"/>
          </a:p>
        </p:txBody>
      </p:sp>
    </p:spTree>
    <p:extLst>
      <p:ext uri="{BB962C8B-B14F-4D97-AF65-F5344CB8AC3E}">
        <p14:creationId xmlns:p14="http://schemas.microsoft.com/office/powerpoint/2010/main" val="244216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099130B-57FD-4863-9280-C458C1D1BCA2}" type="datetime1">
              <a:rPr lang="en-US" altLang="en-US"/>
              <a:pPr>
                <a:defRPr/>
              </a:pPr>
              <a:t>1/26/2018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43ACFFC-0137-4138-A5D9-FF9050111F02}" type="slidenum">
              <a:rPr lang="en-US" altLang="en-US"/>
              <a:pPr>
                <a:defRPr/>
              </a:pPr>
              <a:t>‹#›</a:t>
            </a:fld>
            <a:endParaRPr lang="en-US" altLang="en-US" dirty="0"/>
          </a:p>
        </p:txBody>
      </p:sp>
    </p:spTree>
    <p:extLst>
      <p:ext uri="{BB962C8B-B14F-4D97-AF65-F5344CB8AC3E}">
        <p14:creationId xmlns:p14="http://schemas.microsoft.com/office/powerpoint/2010/main" val="4256375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rtlCol="0"/>
          <a:lstStyle>
            <a:lvl1pPr>
              <a:defRPr>
                <a:latin typeface="Arial" panose="020B0604020202020204" pitchFamily="34" charset="0"/>
                <a:ea typeface="ＭＳ Ｐゴシック" panose="020B0600070205080204" pitchFamily="34" charset="-128"/>
                <a:cs typeface="+mn-cs"/>
              </a:defRPr>
            </a:lvl1pPr>
          </a:lstStyle>
          <a:p>
            <a:pPr>
              <a:defRPr/>
            </a:pPr>
            <a:r>
              <a:rPr lang="en-US" dirty="0"/>
              <a:t>McGraw-Hill/Irwin</a:t>
            </a:r>
          </a:p>
        </p:txBody>
      </p:sp>
      <p:sp>
        <p:nvSpPr>
          <p:cNvPr id="5" name="Footer Placeholder 4"/>
          <p:cNvSpPr>
            <a:spLocks noGrp="1"/>
          </p:cNvSpPr>
          <p:nvPr>
            <p:ph type="ftr" sz="quarter" idx="11"/>
          </p:nvPr>
        </p:nvSpPr>
        <p:spPr/>
        <p:txBody>
          <a:bodyPr wrap="square" numCol="1" anchorCtr="0" compatLnSpc="1">
            <a:prstTxWarp prst="textNoShape">
              <a:avLst/>
            </a:prstTxWarp>
          </a:bodyPr>
          <a:lstStyle>
            <a:lvl1pPr>
              <a:defRPr smtClean="0">
                <a:ea typeface="MS PGothic" panose="020B0600070205080204" pitchFamily="34" charset="-128"/>
              </a:defRPr>
            </a:lvl1pPr>
          </a:lstStyle>
          <a:p>
            <a:pPr>
              <a:defRPr/>
            </a:pPr>
            <a:r>
              <a:rPr lang="en-US" altLang="en-US" dirty="0"/>
              <a:t>Copyright © 2015 by McGraw-Hill Education. All rights reserved.</a:t>
            </a:r>
          </a:p>
        </p:txBody>
      </p:sp>
      <p:sp>
        <p:nvSpPr>
          <p:cNvPr id="6" name="Slide Number Placeholder 5"/>
          <p:cNvSpPr>
            <a:spLocks noGrp="1"/>
          </p:cNvSpPr>
          <p:nvPr>
            <p:ph type="sldNum" sz="quarter" idx="12"/>
          </p:nvPr>
        </p:nvSpPr>
        <p:spPr/>
        <p:txBody>
          <a:bodyPr/>
          <a:lstStyle>
            <a:lvl1pPr>
              <a:defRPr smtClean="0"/>
            </a:lvl1pPr>
          </a:lstStyle>
          <a:p>
            <a:pPr>
              <a:defRPr/>
            </a:pPr>
            <a:fld id="{BBD08FC3-A06F-4279-99F0-5CCC8180BD53}" type="slidenum">
              <a:rPr lang="en-US" altLang="en-US"/>
              <a:pPr>
                <a:defRPr/>
              </a:pPr>
              <a:t>‹#›</a:t>
            </a:fld>
            <a:endParaRPr lang="en-US" altLang="en-US" dirty="0"/>
          </a:p>
        </p:txBody>
      </p:sp>
    </p:spTree>
    <p:extLst>
      <p:ext uri="{BB962C8B-B14F-4D97-AF65-F5344CB8AC3E}">
        <p14:creationId xmlns:p14="http://schemas.microsoft.com/office/powerpoint/2010/main" val="158686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41-</a:t>
            </a:r>
            <a:fld id="{EF4CC28E-565E-4EC2-B866-61E9111B3E75}"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smtClean="0"/>
            </a:lvl1pPr>
          </a:lstStyle>
          <a:p>
            <a:pPr>
              <a:defRPr/>
            </a:pPr>
            <a:fld id="{28783017-1778-45C6-ACB1-EFF93AF2381C}" type="datetime1">
              <a:rPr lang="en-US" altLang="en-US"/>
              <a:pPr>
                <a:defRPr/>
              </a:pPr>
              <a:t>1/26/2018</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E7A16920-A3DB-412A-A7D5-09A7CD795EB1}" type="slidenum">
              <a:rPr lang="en-US" altLang="en-US"/>
              <a:pPr>
                <a:defRPr/>
              </a:pPr>
              <a:t>‹#›</a:t>
            </a:fld>
            <a:endParaRPr lang="en-US" altLang="en-US" dirty="0"/>
          </a:p>
        </p:txBody>
      </p:sp>
    </p:spTree>
    <p:extLst>
      <p:ext uri="{BB962C8B-B14F-4D97-AF65-F5344CB8AC3E}">
        <p14:creationId xmlns:p14="http://schemas.microsoft.com/office/powerpoint/2010/main" val="2604071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3507805-B98C-423A-9FC4-294866F2DFC3}"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fld id="{797D08A8-6760-4B61-9508-5E8C8B66101F}" type="datetime1">
              <a:rPr lang="en-US" altLang="en-US"/>
              <a:pPr>
                <a:defRPr/>
              </a:pPr>
              <a:t>1/26/2018</a:t>
            </a:fld>
            <a:endParaRPr lang="en-US" altLang="en-US" dirty="0"/>
          </a:p>
        </p:txBody>
      </p:sp>
    </p:spTree>
    <p:extLst>
      <p:ext uri="{BB962C8B-B14F-4D97-AF65-F5344CB8AC3E}">
        <p14:creationId xmlns:p14="http://schemas.microsoft.com/office/powerpoint/2010/main" val="750811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D86EA270-F30B-4423-ADB3-92B100437604}"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Date Placeholder 3"/>
          <p:cNvSpPr>
            <a:spLocks noGrp="1"/>
          </p:cNvSpPr>
          <p:nvPr>
            <p:ph type="dt" sz="half" idx="12"/>
          </p:nvPr>
        </p:nvSpPr>
        <p:spPr/>
        <p:txBody>
          <a:bodyPr/>
          <a:lstStyle>
            <a:lvl1pPr>
              <a:defRPr/>
            </a:lvl1pPr>
          </a:lstStyle>
          <a:p>
            <a:pPr>
              <a:defRPr/>
            </a:pPr>
            <a:fld id="{CB52C854-7221-4C85-ABE9-0618EB677502}" type="datetime1">
              <a:rPr lang="en-US" altLang="en-US"/>
              <a:pPr>
                <a:defRPr/>
              </a:pPr>
              <a:t>1/26/2018</a:t>
            </a:fld>
            <a:endParaRPr lang="en-US" altLang="en-US" dirty="0"/>
          </a:p>
        </p:txBody>
      </p:sp>
    </p:spTree>
    <p:extLst>
      <p:ext uri="{BB962C8B-B14F-4D97-AF65-F5344CB8AC3E}">
        <p14:creationId xmlns:p14="http://schemas.microsoft.com/office/powerpoint/2010/main" val="199327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F500E7C1-5B52-4A46-85AD-862932F63EC8}"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Date Placeholder 3"/>
          <p:cNvSpPr>
            <a:spLocks noGrp="1"/>
          </p:cNvSpPr>
          <p:nvPr>
            <p:ph type="dt" sz="half" idx="12"/>
          </p:nvPr>
        </p:nvSpPr>
        <p:spPr/>
        <p:txBody>
          <a:bodyPr/>
          <a:lstStyle>
            <a:lvl1pPr>
              <a:defRPr/>
            </a:lvl1pPr>
          </a:lstStyle>
          <a:p>
            <a:pPr>
              <a:defRPr/>
            </a:pPr>
            <a:fld id="{06B9633C-0534-4BC7-AB6F-19D9AEF4675F}" type="datetime1">
              <a:rPr lang="en-US" altLang="en-US"/>
              <a:pPr>
                <a:defRPr/>
              </a:pPr>
              <a:t>1/26/2018</a:t>
            </a:fld>
            <a:endParaRPr lang="en-US" altLang="en-US" dirty="0"/>
          </a:p>
        </p:txBody>
      </p:sp>
    </p:spTree>
    <p:extLst>
      <p:ext uri="{BB962C8B-B14F-4D97-AF65-F5344CB8AC3E}">
        <p14:creationId xmlns:p14="http://schemas.microsoft.com/office/powerpoint/2010/main" val="18968641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142DE908-0A74-47E5-A2EB-8E5BA6F44495}"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Date Placeholder 3"/>
          <p:cNvSpPr>
            <a:spLocks noGrp="1"/>
          </p:cNvSpPr>
          <p:nvPr>
            <p:ph type="dt" sz="half" idx="12"/>
          </p:nvPr>
        </p:nvSpPr>
        <p:spPr/>
        <p:txBody>
          <a:bodyPr/>
          <a:lstStyle>
            <a:lvl1pPr>
              <a:defRPr/>
            </a:lvl1pPr>
          </a:lstStyle>
          <a:p>
            <a:pPr>
              <a:defRPr/>
            </a:pPr>
            <a:fld id="{F98DF998-89AA-48BD-88B1-44376338C205}" type="datetime1">
              <a:rPr lang="en-US" altLang="en-US"/>
              <a:pPr>
                <a:defRPr/>
              </a:pPr>
              <a:t>1/26/2018</a:t>
            </a:fld>
            <a:endParaRPr lang="en-US" altLang="en-US" dirty="0"/>
          </a:p>
        </p:txBody>
      </p:sp>
      <p:sp>
        <p:nvSpPr>
          <p:cNvPr id="6"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41-</a:t>
            </a:r>
            <a:fld id="{EF4CC28E-565E-4EC2-B866-61E9111B3E75}"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Tree>
    <p:extLst>
      <p:ext uri="{BB962C8B-B14F-4D97-AF65-F5344CB8AC3E}">
        <p14:creationId xmlns:p14="http://schemas.microsoft.com/office/powerpoint/2010/main" val="614556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A60B051E-52A4-4595-B54B-7194BD743BF4}"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Date Placeholder 3"/>
          <p:cNvSpPr>
            <a:spLocks noGrp="1"/>
          </p:cNvSpPr>
          <p:nvPr>
            <p:ph type="dt" sz="half" idx="12"/>
          </p:nvPr>
        </p:nvSpPr>
        <p:spPr/>
        <p:txBody>
          <a:bodyPr/>
          <a:lstStyle>
            <a:lvl1pPr>
              <a:defRPr/>
            </a:lvl1pPr>
          </a:lstStyle>
          <a:p>
            <a:pPr>
              <a:defRPr/>
            </a:pPr>
            <a:fld id="{BF49F018-45D1-4FCC-BCC8-BF7CF4B2F2D1}" type="datetime1">
              <a:rPr lang="en-US" altLang="en-US"/>
              <a:pPr>
                <a:defRPr/>
              </a:pPr>
              <a:t>1/26/2018</a:t>
            </a:fld>
            <a:endParaRPr lang="en-US" altLang="en-US" dirty="0"/>
          </a:p>
        </p:txBody>
      </p:sp>
    </p:spTree>
    <p:extLst>
      <p:ext uri="{BB962C8B-B14F-4D97-AF65-F5344CB8AC3E}">
        <p14:creationId xmlns:p14="http://schemas.microsoft.com/office/powerpoint/2010/main" val="4257643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2B272C5E-F991-4EF0-BBC6-87FCF4CD3DAA}"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7" name="Date Placeholder 3"/>
          <p:cNvSpPr>
            <a:spLocks noGrp="1"/>
          </p:cNvSpPr>
          <p:nvPr>
            <p:ph type="dt" sz="half" idx="16"/>
          </p:nvPr>
        </p:nvSpPr>
        <p:spPr/>
        <p:txBody>
          <a:bodyPr/>
          <a:lstStyle>
            <a:lvl1pPr>
              <a:defRPr/>
            </a:lvl1pPr>
          </a:lstStyle>
          <a:p>
            <a:pPr>
              <a:defRPr/>
            </a:pPr>
            <a:fld id="{AE7AF4B3-2B55-4FB7-B21C-165841DE1C9F}" type="datetime1">
              <a:rPr lang="en-US" altLang="en-US"/>
              <a:pPr>
                <a:defRPr/>
              </a:pPr>
              <a:t>1/26/2018</a:t>
            </a:fld>
            <a:endParaRPr lang="en-US" altLang="en-US" dirty="0"/>
          </a:p>
        </p:txBody>
      </p:sp>
    </p:spTree>
    <p:extLst>
      <p:ext uri="{BB962C8B-B14F-4D97-AF65-F5344CB8AC3E}">
        <p14:creationId xmlns:p14="http://schemas.microsoft.com/office/powerpoint/2010/main" val="338360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F822261-CA72-4396-940A-9ADB0AA1874A}" type="datetime1">
              <a:rPr lang="en-US" altLang="en-US"/>
              <a:pPr>
                <a:defRPr/>
              </a:pPr>
              <a:t>1/26/2018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B5BA9B6-553B-4ABF-964B-A8A5D65AEBBD}" type="slidenum">
              <a:rPr lang="en-US" altLang="en-US"/>
              <a:pPr>
                <a:defRPr/>
              </a:pPr>
              <a:t>‹#›</a:t>
            </a:fld>
            <a:endParaRPr lang="en-US" altLang="en-US" dirty="0"/>
          </a:p>
        </p:txBody>
      </p:sp>
    </p:spTree>
    <p:extLst>
      <p:ext uri="{BB962C8B-B14F-4D97-AF65-F5344CB8AC3E}">
        <p14:creationId xmlns:p14="http://schemas.microsoft.com/office/powerpoint/2010/main" val="4042981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A17C99D2-B056-474C-B865-88CC507D9BA5}"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Date Placeholder 3"/>
          <p:cNvSpPr>
            <a:spLocks noGrp="1"/>
          </p:cNvSpPr>
          <p:nvPr>
            <p:ph type="dt" sz="half" idx="12"/>
          </p:nvPr>
        </p:nvSpPr>
        <p:spPr/>
        <p:txBody>
          <a:bodyPr/>
          <a:lstStyle>
            <a:lvl1pPr>
              <a:defRPr/>
            </a:lvl1pPr>
          </a:lstStyle>
          <a:p>
            <a:pPr>
              <a:defRPr/>
            </a:pPr>
            <a:fld id="{126592DC-329C-414D-AC50-2C8A0CD30F57}" type="datetime1">
              <a:rPr lang="en-US" altLang="en-US"/>
              <a:pPr>
                <a:defRPr/>
              </a:pPr>
              <a:t>1/26/2018</a:t>
            </a:fld>
            <a:endParaRPr lang="en-US" altLang="en-US" dirty="0"/>
          </a:p>
        </p:txBody>
      </p:sp>
    </p:spTree>
    <p:extLst>
      <p:ext uri="{BB962C8B-B14F-4D97-AF65-F5344CB8AC3E}">
        <p14:creationId xmlns:p14="http://schemas.microsoft.com/office/powerpoint/2010/main" val="1403590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FC3B53F7-3FFE-4EB9-B9B5-7EA75B173FD2}"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fld id="{BE1A6082-2C62-45C9-AD61-1BF62ACEAA15}" type="datetime1">
              <a:rPr lang="en-US" altLang="en-US"/>
              <a:pPr>
                <a:defRPr/>
              </a:pPr>
              <a:t>1/26/2018</a:t>
            </a:fld>
            <a:endParaRPr lang="en-US" altLang="en-US" dirty="0"/>
          </a:p>
        </p:txBody>
      </p:sp>
    </p:spTree>
    <p:extLst>
      <p:ext uri="{BB962C8B-B14F-4D97-AF65-F5344CB8AC3E}">
        <p14:creationId xmlns:p14="http://schemas.microsoft.com/office/powerpoint/2010/main" val="6001059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E1E61B65-0F08-4980-87D4-A7E1E1AA6EA6}"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fld id="{E325203D-9AEE-4A57-827C-AF674B55F933}" type="datetime1">
              <a:rPr lang="en-US" altLang="en-US"/>
              <a:pPr>
                <a:defRPr/>
              </a:pPr>
              <a:t>1/26/2018</a:t>
            </a:fld>
            <a:endParaRPr lang="en-US" altLang="en-US" dirty="0"/>
          </a:p>
        </p:txBody>
      </p:sp>
    </p:spTree>
    <p:extLst>
      <p:ext uri="{BB962C8B-B14F-4D97-AF65-F5344CB8AC3E}">
        <p14:creationId xmlns:p14="http://schemas.microsoft.com/office/powerpoint/2010/main" val="1820769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738909A-DAA4-4490-B50E-A2E0DA00D043}" type="datetime1">
              <a:rPr lang="en-US" altLang="en-US"/>
              <a:pPr>
                <a:defRPr/>
              </a:pPr>
              <a:t>1/26/2018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D486540-2015-44EC-ABEC-64AC8424DF2D}" type="slidenum">
              <a:rPr lang="en-US" altLang="en-US"/>
              <a:pPr>
                <a:defRPr/>
              </a:pPr>
              <a:t>‹#›</a:t>
            </a:fld>
            <a:endParaRPr lang="en-US" altLang="en-US" dirty="0"/>
          </a:p>
        </p:txBody>
      </p:sp>
    </p:spTree>
    <p:extLst>
      <p:ext uri="{BB962C8B-B14F-4D97-AF65-F5344CB8AC3E}">
        <p14:creationId xmlns:p14="http://schemas.microsoft.com/office/powerpoint/2010/main" val="4140631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3BD482D-1406-41EA-9E49-46B7178B6F59}" type="datetime1">
              <a:rPr lang="en-US" altLang="en-US"/>
              <a:pPr>
                <a:defRPr/>
              </a:pPr>
              <a:t>1/26/2018</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02F9D55-4B24-484F-A688-B8C425182DC0}" type="slidenum">
              <a:rPr lang="en-US" altLang="en-US"/>
              <a:pPr>
                <a:defRPr/>
              </a:pPr>
              <a:t>‹#›</a:t>
            </a:fld>
            <a:endParaRPr lang="en-US" altLang="en-US" dirty="0"/>
          </a:p>
        </p:txBody>
      </p:sp>
    </p:spTree>
    <p:extLst>
      <p:ext uri="{BB962C8B-B14F-4D97-AF65-F5344CB8AC3E}">
        <p14:creationId xmlns:p14="http://schemas.microsoft.com/office/powerpoint/2010/main" val="2583271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5240344-785B-4C03-8DF5-C738E13673CB}" type="datetime1">
              <a:rPr lang="en-US" altLang="en-US"/>
              <a:pPr>
                <a:defRPr/>
              </a:pPr>
              <a:t>1/26/2018</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9D9BFB3-3A11-4AA0-8AE4-7CA9A8A9FE3A}" type="slidenum">
              <a:rPr lang="en-US" altLang="en-US"/>
              <a:pPr>
                <a:defRPr/>
              </a:pPr>
              <a:t>‹#›</a:t>
            </a:fld>
            <a:endParaRPr lang="en-US" altLang="en-US" dirty="0"/>
          </a:p>
        </p:txBody>
      </p:sp>
    </p:spTree>
    <p:extLst>
      <p:ext uri="{BB962C8B-B14F-4D97-AF65-F5344CB8AC3E}">
        <p14:creationId xmlns:p14="http://schemas.microsoft.com/office/powerpoint/2010/main" val="77619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E853234-30EB-45E6-906D-FEA628EEF510}" type="datetime1">
              <a:rPr lang="en-US" altLang="en-US"/>
              <a:pPr>
                <a:defRPr/>
              </a:pPr>
              <a:t>1/26/2018</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9A043C9-6F20-4B11-92C3-0848422264C5}" type="slidenum">
              <a:rPr lang="en-US" altLang="en-US"/>
              <a:pPr>
                <a:defRPr/>
              </a:pPr>
              <a:t>‹#›</a:t>
            </a:fld>
            <a:endParaRPr lang="en-US" altLang="en-US" dirty="0"/>
          </a:p>
        </p:txBody>
      </p:sp>
    </p:spTree>
    <p:extLst>
      <p:ext uri="{BB962C8B-B14F-4D97-AF65-F5344CB8AC3E}">
        <p14:creationId xmlns:p14="http://schemas.microsoft.com/office/powerpoint/2010/main" val="317064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6290147-CBB6-4BEF-AC0F-3B23CBF0EF5E}" type="datetime1">
              <a:rPr lang="en-US" altLang="en-US"/>
              <a:pPr>
                <a:defRPr/>
              </a:pPr>
              <a:t>1/26/2018</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D6146A0-FD72-4EF6-8A24-A56AB84F89B7}" type="slidenum">
              <a:rPr lang="en-US" altLang="en-US"/>
              <a:pPr>
                <a:defRPr/>
              </a:pPr>
              <a:t>‹#›</a:t>
            </a:fld>
            <a:endParaRPr lang="en-US" altLang="en-US" dirty="0"/>
          </a:p>
        </p:txBody>
      </p:sp>
    </p:spTree>
    <p:extLst>
      <p:ext uri="{BB962C8B-B14F-4D97-AF65-F5344CB8AC3E}">
        <p14:creationId xmlns:p14="http://schemas.microsoft.com/office/powerpoint/2010/main" val="186407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31FC113-17D0-48FF-87E8-2CE28AF72CDD}" type="datetime1">
              <a:rPr lang="en-US" altLang="en-US"/>
              <a:pPr>
                <a:defRPr/>
              </a:pPr>
              <a:t>1/26/2018</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66112DC-1B1D-4569-9619-8589080AB8DF}" type="slidenum">
              <a:rPr lang="en-US" altLang="en-US"/>
              <a:pPr>
                <a:defRPr/>
              </a:pPr>
              <a:t>‹#›</a:t>
            </a:fld>
            <a:endParaRPr lang="en-US" altLang="en-US" dirty="0"/>
          </a:p>
        </p:txBody>
      </p:sp>
    </p:spTree>
    <p:extLst>
      <p:ext uri="{BB962C8B-B14F-4D97-AF65-F5344CB8AC3E}">
        <p14:creationId xmlns:p14="http://schemas.microsoft.com/office/powerpoint/2010/main" val="52695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97B7EE0-F4A1-485D-A195-973F81B00DB0}" type="datetime1">
              <a:rPr lang="en-US" altLang="en-US"/>
              <a:pPr>
                <a:defRPr/>
              </a:pPr>
              <a:t>1/26/2018</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613F511-A55D-4916-A032-AC342ACDCE91}" type="slidenum">
              <a:rPr lang="en-US" altLang="en-US"/>
              <a:pPr>
                <a:defRPr/>
              </a:pPr>
              <a:t>‹#›</a:t>
            </a:fld>
            <a:endParaRPr lang="en-US" altLang="en-US" dirty="0"/>
          </a:p>
        </p:txBody>
      </p:sp>
    </p:spTree>
    <p:extLst>
      <p:ext uri="{BB962C8B-B14F-4D97-AF65-F5344CB8AC3E}">
        <p14:creationId xmlns:p14="http://schemas.microsoft.com/office/powerpoint/2010/main" val="4103299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931DFEF9-DBDA-49E6-BF93-CBD7E8550581}" type="datetime1">
              <a:rPr lang="en-US" altLang="en-US"/>
              <a:pPr>
                <a:defRPr/>
              </a:pPr>
              <a:t>1/26/2018</a:t>
            </a:fld>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pitchFamily="34" charset="0"/>
                <a:ea typeface="ＭＳ Ｐゴシック" pitchFamily="24" charset="-128"/>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3C581A3-06AA-4A35-967D-6679CF9A6423}"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113"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pitchFamily="5" charset="-128"/>
        </a:defRPr>
      </a:lvl1pPr>
      <a:lvl2pPr algn="ctr" defTabSz="457200" rtl="0" eaLnBrk="0" fontAlgn="base" hangingPunct="0">
        <a:spcBef>
          <a:spcPct val="0"/>
        </a:spcBef>
        <a:spcAft>
          <a:spcPct val="0"/>
        </a:spcAft>
        <a:defRPr sz="4400">
          <a:solidFill>
            <a:schemeClr val="tx1"/>
          </a:solidFill>
          <a:latin typeface="Calibri" pitchFamily="5" charset="0"/>
          <a:ea typeface="MS PGothic" panose="020B0600070205080204" pitchFamily="34" charset="-128"/>
          <a:cs typeface="ＭＳ Ｐゴシック" pitchFamily="5" charset="-128"/>
        </a:defRPr>
      </a:lvl2pPr>
      <a:lvl3pPr algn="ctr" defTabSz="457200" rtl="0" eaLnBrk="0" fontAlgn="base" hangingPunct="0">
        <a:spcBef>
          <a:spcPct val="0"/>
        </a:spcBef>
        <a:spcAft>
          <a:spcPct val="0"/>
        </a:spcAft>
        <a:defRPr sz="4400">
          <a:solidFill>
            <a:schemeClr val="tx1"/>
          </a:solidFill>
          <a:latin typeface="Calibri" pitchFamily="5" charset="0"/>
          <a:ea typeface="MS PGothic" panose="020B0600070205080204" pitchFamily="34" charset="-128"/>
          <a:cs typeface="ＭＳ Ｐゴシック" pitchFamily="5" charset="-128"/>
        </a:defRPr>
      </a:lvl3pPr>
      <a:lvl4pPr algn="ctr" defTabSz="457200" rtl="0" eaLnBrk="0" fontAlgn="base" hangingPunct="0">
        <a:spcBef>
          <a:spcPct val="0"/>
        </a:spcBef>
        <a:spcAft>
          <a:spcPct val="0"/>
        </a:spcAft>
        <a:defRPr sz="4400">
          <a:solidFill>
            <a:schemeClr val="tx1"/>
          </a:solidFill>
          <a:latin typeface="Calibri" pitchFamily="5" charset="0"/>
          <a:ea typeface="MS PGothic" panose="020B0600070205080204" pitchFamily="34" charset="-128"/>
          <a:cs typeface="ＭＳ Ｐゴシック" pitchFamily="5" charset="-128"/>
        </a:defRPr>
      </a:lvl4pPr>
      <a:lvl5pPr algn="ctr" defTabSz="457200" rtl="0" eaLnBrk="0" fontAlgn="base" hangingPunct="0">
        <a:spcBef>
          <a:spcPct val="0"/>
        </a:spcBef>
        <a:spcAft>
          <a:spcPct val="0"/>
        </a:spcAft>
        <a:defRPr sz="4400">
          <a:solidFill>
            <a:schemeClr val="tx1"/>
          </a:solidFill>
          <a:latin typeface="Calibri" pitchFamily="5" charset="0"/>
          <a:ea typeface="MS PGothic" panose="020B0600070205080204" pitchFamily="34" charset="-128"/>
          <a:cs typeface="ＭＳ Ｐゴシック" pitchFamily="5" charset="-128"/>
        </a:defRPr>
      </a:lvl5pPr>
      <a:lvl6pPr marL="457200" algn="ctr" defTabSz="457200" rtl="0" fontAlgn="base">
        <a:spcBef>
          <a:spcPct val="0"/>
        </a:spcBef>
        <a:spcAft>
          <a:spcPct val="0"/>
        </a:spcAft>
        <a:defRPr sz="4400">
          <a:solidFill>
            <a:schemeClr val="tx1"/>
          </a:solidFill>
          <a:latin typeface="Calibri" pitchFamily="5" charset="0"/>
          <a:ea typeface="ＭＳ Ｐゴシック" pitchFamily="5" charset="-128"/>
          <a:cs typeface="ＭＳ Ｐゴシック" pitchFamily="5" charset="-128"/>
        </a:defRPr>
      </a:lvl6pPr>
      <a:lvl7pPr marL="914400" algn="ctr" defTabSz="457200" rtl="0" fontAlgn="base">
        <a:spcBef>
          <a:spcPct val="0"/>
        </a:spcBef>
        <a:spcAft>
          <a:spcPct val="0"/>
        </a:spcAft>
        <a:defRPr sz="4400">
          <a:solidFill>
            <a:schemeClr val="tx1"/>
          </a:solidFill>
          <a:latin typeface="Calibri" pitchFamily="5" charset="0"/>
          <a:ea typeface="ＭＳ Ｐゴシック" pitchFamily="5" charset="-128"/>
          <a:cs typeface="ＭＳ Ｐゴシック" pitchFamily="5" charset="-128"/>
        </a:defRPr>
      </a:lvl7pPr>
      <a:lvl8pPr marL="1371600" algn="ctr" defTabSz="457200" rtl="0" fontAlgn="base">
        <a:spcBef>
          <a:spcPct val="0"/>
        </a:spcBef>
        <a:spcAft>
          <a:spcPct val="0"/>
        </a:spcAft>
        <a:defRPr sz="4400">
          <a:solidFill>
            <a:schemeClr val="tx1"/>
          </a:solidFill>
          <a:latin typeface="Calibri" pitchFamily="5" charset="0"/>
          <a:ea typeface="ＭＳ Ｐゴシック" pitchFamily="5" charset="-128"/>
          <a:cs typeface="ＭＳ Ｐゴシック" pitchFamily="5" charset="-128"/>
        </a:defRPr>
      </a:lvl8pPr>
      <a:lvl9pPr marL="1828800" algn="ctr" defTabSz="457200" rtl="0" fontAlgn="base">
        <a:spcBef>
          <a:spcPct val="0"/>
        </a:spcBef>
        <a:spcAft>
          <a:spcPct val="0"/>
        </a:spcAft>
        <a:defRPr sz="4400">
          <a:solidFill>
            <a:schemeClr val="tx1"/>
          </a:solidFill>
          <a:latin typeface="Calibri" pitchFamily="5" charset="0"/>
          <a:ea typeface="ＭＳ Ｐゴシック" pitchFamily="5" charset="-128"/>
          <a:cs typeface="ＭＳ Ｐゴシック" pitchFamily="5"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pitchFamily="5"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mtClean="0">
                <a:solidFill>
                  <a:srgbClr val="FFFFFF"/>
                </a:solidFill>
              </a:defRPr>
            </a:lvl1pPr>
          </a:lstStyle>
          <a:p>
            <a:pPr>
              <a:defRPr/>
            </a:pPr>
            <a:fld id="{DA6B58DD-68FD-4E04-BC93-BCF1FB0308A8}"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latin typeface="Arial" panose="020B0604020202020204" pitchFamily="34" charset="0"/>
                <a:ea typeface="ＭＳ Ｐゴシック" panose="020B0600070205080204" pitchFamily="34" charset="-128"/>
                <a:cs typeface="+mn-cs"/>
              </a:defRPr>
            </a:lvl1pPr>
          </a:lstStyle>
          <a:p>
            <a:pPr>
              <a:defRPr/>
            </a:pPr>
            <a:endParaRPr lang="en-US"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chemeClr val="bg2"/>
                </a:solidFill>
              </a:defRPr>
            </a:lvl1pPr>
          </a:lstStyle>
          <a:p>
            <a:pPr>
              <a:defRPr/>
            </a:pPr>
            <a:fld id="{9AB31529-8ED2-4E8A-A146-924F5A894DB7}" type="datetime1">
              <a:rPr lang="en-US" altLang="en-US"/>
              <a:pPr>
                <a:defRPr/>
              </a:pPr>
              <a:t>1/26/2018</a:t>
            </a:fld>
            <a:endParaRPr lang="en-US" altLang="en-US" dirty="0"/>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4133" r:id="rId1"/>
    <p:sldLayoutId id="2147484134"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Lst>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5pPr>
      <a:lvl6pPr marL="457200" algn="l" rtl="0" fontAlgn="base">
        <a:spcBef>
          <a:spcPct val="0"/>
        </a:spcBef>
        <a:spcAft>
          <a:spcPct val="0"/>
        </a:spcAft>
        <a:defRPr sz="4600">
          <a:solidFill>
            <a:schemeClr val="tx2"/>
          </a:solidFill>
          <a:latin typeface="Tahoma" panose="020B0604030504040204" pitchFamily="34" charset="0"/>
        </a:defRPr>
      </a:lvl6pPr>
      <a:lvl7pPr marL="914400" algn="l" rtl="0" fontAlgn="base">
        <a:spcBef>
          <a:spcPct val="0"/>
        </a:spcBef>
        <a:spcAft>
          <a:spcPct val="0"/>
        </a:spcAft>
        <a:defRPr sz="4600">
          <a:solidFill>
            <a:schemeClr val="tx2"/>
          </a:solidFill>
          <a:latin typeface="Tahoma" panose="020B0604030504040204" pitchFamily="34" charset="0"/>
        </a:defRPr>
      </a:lvl7pPr>
      <a:lvl8pPr marL="1371600" algn="l" rtl="0" fontAlgn="base">
        <a:spcBef>
          <a:spcPct val="0"/>
        </a:spcBef>
        <a:spcAft>
          <a:spcPct val="0"/>
        </a:spcAft>
        <a:defRPr sz="4600">
          <a:solidFill>
            <a:schemeClr val="tx2"/>
          </a:solidFill>
          <a:latin typeface="Tahoma" panose="020B0604030504040204" pitchFamily="34" charset="0"/>
        </a:defRPr>
      </a:lvl8pPr>
      <a:lvl9pPr marL="1828800" algn="l" rtl="0" fontAlgn="base">
        <a:spcBef>
          <a:spcPct val="0"/>
        </a:spcBef>
        <a:spcAft>
          <a:spcPct val="0"/>
        </a:spcAft>
        <a:defRPr sz="4600">
          <a:solidFill>
            <a:schemeClr val="tx2"/>
          </a:solidFill>
          <a:latin typeface="Tahoma" panose="020B0604030504040204"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7.xml"/><Relationship Id="rId1" Type="http://schemas.openxmlformats.org/officeDocument/2006/relationships/slideLayout" Target="../slideLayouts/slideLayout17.xml"/><Relationship Id="rId4" Type="http://schemas.openxmlformats.org/officeDocument/2006/relationships/image" Target="../media/image11.tmp"/></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ctrTitle"/>
          </p:nvPr>
        </p:nvSpPr>
        <p:spPr/>
        <p:txBody>
          <a:bodyPr/>
          <a:lstStyle/>
          <a:p>
            <a:pPr eaLnBrk="1" fontAlgn="auto" hangingPunct="1">
              <a:spcAft>
                <a:spcPts val="0"/>
              </a:spcAft>
              <a:defRPr/>
            </a:pPr>
            <a:r>
              <a:rPr lang="en-US" altLang="en-US" dirty="0">
                <a:ea typeface="+mj-ea"/>
              </a:rPr>
              <a:t>Chapter </a:t>
            </a:r>
            <a:r>
              <a:rPr lang="en-US" altLang="en-US" dirty="0" smtClean="0">
                <a:ea typeface="+mj-ea"/>
              </a:rPr>
              <a:t>35</a:t>
            </a:r>
            <a:endParaRPr lang="en-US" altLang="en-US" dirty="0">
              <a:ea typeface="+mj-ea"/>
            </a:endParaRPr>
          </a:p>
        </p:txBody>
      </p:sp>
      <p:sp>
        <p:nvSpPr>
          <p:cNvPr id="7170" name="Subtitle 1"/>
          <p:cNvSpPr>
            <a:spLocks noGrp="1"/>
          </p:cNvSpPr>
          <p:nvPr>
            <p:ph type="subTitle" idx="1"/>
          </p:nvPr>
        </p:nvSpPr>
        <p:spPr/>
        <p:txBody>
          <a:bodyPr rtlCol="0">
            <a:noAutofit/>
          </a:bodyPr>
          <a:lstStyle/>
          <a:p>
            <a:pPr eaLnBrk="1" fontAlgn="auto" hangingPunct="1">
              <a:spcAft>
                <a:spcPts val="0"/>
              </a:spcAft>
              <a:defRPr/>
            </a:pPr>
            <a:r>
              <a:rPr lang="en-US" altLang="en-US" sz="3600" dirty="0">
                <a:solidFill>
                  <a:schemeClr val="tx1">
                    <a:lumMod val="50000"/>
                    <a:lumOff val="50000"/>
                  </a:schemeClr>
                </a:solidFill>
                <a:latin typeface="+mj-lt"/>
                <a:ea typeface="+mn-ea"/>
              </a:rPr>
              <a:t>The Balance of Payments, Exchange Rates, and Trade Deficits</a:t>
            </a:r>
          </a:p>
        </p:txBody>
      </p:sp>
      <p:pic>
        <p:nvPicPr>
          <p:cNvPr id="6" name="Picture 5"/>
          <p:cNvPicPr>
            <a:picLocks noChangeAspect="1"/>
          </p:cNvPicPr>
          <p:nvPr/>
        </p:nvPicPr>
        <p:blipFill>
          <a:blip r:embed="rId3"/>
          <a:stretch>
            <a:fillRect/>
          </a:stretch>
        </p:blipFill>
        <p:spPr>
          <a:xfrm>
            <a:off x="5105400" y="241278"/>
            <a:ext cx="3098800" cy="39622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Flexible Exchange Rates Continued</a:t>
            </a:r>
          </a:p>
        </p:txBody>
      </p:sp>
      <p:sp>
        <p:nvSpPr>
          <p:cNvPr id="24580" name="TextBox 2"/>
          <p:cNvSpPr txBox="1">
            <a:spLocks noChangeArrowheads="1"/>
          </p:cNvSpPr>
          <p:nvPr/>
        </p:nvSpPr>
        <p:spPr bwMode="auto">
          <a:xfrm>
            <a:off x="0" y="6430963"/>
            <a:ext cx="1123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pic>
        <p:nvPicPr>
          <p:cNvPr id="2" name="Picture 1" descr="Screen Clipping"/>
          <p:cNvPicPr>
            <a:picLocks noChangeAspect="1"/>
          </p:cNvPicPr>
          <p:nvPr/>
        </p:nvPicPr>
        <p:blipFill>
          <a:blip r:embed="rId3"/>
          <a:stretch>
            <a:fillRect/>
          </a:stretch>
        </p:blipFill>
        <p:spPr>
          <a:xfrm>
            <a:off x="961325" y="1752297"/>
            <a:ext cx="6611749" cy="4561206"/>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Fixed Exchange Rates</a:t>
            </a:r>
          </a:p>
        </p:txBody>
      </p:sp>
      <p:sp>
        <p:nvSpPr>
          <p:cNvPr id="26627" name="Rectangle 3"/>
          <p:cNvSpPr>
            <a:spLocks noGrp="1" noChangeArrowheads="1"/>
          </p:cNvSpPr>
          <p:nvPr>
            <p:ph idx="1"/>
          </p:nvPr>
        </p:nvSpPr>
        <p:spPr/>
        <p:txBody>
          <a:bodyPr/>
          <a:lstStyle/>
          <a:p>
            <a:pPr eaLnBrk="1" hangingPunct="1">
              <a:lnSpc>
                <a:spcPct val="80000"/>
              </a:lnSpc>
              <a:spcBef>
                <a:spcPts val="1200"/>
              </a:spcBef>
            </a:pPr>
            <a:r>
              <a:rPr lang="en-US" altLang="en-US" sz="3200" dirty="0"/>
              <a:t>Government intervention</a:t>
            </a:r>
          </a:p>
          <a:p>
            <a:pPr eaLnBrk="1" hangingPunct="1">
              <a:lnSpc>
                <a:spcPct val="80000"/>
              </a:lnSpc>
              <a:spcBef>
                <a:spcPts val="1200"/>
              </a:spcBef>
            </a:pPr>
            <a:r>
              <a:rPr lang="en-US" altLang="en-US" sz="3200" dirty="0"/>
              <a:t>Elimination of foreign exchange market</a:t>
            </a:r>
          </a:p>
          <a:p>
            <a:pPr eaLnBrk="1" hangingPunct="1">
              <a:lnSpc>
                <a:spcPct val="80000"/>
              </a:lnSpc>
              <a:spcBef>
                <a:spcPts val="1200"/>
              </a:spcBef>
            </a:pPr>
            <a:r>
              <a:rPr lang="en-US" altLang="en-US" sz="3200" dirty="0"/>
              <a:t>Official reserves used to maintain rate</a:t>
            </a:r>
          </a:p>
          <a:p>
            <a:pPr eaLnBrk="1" hangingPunct="1">
              <a:lnSpc>
                <a:spcPct val="80000"/>
              </a:lnSpc>
              <a:spcBef>
                <a:spcPts val="1200"/>
              </a:spcBef>
            </a:pPr>
            <a:r>
              <a:rPr lang="en-US" altLang="en-US" sz="3200" dirty="0"/>
              <a:t>Trade policies</a:t>
            </a:r>
          </a:p>
          <a:p>
            <a:pPr eaLnBrk="1" hangingPunct="1">
              <a:lnSpc>
                <a:spcPct val="80000"/>
              </a:lnSpc>
              <a:spcBef>
                <a:spcPts val="1200"/>
              </a:spcBef>
            </a:pPr>
            <a:r>
              <a:rPr lang="en-US" altLang="en-US" sz="3200" dirty="0"/>
              <a:t>Exchange controls and rationing</a:t>
            </a:r>
          </a:p>
          <a:p>
            <a:pPr eaLnBrk="1" hangingPunct="1">
              <a:lnSpc>
                <a:spcPct val="80000"/>
              </a:lnSpc>
              <a:spcBef>
                <a:spcPts val="1200"/>
              </a:spcBef>
            </a:pPr>
            <a:r>
              <a:rPr lang="en-US" altLang="en-US" sz="3200" dirty="0"/>
              <a:t>Domestic macroeconomic adjustments</a:t>
            </a:r>
          </a:p>
        </p:txBody>
      </p:sp>
      <p:sp>
        <p:nvSpPr>
          <p:cNvPr id="26628" name="TextBox 1"/>
          <p:cNvSpPr txBox="1">
            <a:spLocks noChangeArrowheads="1"/>
          </p:cNvSpPr>
          <p:nvPr/>
        </p:nvSpPr>
        <p:spPr bwMode="auto">
          <a:xfrm>
            <a:off x="0" y="644525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13"/>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Fixed Exchange Rates Continued</a:t>
            </a:r>
          </a:p>
        </p:txBody>
      </p:sp>
      <p:sp>
        <p:nvSpPr>
          <p:cNvPr id="28676" name="TextBox 2"/>
          <p:cNvSpPr txBox="1">
            <a:spLocks noChangeArrowheads="1"/>
          </p:cNvSpPr>
          <p:nvPr/>
        </p:nvSpPr>
        <p:spPr bwMode="auto">
          <a:xfrm>
            <a:off x="0" y="6453188"/>
            <a:ext cx="989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pic>
        <p:nvPicPr>
          <p:cNvPr id="2" name="Picture 1" descr="Screen Clipping"/>
          <p:cNvPicPr>
            <a:picLocks noChangeAspect="1"/>
          </p:cNvPicPr>
          <p:nvPr/>
        </p:nvPicPr>
        <p:blipFill>
          <a:blip r:embed="rId3"/>
          <a:stretch>
            <a:fillRect/>
          </a:stretch>
        </p:blipFill>
        <p:spPr>
          <a:xfrm>
            <a:off x="1933726" y="1964232"/>
            <a:ext cx="4666948" cy="4173962"/>
          </a:xfrm>
          <a:prstGeom prst="rect">
            <a:avLst/>
          </a:prstGeom>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ea typeface="+mj-ea"/>
              </a:rPr>
              <a:t>Fixed Exchange Rates Concluded</a:t>
            </a:r>
          </a:p>
        </p:txBody>
      </p:sp>
      <p:pic>
        <p:nvPicPr>
          <p:cNvPr id="3" name="Picture 2" descr="Screen Clipping"/>
          <p:cNvPicPr>
            <a:picLocks noChangeAspect="1"/>
          </p:cNvPicPr>
          <p:nvPr/>
        </p:nvPicPr>
        <p:blipFill>
          <a:blip r:embed="rId3"/>
          <a:stretch>
            <a:fillRect/>
          </a:stretch>
        </p:blipFill>
        <p:spPr>
          <a:xfrm>
            <a:off x="1837986" y="1928260"/>
            <a:ext cx="4858428" cy="432495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fontAlgn="auto" hangingPunct="1">
              <a:lnSpc>
                <a:spcPct val="85000"/>
              </a:lnSpc>
              <a:spcAft>
                <a:spcPts val="0"/>
              </a:spcAft>
              <a:defRPr/>
            </a:pPr>
            <a:r>
              <a:rPr lang="en-US" altLang="en-US" dirty="0">
                <a:ea typeface="ＭＳ Ｐゴシック" panose="020B0600070205080204" pitchFamily="34" charset="-128"/>
              </a:rPr>
              <a:t>The Managed Float</a:t>
            </a:r>
          </a:p>
        </p:txBody>
      </p:sp>
      <p:sp>
        <p:nvSpPr>
          <p:cNvPr id="32771" name="Rectangle 3"/>
          <p:cNvSpPr>
            <a:spLocks noGrp="1" noChangeArrowheads="1"/>
          </p:cNvSpPr>
          <p:nvPr>
            <p:ph idx="1"/>
          </p:nvPr>
        </p:nvSpPr>
        <p:spPr/>
        <p:txBody>
          <a:bodyPr/>
          <a:lstStyle/>
          <a:p>
            <a:pPr eaLnBrk="1" hangingPunct="1"/>
            <a:r>
              <a:rPr lang="en-US" altLang="en-US" sz="3200" dirty="0"/>
              <a:t>Gold standard 1879-1934</a:t>
            </a:r>
          </a:p>
          <a:p>
            <a:pPr lvl="1" eaLnBrk="1" hangingPunct="1">
              <a:buClr>
                <a:schemeClr val="accent1"/>
              </a:buClr>
            </a:pPr>
            <a:r>
              <a:rPr lang="en-US" altLang="en-US" sz="3200" dirty="0"/>
              <a:t>Fixed exchange rate system</a:t>
            </a:r>
          </a:p>
          <a:p>
            <a:pPr eaLnBrk="1" hangingPunct="1"/>
            <a:r>
              <a:rPr lang="en-US" altLang="en-US" sz="3200" dirty="0"/>
              <a:t>Bretton Woods 1944-1971</a:t>
            </a:r>
          </a:p>
          <a:p>
            <a:pPr lvl="1" eaLnBrk="1" hangingPunct="1">
              <a:buClr>
                <a:schemeClr val="accent1"/>
              </a:buClr>
            </a:pPr>
            <a:r>
              <a:rPr lang="en-US" altLang="en-US" sz="3200" dirty="0"/>
              <a:t>Fixed exchange rate system indirectly tied to gold</a:t>
            </a:r>
          </a:p>
          <a:p>
            <a:pPr eaLnBrk="1" hangingPunct="1"/>
            <a:r>
              <a:rPr lang="en-US" altLang="en-US" sz="3200" dirty="0"/>
              <a:t>Managed float 1971-present</a:t>
            </a:r>
          </a:p>
        </p:txBody>
      </p:sp>
      <p:sp>
        <p:nvSpPr>
          <p:cNvPr id="32772" name="TextBox 1"/>
          <p:cNvSpPr txBox="1">
            <a:spLocks noChangeArrowheads="1"/>
          </p:cNvSpPr>
          <p:nvPr/>
        </p:nvSpPr>
        <p:spPr bwMode="auto">
          <a:xfrm>
            <a:off x="0" y="646112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LO5</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lnSpc>
                <a:spcPct val="85000"/>
              </a:lnSpc>
              <a:spcAft>
                <a:spcPts val="0"/>
              </a:spcAft>
              <a:defRPr/>
            </a:pPr>
            <a:r>
              <a:rPr lang="en-US" altLang="en-US" dirty="0">
                <a:ea typeface="ＭＳ Ｐゴシック" panose="020B0600070205080204" pitchFamily="34" charset="-128"/>
              </a:rPr>
              <a:t>The Managed Float Continued</a:t>
            </a:r>
          </a:p>
        </p:txBody>
      </p:sp>
      <p:sp>
        <p:nvSpPr>
          <p:cNvPr id="34819" name="Rectangle 3"/>
          <p:cNvSpPr>
            <a:spLocks noGrp="1" noChangeArrowheads="1"/>
          </p:cNvSpPr>
          <p:nvPr>
            <p:ph idx="1"/>
          </p:nvPr>
        </p:nvSpPr>
        <p:spPr/>
        <p:txBody>
          <a:bodyPr/>
          <a:lstStyle/>
          <a:p>
            <a:pPr eaLnBrk="1" hangingPunct="1"/>
            <a:r>
              <a:rPr lang="en-US" altLang="en-US" sz="3200" dirty="0"/>
              <a:t>Dependence on foreign exchange markets</a:t>
            </a:r>
          </a:p>
          <a:p>
            <a:pPr eaLnBrk="1" hangingPunct="1"/>
            <a:r>
              <a:rPr lang="en-US" altLang="en-US" sz="3200" dirty="0"/>
              <a:t>Occasional intervention</a:t>
            </a:r>
          </a:p>
          <a:p>
            <a:pPr eaLnBrk="1" hangingPunct="1"/>
            <a:r>
              <a:rPr lang="en-US" altLang="en-US" sz="3200" dirty="0"/>
              <a:t>In support of managed float</a:t>
            </a:r>
          </a:p>
          <a:p>
            <a:pPr eaLnBrk="1" hangingPunct="1"/>
            <a:r>
              <a:rPr lang="en-US" altLang="en-US" sz="3200" dirty="0"/>
              <a:t>Concerns with managed float</a:t>
            </a:r>
          </a:p>
        </p:txBody>
      </p:sp>
      <p:sp>
        <p:nvSpPr>
          <p:cNvPr id="34820" name="TextBox 1"/>
          <p:cNvSpPr txBox="1">
            <a:spLocks noChangeArrowheads="1"/>
          </p:cNvSpPr>
          <p:nvPr/>
        </p:nvSpPr>
        <p:spPr bwMode="auto">
          <a:xfrm>
            <a:off x="0" y="6445250"/>
            <a:ext cx="1049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LO5</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U.S. Trade Deficit</a:t>
            </a:r>
          </a:p>
        </p:txBody>
      </p:sp>
      <p:sp>
        <p:nvSpPr>
          <p:cNvPr id="36867" name="Rectangle 3"/>
          <p:cNvSpPr>
            <a:spLocks noGrp="1" noChangeArrowheads="1"/>
          </p:cNvSpPr>
          <p:nvPr>
            <p:ph idx="1"/>
          </p:nvPr>
        </p:nvSpPr>
        <p:spPr/>
        <p:txBody>
          <a:bodyPr/>
          <a:lstStyle/>
          <a:p>
            <a:pPr eaLnBrk="1" hangingPunct="1">
              <a:spcBef>
                <a:spcPts val="200"/>
              </a:spcBef>
            </a:pPr>
            <a:r>
              <a:rPr lang="en-US" altLang="en-US" sz="3200" dirty="0"/>
              <a:t>Large and persistent</a:t>
            </a:r>
          </a:p>
          <a:p>
            <a:pPr eaLnBrk="1" hangingPunct="1">
              <a:spcBef>
                <a:spcPts val="200"/>
              </a:spcBef>
            </a:pPr>
            <a:r>
              <a:rPr lang="en-US" altLang="en-US" sz="3200" dirty="0"/>
              <a:t>Causes of trade deficits</a:t>
            </a:r>
          </a:p>
          <a:p>
            <a:pPr lvl="1" eaLnBrk="1" hangingPunct="1">
              <a:spcBef>
                <a:spcPts val="200"/>
              </a:spcBef>
              <a:buClr>
                <a:schemeClr val="accent1"/>
              </a:buClr>
            </a:pPr>
            <a:r>
              <a:rPr lang="en-US" altLang="en-US" sz="3200" dirty="0"/>
              <a:t>High U.S. growth (relatively)</a:t>
            </a:r>
          </a:p>
          <a:p>
            <a:pPr lvl="1" eaLnBrk="1" hangingPunct="1">
              <a:spcBef>
                <a:spcPts val="200"/>
              </a:spcBef>
              <a:buClr>
                <a:schemeClr val="accent1"/>
              </a:buClr>
            </a:pPr>
            <a:r>
              <a:rPr lang="en-US" altLang="en-US" sz="3200" dirty="0"/>
              <a:t>China</a:t>
            </a:r>
          </a:p>
          <a:p>
            <a:pPr lvl="1" eaLnBrk="1" hangingPunct="1">
              <a:spcBef>
                <a:spcPts val="200"/>
              </a:spcBef>
              <a:buClr>
                <a:schemeClr val="accent1"/>
              </a:buClr>
            </a:pPr>
            <a:r>
              <a:rPr lang="en-US" altLang="en-US" sz="3200" dirty="0"/>
              <a:t>Low U.S. saving rate</a:t>
            </a:r>
          </a:p>
          <a:p>
            <a:pPr eaLnBrk="1" hangingPunct="1">
              <a:spcBef>
                <a:spcPts val="200"/>
              </a:spcBef>
            </a:pPr>
            <a:r>
              <a:rPr lang="en-US" altLang="en-US" sz="3200" dirty="0"/>
              <a:t>Implications of trade deficits</a:t>
            </a:r>
          </a:p>
          <a:p>
            <a:pPr lvl="1" eaLnBrk="1" hangingPunct="1">
              <a:spcBef>
                <a:spcPts val="200"/>
              </a:spcBef>
              <a:buClr>
                <a:schemeClr val="accent1"/>
              </a:buClr>
            </a:pPr>
            <a:r>
              <a:rPr lang="en-US" altLang="en-US" sz="3200" dirty="0"/>
              <a:t>Increased current consumption</a:t>
            </a:r>
          </a:p>
          <a:p>
            <a:pPr lvl="1" eaLnBrk="1" hangingPunct="1">
              <a:spcBef>
                <a:spcPts val="200"/>
              </a:spcBef>
              <a:buClr>
                <a:schemeClr val="accent1"/>
              </a:buClr>
            </a:pPr>
            <a:r>
              <a:rPr lang="en-US" altLang="en-US" sz="3200" dirty="0"/>
              <a:t>Increased indebtedness</a:t>
            </a:r>
          </a:p>
        </p:txBody>
      </p:sp>
      <p:sp>
        <p:nvSpPr>
          <p:cNvPr id="36868" name="TextBox 1"/>
          <p:cNvSpPr txBox="1">
            <a:spLocks noChangeArrowheads="1"/>
          </p:cNvSpPr>
          <p:nvPr/>
        </p:nvSpPr>
        <p:spPr bwMode="auto">
          <a:xfrm>
            <a:off x="0" y="6491288"/>
            <a:ext cx="779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U.S. Trade Deficits</a:t>
            </a:r>
          </a:p>
        </p:txBody>
      </p:sp>
      <p:sp>
        <p:nvSpPr>
          <p:cNvPr id="38916" name="TextBox 2"/>
          <p:cNvSpPr txBox="1">
            <a:spLocks noChangeArrowheads="1"/>
          </p:cNvSpPr>
          <p:nvPr/>
        </p:nvSpPr>
        <p:spPr bwMode="auto">
          <a:xfrm>
            <a:off x="0" y="6491288"/>
            <a:ext cx="1154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pic>
        <p:nvPicPr>
          <p:cNvPr id="2" name="Picture 1" descr="Screen Clipping"/>
          <p:cNvPicPr>
            <a:picLocks noChangeAspect="1"/>
          </p:cNvPicPr>
          <p:nvPr/>
        </p:nvPicPr>
        <p:blipFill>
          <a:blip r:embed="rId3"/>
          <a:stretch>
            <a:fillRect/>
          </a:stretch>
        </p:blipFill>
        <p:spPr>
          <a:xfrm>
            <a:off x="144380" y="2014928"/>
            <a:ext cx="4307806" cy="3674306"/>
          </a:xfrm>
          <a:prstGeom prst="rect">
            <a:avLst/>
          </a:prstGeom>
        </p:spPr>
      </p:pic>
      <p:pic>
        <p:nvPicPr>
          <p:cNvPr id="3" name="Picture 2" descr="Screen Clipping"/>
          <p:cNvPicPr>
            <a:picLocks noChangeAspect="1"/>
          </p:cNvPicPr>
          <p:nvPr/>
        </p:nvPicPr>
        <p:blipFill>
          <a:blip r:embed="rId4"/>
          <a:stretch>
            <a:fillRect/>
          </a:stretch>
        </p:blipFill>
        <p:spPr>
          <a:xfrm>
            <a:off x="4606725" y="2014928"/>
            <a:ext cx="4262556" cy="379195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Are Common Currencies Common Sense?</a:t>
            </a:r>
          </a:p>
        </p:txBody>
      </p:sp>
      <p:sp>
        <p:nvSpPr>
          <p:cNvPr id="40963" name="Rectangle 3"/>
          <p:cNvSpPr>
            <a:spLocks noGrp="1" noChangeArrowheads="1"/>
          </p:cNvSpPr>
          <p:nvPr>
            <p:ph idx="1"/>
          </p:nvPr>
        </p:nvSpPr>
        <p:spPr>
          <a:xfrm>
            <a:off x="457200" y="1667106"/>
            <a:ext cx="7620000" cy="4800600"/>
          </a:xfrm>
        </p:spPr>
        <p:txBody>
          <a:bodyPr/>
          <a:lstStyle/>
          <a:p>
            <a:pPr eaLnBrk="1" hangingPunct="1">
              <a:spcBef>
                <a:spcPct val="15000"/>
              </a:spcBef>
            </a:pPr>
            <a:r>
              <a:rPr lang="en-US" altLang="en-US" sz="3200" dirty="0"/>
              <a:t>Benefits include increase in cross border trade and investment </a:t>
            </a:r>
          </a:p>
          <a:p>
            <a:pPr eaLnBrk="1" hangingPunct="1">
              <a:spcBef>
                <a:spcPct val="15000"/>
              </a:spcBef>
            </a:pPr>
            <a:r>
              <a:rPr lang="en-US" altLang="en-US" sz="3200" dirty="0"/>
              <a:t>Costs include:</a:t>
            </a:r>
          </a:p>
          <a:p>
            <a:pPr lvl="1" eaLnBrk="1" hangingPunct="1">
              <a:spcBef>
                <a:spcPct val="15000"/>
              </a:spcBef>
              <a:buClr>
                <a:schemeClr val="accent1"/>
              </a:buClr>
            </a:pPr>
            <a:r>
              <a:rPr lang="en-US" altLang="en-US" sz="3000" dirty="0"/>
              <a:t>Loss of monetary policy independence</a:t>
            </a:r>
          </a:p>
          <a:p>
            <a:pPr lvl="1" eaLnBrk="1" hangingPunct="1">
              <a:spcBef>
                <a:spcPct val="15000"/>
              </a:spcBef>
              <a:buClr>
                <a:schemeClr val="accent1"/>
              </a:buClr>
            </a:pPr>
            <a:r>
              <a:rPr lang="en-US" altLang="en-US" sz="3000" dirty="0"/>
              <a:t>Loss of external adjustments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International Transactions</a:t>
            </a:r>
          </a:p>
        </p:txBody>
      </p:sp>
      <p:sp>
        <p:nvSpPr>
          <p:cNvPr id="8195" name="Rectangle 3"/>
          <p:cNvSpPr>
            <a:spLocks noGrp="1" noChangeArrowheads="1"/>
          </p:cNvSpPr>
          <p:nvPr>
            <p:ph idx="1"/>
          </p:nvPr>
        </p:nvSpPr>
        <p:spPr/>
        <p:txBody>
          <a:bodyPr/>
          <a:lstStyle/>
          <a:p>
            <a:pPr eaLnBrk="1" hangingPunct="1">
              <a:lnSpc>
                <a:spcPct val="80000"/>
              </a:lnSpc>
              <a:spcBef>
                <a:spcPts val="363"/>
              </a:spcBef>
              <a:spcAft>
                <a:spcPts val="600"/>
              </a:spcAft>
            </a:pPr>
            <a:r>
              <a:rPr lang="en-US" altLang="en-US" sz="3200" dirty="0"/>
              <a:t>International trade</a:t>
            </a:r>
          </a:p>
          <a:p>
            <a:pPr lvl="1" eaLnBrk="1" hangingPunct="1">
              <a:lnSpc>
                <a:spcPct val="80000"/>
              </a:lnSpc>
              <a:spcBef>
                <a:spcPts val="363"/>
              </a:spcBef>
              <a:spcAft>
                <a:spcPts val="600"/>
              </a:spcAft>
              <a:buClr>
                <a:schemeClr val="accent1"/>
              </a:buClr>
            </a:pPr>
            <a:r>
              <a:rPr lang="en-US" altLang="en-US" sz="3200" dirty="0"/>
              <a:t>Buy/sell current goods or services</a:t>
            </a:r>
          </a:p>
          <a:p>
            <a:pPr lvl="1" eaLnBrk="1" hangingPunct="1">
              <a:lnSpc>
                <a:spcPct val="80000"/>
              </a:lnSpc>
              <a:spcBef>
                <a:spcPts val="363"/>
              </a:spcBef>
              <a:spcAft>
                <a:spcPts val="600"/>
              </a:spcAft>
              <a:buClr>
                <a:schemeClr val="accent1"/>
              </a:buClr>
            </a:pPr>
            <a:r>
              <a:rPr lang="en-US" altLang="en-US" sz="3200" dirty="0"/>
              <a:t>Imports and exports</a:t>
            </a:r>
          </a:p>
          <a:p>
            <a:pPr eaLnBrk="1" hangingPunct="1">
              <a:lnSpc>
                <a:spcPct val="80000"/>
              </a:lnSpc>
              <a:spcBef>
                <a:spcPts val="363"/>
              </a:spcBef>
              <a:spcAft>
                <a:spcPts val="600"/>
              </a:spcAft>
            </a:pPr>
            <a:r>
              <a:rPr lang="en-US" altLang="en-US" sz="3200" dirty="0"/>
              <a:t>International asset transactions</a:t>
            </a:r>
          </a:p>
          <a:p>
            <a:pPr lvl="1" eaLnBrk="1" hangingPunct="1">
              <a:lnSpc>
                <a:spcPct val="80000"/>
              </a:lnSpc>
              <a:spcBef>
                <a:spcPts val="363"/>
              </a:spcBef>
              <a:spcAft>
                <a:spcPts val="600"/>
              </a:spcAft>
              <a:buClr>
                <a:schemeClr val="accent1"/>
              </a:buClr>
            </a:pPr>
            <a:r>
              <a:rPr lang="en-US" altLang="en-US" sz="3200" dirty="0"/>
              <a:t>Buy/sell real or financial assets</a:t>
            </a:r>
          </a:p>
          <a:p>
            <a:pPr lvl="1" eaLnBrk="1" hangingPunct="1">
              <a:lnSpc>
                <a:spcPct val="80000"/>
              </a:lnSpc>
              <a:spcBef>
                <a:spcPts val="363"/>
              </a:spcBef>
              <a:spcAft>
                <a:spcPts val="600"/>
              </a:spcAft>
              <a:buClr>
                <a:schemeClr val="accent1"/>
              </a:buClr>
            </a:pPr>
            <a:r>
              <a:rPr lang="en-US" altLang="en-US" sz="3200" dirty="0"/>
              <a:t>Buy stock</a:t>
            </a:r>
          </a:p>
          <a:p>
            <a:pPr lvl="1" eaLnBrk="1" hangingPunct="1">
              <a:lnSpc>
                <a:spcPct val="80000"/>
              </a:lnSpc>
              <a:spcBef>
                <a:spcPts val="363"/>
              </a:spcBef>
              <a:spcAft>
                <a:spcPts val="600"/>
              </a:spcAft>
              <a:buClr>
                <a:schemeClr val="accent1"/>
              </a:buClr>
            </a:pPr>
            <a:r>
              <a:rPr lang="en-US" altLang="en-US" sz="3200" dirty="0"/>
              <a:t>Sell your house to a foreigner</a:t>
            </a:r>
          </a:p>
          <a:p>
            <a:pPr eaLnBrk="1" hangingPunct="1">
              <a:lnSpc>
                <a:spcPct val="80000"/>
              </a:lnSpc>
              <a:spcBef>
                <a:spcPts val="363"/>
              </a:spcBef>
              <a:spcAft>
                <a:spcPts val="600"/>
              </a:spcAft>
            </a:pPr>
            <a:r>
              <a:rPr lang="en-US" altLang="en-US" sz="3200" dirty="0"/>
              <a:t>Requires currency exchange</a:t>
            </a:r>
          </a:p>
        </p:txBody>
      </p:sp>
      <p:sp>
        <p:nvSpPr>
          <p:cNvPr id="8196" name="TextBox 1"/>
          <p:cNvSpPr txBox="1">
            <a:spLocks noChangeArrowheads="1"/>
          </p:cNvSpPr>
          <p:nvPr/>
        </p:nvSpPr>
        <p:spPr bwMode="auto">
          <a:xfrm>
            <a:off x="0" y="6488113"/>
            <a:ext cx="9286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Balance of Payments</a:t>
            </a:r>
          </a:p>
        </p:txBody>
      </p:sp>
      <p:sp>
        <p:nvSpPr>
          <p:cNvPr id="10243" name="Content Placeholder 2"/>
          <p:cNvSpPr>
            <a:spLocks noGrp="1"/>
          </p:cNvSpPr>
          <p:nvPr>
            <p:ph idx="1"/>
          </p:nvPr>
        </p:nvSpPr>
        <p:spPr/>
        <p:txBody>
          <a:bodyPr/>
          <a:lstStyle/>
          <a:p>
            <a:pPr eaLnBrk="1" hangingPunct="1"/>
            <a:r>
              <a:rPr lang="en-US" altLang="en-US" sz="3200" dirty="0"/>
              <a:t>Sum of international financial transactions</a:t>
            </a:r>
          </a:p>
          <a:p>
            <a:pPr eaLnBrk="1" hangingPunct="1"/>
            <a:r>
              <a:rPr lang="en-US" altLang="en-US" sz="3200" dirty="0"/>
              <a:t>Current account</a:t>
            </a:r>
          </a:p>
          <a:p>
            <a:pPr lvl="1" eaLnBrk="1" hangingPunct="1">
              <a:buClr>
                <a:schemeClr val="accent1"/>
              </a:buClr>
            </a:pPr>
            <a:r>
              <a:rPr lang="en-US" altLang="en-US" sz="3200" dirty="0"/>
              <a:t>Balance on goods and services</a:t>
            </a:r>
          </a:p>
          <a:p>
            <a:pPr lvl="1" eaLnBrk="1" hangingPunct="1">
              <a:buClr>
                <a:schemeClr val="accent1"/>
              </a:buClr>
            </a:pPr>
            <a:r>
              <a:rPr lang="en-US" altLang="en-US" sz="3200" dirty="0"/>
              <a:t>Net investment income</a:t>
            </a:r>
          </a:p>
          <a:p>
            <a:pPr lvl="1" eaLnBrk="1" hangingPunct="1">
              <a:buClr>
                <a:schemeClr val="accent1"/>
              </a:buClr>
            </a:pPr>
            <a:r>
              <a:rPr lang="en-US" altLang="en-US" sz="3200" dirty="0"/>
              <a:t>Net transfers</a:t>
            </a:r>
          </a:p>
          <a:p>
            <a:pPr lvl="1" eaLnBrk="1" hangingPunct="1">
              <a:buClr>
                <a:schemeClr val="accent1"/>
              </a:buClr>
            </a:pPr>
            <a:r>
              <a:rPr lang="en-US" altLang="en-US" sz="3200" dirty="0"/>
              <a:t>Balance on current account </a:t>
            </a:r>
          </a:p>
        </p:txBody>
      </p:sp>
      <p:sp>
        <p:nvSpPr>
          <p:cNvPr id="10244" name="TextBox 2"/>
          <p:cNvSpPr txBox="1">
            <a:spLocks noChangeArrowheads="1"/>
          </p:cNvSpPr>
          <p:nvPr/>
        </p:nvSpPr>
        <p:spPr bwMode="auto">
          <a:xfrm>
            <a:off x="0" y="6488113"/>
            <a:ext cx="7858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Balance of Payments Continued</a:t>
            </a:r>
          </a:p>
        </p:txBody>
      </p:sp>
      <p:sp>
        <p:nvSpPr>
          <p:cNvPr id="12291" name="Content Placeholder 2"/>
          <p:cNvSpPr>
            <a:spLocks noGrp="1"/>
          </p:cNvSpPr>
          <p:nvPr>
            <p:ph idx="1"/>
          </p:nvPr>
        </p:nvSpPr>
        <p:spPr>
          <a:xfrm>
            <a:off x="457200" y="1667106"/>
            <a:ext cx="7620000" cy="4800600"/>
          </a:xfrm>
        </p:spPr>
        <p:txBody>
          <a:bodyPr/>
          <a:lstStyle/>
          <a:p>
            <a:pPr eaLnBrk="1" hangingPunct="1">
              <a:spcBef>
                <a:spcPts val="363"/>
              </a:spcBef>
            </a:pPr>
            <a:r>
              <a:rPr lang="en-US" altLang="en-US" sz="3200" dirty="0"/>
              <a:t>Capital and financial account</a:t>
            </a:r>
          </a:p>
          <a:p>
            <a:pPr lvl="1" eaLnBrk="1" hangingPunct="1">
              <a:spcBef>
                <a:spcPts val="363"/>
              </a:spcBef>
              <a:buClr>
                <a:schemeClr val="accent1"/>
              </a:buClr>
            </a:pPr>
            <a:r>
              <a:rPr lang="en-US" altLang="en-US" sz="3200" dirty="0"/>
              <a:t>Capital account</a:t>
            </a:r>
          </a:p>
          <a:p>
            <a:pPr lvl="1" eaLnBrk="1" hangingPunct="1">
              <a:spcBef>
                <a:spcPts val="363"/>
              </a:spcBef>
              <a:buClr>
                <a:schemeClr val="accent1"/>
              </a:buClr>
            </a:pPr>
            <a:r>
              <a:rPr lang="en-US" altLang="en-US" sz="3200" dirty="0"/>
              <a:t>Financial account</a:t>
            </a:r>
          </a:p>
          <a:p>
            <a:pPr eaLnBrk="1" hangingPunct="1">
              <a:spcBef>
                <a:spcPts val="363"/>
              </a:spcBef>
            </a:pPr>
            <a:r>
              <a:rPr lang="en-US" altLang="en-US" sz="3200" dirty="0"/>
              <a:t>Balance of payments accounts sum to zero</a:t>
            </a:r>
          </a:p>
          <a:p>
            <a:pPr eaLnBrk="1" hangingPunct="1">
              <a:spcBef>
                <a:spcPts val="363"/>
              </a:spcBef>
            </a:pPr>
            <a:r>
              <a:rPr lang="en-US" altLang="en-US" sz="3200" dirty="0"/>
              <a:t>Current account deficits generate asset transfers to foreigners</a:t>
            </a:r>
          </a:p>
          <a:p>
            <a:pPr eaLnBrk="1" hangingPunct="1">
              <a:spcBef>
                <a:spcPts val="363"/>
              </a:spcBef>
            </a:pPr>
            <a:r>
              <a:rPr lang="en-US" altLang="en-US" sz="3200" dirty="0"/>
              <a:t>Official reserves</a:t>
            </a:r>
          </a:p>
        </p:txBody>
      </p:sp>
      <p:sp>
        <p:nvSpPr>
          <p:cNvPr id="12292" name="TextBox 1"/>
          <p:cNvSpPr txBox="1">
            <a:spLocks noChangeArrowheads="1"/>
          </p:cNvSpPr>
          <p:nvPr/>
        </p:nvSpPr>
        <p:spPr bwMode="auto">
          <a:xfrm>
            <a:off x="0" y="6502400"/>
            <a:ext cx="7858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Balance of Payments Concluded</a:t>
            </a:r>
          </a:p>
        </p:txBody>
      </p:sp>
      <p:sp>
        <p:nvSpPr>
          <p:cNvPr id="14340" name="TextBox 2"/>
          <p:cNvSpPr txBox="1">
            <a:spLocks noChangeArrowheads="1"/>
          </p:cNvSpPr>
          <p:nvPr/>
        </p:nvSpPr>
        <p:spPr bwMode="auto">
          <a:xfrm>
            <a:off x="0" y="6475413"/>
            <a:ext cx="103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pic>
        <p:nvPicPr>
          <p:cNvPr id="2" name="Picture 1" descr="Screen Clipping"/>
          <p:cNvPicPr>
            <a:picLocks noChangeAspect="1"/>
          </p:cNvPicPr>
          <p:nvPr/>
        </p:nvPicPr>
        <p:blipFill>
          <a:blip r:embed="rId3"/>
          <a:stretch>
            <a:fillRect/>
          </a:stretch>
        </p:blipFill>
        <p:spPr>
          <a:xfrm>
            <a:off x="866300" y="1764167"/>
            <a:ext cx="6801799" cy="471124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U.S. Trade Balances</a:t>
            </a:r>
          </a:p>
        </p:txBody>
      </p:sp>
      <p:sp>
        <p:nvSpPr>
          <p:cNvPr id="16388" name="TextBox 2"/>
          <p:cNvSpPr txBox="1">
            <a:spLocks noChangeArrowheads="1"/>
          </p:cNvSpPr>
          <p:nvPr/>
        </p:nvSpPr>
        <p:spPr bwMode="auto">
          <a:xfrm>
            <a:off x="0" y="6505575"/>
            <a:ext cx="7858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pic>
        <p:nvPicPr>
          <p:cNvPr id="2" name="Picture 1" descr="Screen Clipping"/>
          <p:cNvPicPr>
            <a:picLocks noChangeAspect="1"/>
          </p:cNvPicPr>
          <p:nvPr/>
        </p:nvPicPr>
        <p:blipFill>
          <a:blip r:embed="rId3"/>
          <a:stretch>
            <a:fillRect/>
          </a:stretch>
        </p:blipFill>
        <p:spPr>
          <a:xfrm>
            <a:off x="1857038" y="1417638"/>
            <a:ext cx="4820323" cy="4872717"/>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5" descr="grid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6238" y="2101850"/>
            <a:ext cx="5603875" cy="399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33"/>
          <p:cNvGrpSpPr>
            <a:grpSpLocks/>
          </p:cNvGrpSpPr>
          <p:nvPr/>
        </p:nvGrpSpPr>
        <p:grpSpPr bwMode="auto">
          <a:xfrm>
            <a:off x="785813" y="1952625"/>
            <a:ext cx="6577012" cy="4648200"/>
            <a:chOff x="1262" y="1073"/>
            <a:chExt cx="4143" cy="2928"/>
          </a:xfrm>
        </p:grpSpPr>
        <p:grpSp>
          <p:nvGrpSpPr>
            <p:cNvPr id="18459" name="Group 28"/>
            <p:cNvGrpSpPr>
              <a:grpSpLocks/>
            </p:cNvGrpSpPr>
            <p:nvPr/>
          </p:nvGrpSpPr>
          <p:grpSpPr bwMode="auto">
            <a:xfrm>
              <a:off x="1262" y="1159"/>
              <a:ext cx="4143" cy="2842"/>
              <a:chOff x="1262" y="1159"/>
              <a:chExt cx="4143" cy="2842"/>
            </a:xfrm>
          </p:grpSpPr>
          <p:grpSp>
            <p:nvGrpSpPr>
              <p:cNvPr id="18461" name="Group 8"/>
              <p:cNvGrpSpPr>
                <a:grpSpLocks/>
              </p:cNvGrpSpPr>
              <p:nvPr/>
            </p:nvGrpSpPr>
            <p:grpSpPr bwMode="auto">
              <a:xfrm>
                <a:off x="1798" y="1159"/>
                <a:ext cx="3512" cy="2430"/>
                <a:chOff x="1798" y="1159"/>
                <a:chExt cx="3512" cy="2430"/>
              </a:xfrm>
            </p:grpSpPr>
            <p:sp>
              <p:nvSpPr>
                <p:cNvPr id="18466" name="Rectangle 5"/>
                <p:cNvSpPr>
                  <a:spLocks noChangeArrowheads="1"/>
                </p:cNvSpPr>
                <p:nvPr/>
              </p:nvSpPr>
              <p:spPr bwMode="auto">
                <a:xfrm>
                  <a:off x="1812" y="1166"/>
                  <a:ext cx="3498" cy="24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8467" name="Line 6"/>
                <p:cNvSpPr>
                  <a:spLocks noChangeShapeType="1"/>
                </p:cNvSpPr>
                <p:nvPr/>
              </p:nvSpPr>
              <p:spPr bwMode="auto">
                <a:xfrm>
                  <a:off x="1805" y="1159"/>
                  <a:ext cx="0" cy="2423"/>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8468" name="Line 7"/>
                <p:cNvSpPr>
                  <a:spLocks noChangeShapeType="1"/>
                </p:cNvSpPr>
                <p:nvPr/>
              </p:nvSpPr>
              <p:spPr bwMode="auto">
                <a:xfrm>
                  <a:off x="1798" y="3582"/>
                  <a:ext cx="3512"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8462" name="Text Box 15"/>
              <p:cNvSpPr txBox="1">
                <a:spLocks noChangeArrowheads="1"/>
              </p:cNvSpPr>
              <p:nvPr/>
            </p:nvSpPr>
            <p:spPr bwMode="auto">
              <a:xfrm>
                <a:off x="5202" y="3613"/>
                <a:ext cx="20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i="1" dirty="0">
                    <a:latin typeface="Arial" panose="020B0604020202020204" pitchFamily="34" charset="0"/>
                  </a:rPr>
                  <a:t>Q</a:t>
                </a:r>
              </a:p>
            </p:txBody>
          </p:sp>
          <p:sp>
            <p:nvSpPr>
              <p:cNvPr id="18463" name="Text Box 16"/>
              <p:cNvSpPr txBox="1">
                <a:spLocks noChangeArrowheads="1"/>
              </p:cNvSpPr>
              <p:nvPr/>
            </p:nvSpPr>
            <p:spPr bwMode="auto">
              <a:xfrm>
                <a:off x="1665" y="3534"/>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18464" name="Text Box 20"/>
              <p:cNvSpPr txBox="1">
                <a:spLocks noChangeArrowheads="1"/>
              </p:cNvSpPr>
              <p:nvPr/>
            </p:nvSpPr>
            <p:spPr bwMode="auto">
              <a:xfrm rot="-5400000">
                <a:off x="528" y="2225"/>
                <a:ext cx="17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Dollar Price of 1 Pound</a:t>
                </a:r>
              </a:p>
            </p:txBody>
          </p:sp>
          <p:sp>
            <p:nvSpPr>
              <p:cNvPr id="18465" name="Text Box 21"/>
              <p:cNvSpPr txBox="1">
                <a:spLocks noChangeArrowheads="1"/>
              </p:cNvSpPr>
              <p:nvPr/>
            </p:nvSpPr>
            <p:spPr bwMode="auto">
              <a:xfrm>
                <a:off x="2794" y="3770"/>
                <a:ext cx="14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Quantity of Pounds</a:t>
                </a:r>
              </a:p>
            </p:txBody>
          </p:sp>
        </p:grpSp>
        <p:sp>
          <p:nvSpPr>
            <p:cNvPr id="18460" name="Text Box 14"/>
            <p:cNvSpPr txBox="1">
              <a:spLocks noChangeArrowheads="1"/>
            </p:cNvSpPr>
            <p:nvPr/>
          </p:nvSpPr>
          <p:spPr bwMode="auto">
            <a:xfrm>
              <a:off x="1615" y="1073"/>
              <a:ext cx="19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i="1" dirty="0">
                  <a:latin typeface="Arial" panose="020B0604020202020204" pitchFamily="34" charset="0"/>
                </a:rPr>
                <a:t>P</a:t>
              </a:r>
            </a:p>
          </p:txBody>
        </p:sp>
      </p:grpSp>
      <p:sp>
        <p:nvSpPr>
          <p:cNvPr id="21508"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Flexible Exchange Rates</a:t>
            </a:r>
          </a:p>
        </p:txBody>
      </p:sp>
      <p:sp>
        <p:nvSpPr>
          <p:cNvPr id="12293" name="Text Box 9"/>
          <p:cNvSpPr txBox="1">
            <a:spLocks noChangeArrowheads="1"/>
          </p:cNvSpPr>
          <p:nvPr/>
        </p:nvSpPr>
        <p:spPr bwMode="auto">
          <a:xfrm>
            <a:off x="2228850" y="1306513"/>
            <a:ext cx="4386263" cy="830262"/>
          </a:xfrm>
          <a:prstGeom prst="rect">
            <a:avLst/>
          </a:prstGeom>
          <a:noFill/>
          <a:ln>
            <a:noFill/>
          </a:ln>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r>
              <a:rPr lang="en-US" sz="2400" b="1" dirty="0">
                <a:solidFill>
                  <a:srgbClr val="000000"/>
                </a:solidFill>
                <a:latin typeface="+mn-lt"/>
              </a:rPr>
              <a:t>The Market for Foreign Currency </a:t>
            </a:r>
          </a:p>
          <a:p>
            <a:pPr algn="ctr" eaLnBrk="1" hangingPunct="1">
              <a:defRPr/>
            </a:pPr>
            <a:r>
              <a:rPr lang="en-US" sz="2400" b="1" dirty="0">
                <a:solidFill>
                  <a:srgbClr val="000000"/>
                </a:solidFill>
                <a:latin typeface="+mn-lt"/>
              </a:rPr>
              <a:t>(Pounds)</a:t>
            </a:r>
          </a:p>
        </p:txBody>
      </p:sp>
      <p:sp>
        <p:nvSpPr>
          <p:cNvPr id="11270" name="Line 10"/>
          <p:cNvSpPr>
            <a:spLocks noChangeShapeType="1"/>
          </p:cNvSpPr>
          <p:nvPr/>
        </p:nvSpPr>
        <p:spPr bwMode="auto">
          <a:xfrm>
            <a:off x="2424113" y="2365375"/>
            <a:ext cx="4003675" cy="3355975"/>
          </a:xfrm>
          <a:prstGeom prst="line">
            <a:avLst/>
          </a:prstGeom>
          <a:noFill/>
          <a:ln w="57150">
            <a:solidFill>
              <a:srgbClr val="6699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271" name="Line 11"/>
          <p:cNvSpPr>
            <a:spLocks noChangeShapeType="1"/>
          </p:cNvSpPr>
          <p:nvPr/>
        </p:nvSpPr>
        <p:spPr bwMode="auto">
          <a:xfrm flipV="1">
            <a:off x="2568575" y="2341563"/>
            <a:ext cx="3746500" cy="3290887"/>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272" name="Text Box 12"/>
          <p:cNvSpPr txBox="1">
            <a:spLocks noChangeArrowheads="1"/>
          </p:cNvSpPr>
          <p:nvPr/>
        </p:nvSpPr>
        <p:spPr bwMode="auto">
          <a:xfrm>
            <a:off x="6413500" y="5521325"/>
            <a:ext cx="407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D</a:t>
            </a:r>
            <a:r>
              <a:rPr lang="en-US" altLang="en-US" sz="1600" b="1" baseline="-25000" dirty="0">
                <a:latin typeface="Arial" panose="020B0604020202020204" pitchFamily="34" charset="0"/>
              </a:rPr>
              <a:t>1</a:t>
            </a:r>
          </a:p>
        </p:txBody>
      </p:sp>
      <p:sp>
        <p:nvSpPr>
          <p:cNvPr id="11273" name="Text Box 13"/>
          <p:cNvSpPr txBox="1">
            <a:spLocks noChangeArrowheads="1"/>
          </p:cNvSpPr>
          <p:nvPr/>
        </p:nvSpPr>
        <p:spPr bwMode="auto">
          <a:xfrm>
            <a:off x="6321425" y="2184400"/>
            <a:ext cx="396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S</a:t>
            </a:r>
            <a:r>
              <a:rPr lang="en-US" altLang="en-US" sz="1600" b="1" baseline="-25000" dirty="0">
                <a:latin typeface="Arial" panose="020B0604020202020204" pitchFamily="34" charset="0"/>
              </a:rPr>
              <a:t>1</a:t>
            </a:r>
          </a:p>
        </p:txBody>
      </p:sp>
      <p:sp>
        <p:nvSpPr>
          <p:cNvPr id="11274" name="Line 18"/>
          <p:cNvSpPr>
            <a:spLocks noChangeShapeType="1"/>
          </p:cNvSpPr>
          <p:nvPr/>
        </p:nvSpPr>
        <p:spPr bwMode="auto">
          <a:xfrm flipH="1">
            <a:off x="1676400" y="4014788"/>
            <a:ext cx="27320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275" name="Line 19"/>
          <p:cNvSpPr>
            <a:spLocks noChangeShapeType="1"/>
          </p:cNvSpPr>
          <p:nvPr/>
        </p:nvSpPr>
        <p:spPr bwMode="auto">
          <a:xfrm>
            <a:off x="4408488" y="4014788"/>
            <a:ext cx="0" cy="19510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276" name="Oval 17"/>
          <p:cNvSpPr>
            <a:spLocks noChangeArrowheads="1"/>
          </p:cNvSpPr>
          <p:nvPr/>
        </p:nvSpPr>
        <p:spPr bwMode="auto">
          <a:xfrm>
            <a:off x="4352925" y="3959225"/>
            <a:ext cx="111125" cy="1111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1278" name="Text Box 23"/>
          <p:cNvSpPr txBox="1">
            <a:spLocks noChangeArrowheads="1"/>
          </p:cNvSpPr>
          <p:nvPr/>
        </p:nvSpPr>
        <p:spPr bwMode="auto">
          <a:xfrm>
            <a:off x="2005013" y="4049713"/>
            <a:ext cx="14033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600" b="1" dirty="0">
                <a:latin typeface="Arial" panose="020B0604020202020204" pitchFamily="34" charset="0"/>
              </a:rPr>
              <a:t>Dollar</a:t>
            </a:r>
          </a:p>
          <a:p>
            <a:pPr eaLnBrk="1" hangingPunct="1">
              <a:lnSpc>
                <a:spcPct val="85000"/>
              </a:lnSpc>
              <a:spcBef>
                <a:spcPct val="0"/>
              </a:spcBef>
              <a:buClrTx/>
              <a:buFontTx/>
              <a:buNone/>
            </a:pPr>
            <a:r>
              <a:rPr lang="en-US" altLang="en-US" sz="1600" b="1" dirty="0">
                <a:latin typeface="Arial" panose="020B0604020202020204" pitchFamily="34" charset="0"/>
              </a:rPr>
              <a:t>Appreciates</a:t>
            </a:r>
          </a:p>
          <a:p>
            <a:pPr eaLnBrk="1" hangingPunct="1">
              <a:lnSpc>
                <a:spcPct val="85000"/>
              </a:lnSpc>
              <a:spcBef>
                <a:spcPct val="0"/>
              </a:spcBef>
              <a:buClrTx/>
              <a:buFontTx/>
              <a:buNone/>
            </a:pPr>
            <a:r>
              <a:rPr lang="en-US" altLang="en-US" sz="1600" b="1" dirty="0">
                <a:latin typeface="Arial" panose="020B0604020202020204" pitchFamily="34" charset="0"/>
              </a:rPr>
              <a:t>(Pound</a:t>
            </a:r>
          </a:p>
          <a:p>
            <a:pPr eaLnBrk="1" hangingPunct="1">
              <a:lnSpc>
                <a:spcPct val="85000"/>
              </a:lnSpc>
              <a:spcBef>
                <a:spcPct val="0"/>
              </a:spcBef>
              <a:buClrTx/>
              <a:buFontTx/>
              <a:buNone/>
            </a:pPr>
            <a:r>
              <a:rPr lang="en-US" altLang="en-US" sz="1600" b="1" dirty="0">
                <a:latin typeface="Arial" panose="020B0604020202020204" pitchFamily="34" charset="0"/>
              </a:rPr>
              <a:t>Depreciates)</a:t>
            </a:r>
          </a:p>
        </p:txBody>
      </p:sp>
      <p:grpSp>
        <p:nvGrpSpPr>
          <p:cNvPr id="5" name="Group 35"/>
          <p:cNvGrpSpPr>
            <a:grpSpLocks/>
          </p:cNvGrpSpPr>
          <p:nvPr/>
        </p:nvGrpSpPr>
        <p:grpSpPr bwMode="auto">
          <a:xfrm>
            <a:off x="1709738" y="2889250"/>
            <a:ext cx="1712912" cy="1047750"/>
            <a:chOff x="1709738" y="2889250"/>
            <a:chExt cx="1712912" cy="1047750"/>
          </a:xfrm>
        </p:grpSpPr>
        <p:sp>
          <p:nvSpPr>
            <p:cNvPr id="18457" name="Text Box 22"/>
            <p:cNvSpPr txBox="1">
              <a:spLocks noChangeArrowheads="1"/>
            </p:cNvSpPr>
            <p:nvPr/>
          </p:nvSpPr>
          <p:spPr bwMode="auto">
            <a:xfrm>
              <a:off x="2008188" y="2908300"/>
              <a:ext cx="141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600" b="1" dirty="0">
                  <a:latin typeface="Arial" panose="020B0604020202020204" pitchFamily="34" charset="0"/>
                </a:rPr>
                <a:t>Dollar</a:t>
              </a:r>
            </a:p>
            <a:p>
              <a:pPr eaLnBrk="1" hangingPunct="1">
                <a:lnSpc>
                  <a:spcPct val="85000"/>
                </a:lnSpc>
                <a:spcBef>
                  <a:spcPct val="0"/>
                </a:spcBef>
                <a:buClrTx/>
                <a:buFontTx/>
                <a:buNone/>
              </a:pPr>
              <a:r>
                <a:rPr lang="en-US" altLang="en-US" sz="1600" b="1" dirty="0">
                  <a:latin typeface="Arial" panose="020B0604020202020204" pitchFamily="34" charset="0"/>
                </a:rPr>
                <a:t>Depreciates</a:t>
              </a:r>
            </a:p>
            <a:p>
              <a:pPr eaLnBrk="1" hangingPunct="1">
                <a:lnSpc>
                  <a:spcPct val="85000"/>
                </a:lnSpc>
                <a:spcBef>
                  <a:spcPct val="0"/>
                </a:spcBef>
                <a:buClrTx/>
                <a:buFontTx/>
                <a:buNone/>
              </a:pPr>
              <a:r>
                <a:rPr lang="en-US" altLang="en-US" sz="1600" b="1" dirty="0">
                  <a:latin typeface="Arial" panose="020B0604020202020204" pitchFamily="34" charset="0"/>
                </a:rPr>
                <a:t>(Pound</a:t>
              </a:r>
            </a:p>
            <a:p>
              <a:pPr eaLnBrk="1" hangingPunct="1">
                <a:lnSpc>
                  <a:spcPct val="85000"/>
                </a:lnSpc>
                <a:spcBef>
                  <a:spcPct val="0"/>
                </a:spcBef>
                <a:buClrTx/>
                <a:buFontTx/>
                <a:buNone/>
              </a:pPr>
              <a:r>
                <a:rPr lang="en-US" altLang="en-US" sz="1600" b="1" dirty="0">
                  <a:latin typeface="Arial" panose="020B0604020202020204" pitchFamily="34" charset="0"/>
                </a:rPr>
                <a:t>Appreciates)</a:t>
              </a:r>
            </a:p>
          </p:txBody>
        </p:sp>
        <p:sp>
          <p:nvSpPr>
            <p:cNvPr id="18458" name="AutoShape 24"/>
            <p:cNvSpPr>
              <a:spLocks noChangeArrowheads="1"/>
            </p:cNvSpPr>
            <p:nvPr/>
          </p:nvSpPr>
          <p:spPr bwMode="auto">
            <a:xfrm>
              <a:off x="1709738" y="2889250"/>
              <a:ext cx="379412" cy="1047750"/>
            </a:xfrm>
            <a:prstGeom prst="upArrow">
              <a:avLst>
                <a:gd name="adj1" fmla="val 50000"/>
                <a:gd name="adj2" fmla="val 69038"/>
              </a:avLst>
            </a:prstGeom>
            <a:solidFill>
              <a:srgbClr val="669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grpSp>
      <p:sp>
        <p:nvSpPr>
          <p:cNvPr id="11280" name="AutoShape 25"/>
          <p:cNvSpPr>
            <a:spLocks noChangeArrowheads="1"/>
          </p:cNvSpPr>
          <p:nvPr/>
        </p:nvSpPr>
        <p:spPr bwMode="auto">
          <a:xfrm flipV="1">
            <a:off x="1706563" y="4086225"/>
            <a:ext cx="379412" cy="1047750"/>
          </a:xfrm>
          <a:prstGeom prst="upArrow">
            <a:avLst>
              <a:gd name="adj1" fmla="val 50000"/>
              <a:gd name="adj2" fmla="val 69038"/>
            </a:avLst>
          </a:prstGeom>
          <a:solidFill>
            <a:srgbClr val="66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1281" name="Text Box 26"/>
          <p:cNvSpPr txBox="1">
            <a:spLocks noChangeArrowheads="1"/>
          </p:cNvSpPr>
          <p:nvPr/>
        </p:nvSpPr>
        <p:spPr bwMode="auto">
          <a:xfrm>
            <a:off x="3481388" y="2441575"/>
            <a:ext cx="174148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2000" b="1" dirty="0">
                <a:latin typeface="Arial" panose="020B0604020202020204" pitchFamily="34" charset="0"/>
              </a:rPr>
              <a:t>Exchange</a:t>
            </a:r>
          </a:p>
          <a:p>
            <a:pPr eaLnBrk="1" hangingPunct="1">
              <a:lnSpc>
                <a:spcPct val="85000"/>
              </a:lnSpc>
              <a:spcBef>
                <a:spcPct val="0"/>
              </a:spcBef>
              <a:buClrTx/>
              <a:buFontTx/>
              <a:buNone/>
            </a:pPr>
            <a:r>
              <a:rPr lang="en-US" altLang="en-US" sz="2000" b="1" dirty="0">
                <a:latin typeface="Arial" panose="020B0604020202020204" pitchFamily="34" charset="0"/>
              </a:rPr>
              <a:t>Rate: $2 = </a:t>
            </a:r>
            <a:r>
              <a:rPr lang="en-US" altLang="en-US" sz="2000" b="1" dirty="0">
                <a:latin typeface="Arial" panose="020B0604020202020204" pitchFamily="34" charset="0"/>
                <a:cs typeface="Arial" panose="020B0604020202020204" pitchFamily="34" charset="0"/>
              </a:rPr>
              <a:t>£</a:t>
            </a:r>
            <a:r>
              <a:rPr lang="en-US" altLang="en-US" sz="2000" b="1" dirty="0">
                <a:latin typeface="Arial" panose="020B0604020202020204" pitchFamily="34" charset="0"/>
              </a:rPr>
              <a:t>1</a:t>
            </a:r>
          </a:p>
        </p:txBody>
      </p:sp>
      <p:sp>
        <p:nvSpPr>
          <p:cNvPr id="11282" name="Line 27"/>
          <p:cNvSpPr>
            <a:spLocks noChangeShapeType="1"/>
          </p:cNvSpPr>
          <p:nvPr/>
        </p:nvSpPr>
        <p:spPr bwMode="auto">
          <a:xfrm>
            <a:off x="4408488" y="3000375"/>
            <a:ext cx="0" cy="914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grpSp>
        <p:nvGrpSpPr>
          <p:cNvPr id="6" name="Group 34"/>
          <p:cNvGrpSpPr>
            <a:grpSpLocks/>
          </p:cNvGrpSpPr>
          <p:nvPr/>
        </p:nvGrpSpPr>
        <p:grpSpPr bwMode="auto">
          <a:xfrm>
            <a:off x="1282700" y="2813050"/>
            <a:ext cx="3332163" cy="3454400"/>
            <a:chOff x="1282700" y="2813050"/>
            <a:chExt cx="3332163" cy="3454400"/>
          </a:xfrm>
        </p:grpSpPr>
        <p:grpSp>
          <p:nvGrpSpPr>
            <p:cNvPr id="18452" name="Group 32"/>
            <p:cNvGrpSpPr>
              <a:grpSpLocks/>
            </p:cNvGrpSpPr>
            <p:nvPr/>
          </p:nvGrpSpPr>
          <p:grpSpPr bwMode="auto">
            <a:xfrm>
              <a:off x="1282700" y="2813050"/>
              <a:ext cx="409575" cy="2381250"/>
              <a:chOff x="1550" y="1582"/>
              <a:chExt cx="258" cy="1500"/>
            </a:xfrm>
          </p:grpSpPr>
          <p:sp>
            <p:nvSpPr>
              <p:cNvPr id="18454" name="Text Box 29"/>
              <p:cNvSpPr txBox="1">
                <a:spLocks noChangeArrowheads="1"/>
              </p:cNvSpPr>
              <p:nvPr/>
            </p:nvSpPr>
            <p:spPr bwMode="auto">
              <a:xfrm>
                <a:off x="1550" y="2235"/>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$2</a:t>
                </a:r>
              </a:p>
            </p:txBody>
          </p:sp>
          <p:sp>
            <p:nvSpPr>
              <p:cNvPr id="18455" name="Text Box 30"/>
              <p:cNvSpPr txBox="1">
                <a:spLocks noChangeArrowheads="1"/>
              </p:cNvSpPr>
              <p:nvPr/>
            </p:nvSpPr>
            <p:spPr bwMode="auto">
              <a:xfrm>
                <a:off x="1550" y="158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$3</a:t>
                </a:r>
              </a:p>
            </p:txBody>
          </p:sp>
          <p:sp>
            <p:nvSpPr>
              <p:cNvPr id="18456" name="Text Box 31"/>
              <p:cNvSpPr txBox="1">
                <a:spLocks noChangeArrowheads="1"/>
              </p:cNvSpPr>
              <p:nvPr/>
            </p:nvSpPr>
            <p:spPr bwMode="auto">
              <a:xfrm>
                <a:off x="1550" y="2870"/>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$1</a:t>
                </a:r>
              </a:p>
            </p:txBody>
          </p:sp>
        </p:grpSp>
        <p:sp>
          <p:nvSpPr>
            <p:cNvPr id="18453" name="Text Box 34"/>
            <p:cNvSpPr txBox="1">
              <a:spLocks noChangeArrowheads="1"/>
            </p:cNvSpPr>
            <p:nvPr/>
          </p:nvSpPr>
          <p:spPr bwMode="auto">
            <a:xfrm>
              <a:off x="4229100" y="5962650"/>
              <a:ext cx="3857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i="1" dirty="0">
                  <a:latin typeface="Arial" panose="020B0604020202020204" pitchFamily="34" charset="0"/>
                </a:rPr>
                <a:t>Q</a:t>
              </a:r>
              <a:r>
                <a:rPr lang="en-US" altLang="en-US" sz="1400" b="1" i="1" baseline="-25000" dirty="0">
                  <a:latin typeface="Arial" panose="020B0604020202020204" pitchFamily="34" charset="0"/>
                </a:rPr>
                <a:t>1</a:t>
              </a:r>
            </a:p>
          </p:txBody>
        </p:sp>
      </p:grpSp>
      <p:sp>
        <p:nvSpPr>
          <p:cNvPr id="18451" name="TextBox 2"/>
          <p:cNvSpPr txBox="1">
            <a:spLocks noChangeArrowheads="1"/>
          </p:cNvSpPr>
          <p:nvPr/>
        </p:nvSpPr>
        <p:spPr bwMode="auto">
          <a:xfrm>
            <a:off x="0" y="6507163"/>
            <a:ext cx="7858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fltVal val="0"/>
                                          </p:val>
                                        </p:tav>
                                        <p:tav tm="100000">
                                          <p:val>
                                            <p:strVal val="#ppt_w"/>
                                          </p:val>
                                        </p:tav>
                                      </p:tavLst>
                                    </p:anim>
                                    <p:anim calcmode="lin" valueType="num">
                                      <p:cBhvr>
                                        <p:cTn id="8" dur="1000" fill="hold"/>
                                        <p:tgtEl>
                                          <p:spTgt spid="11266"/>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2" presetClass="entr" presetSubtype="4"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1000"/>
                                        <p:tgtEl>
                                          <p:spTgt spid="6"/>
                                        </p:tgtEl>
                                      </p:cBhvr>
                                    </p:animEffect>
                                  </p:childTnLst>
                                </p:cTn>
                              </p:par>
                            </p:childTnLst>
                          </p:cTn>
                        </p:par>
                        <p:par>
                          <p:cTn id="17" fill="hold" nodeType="afterGroup">
                            <p:stCondLst>
                              <p:cond delay="2000"/>
                            </p:stCondLst>
                            <p:childTnLst>
                              <p:par>
                                <p:cTn id="18" presetID="22" presetClass="entr" presetSubtype="8" fill="hold" nodeType="afterEffect">
                                  <p:stCondLst>
                                    <p:cond delay="0"/>
                                  </p:stCondLst>
                                  <p:childTnLst>
                                    <p:set>
                                      <p:cBhvr>
                                        <p:cTn id="19" dur="1" fill="hold">
                                          <p:stCondLst>
                                            <p:cond delay="0"/>
                                          </p:stCondLst>
                                        </p:cTn>
                                        <p:tgtEl>
                                          <p:spTgt spid="11270"/>
                                        </p:tgtEl>
                                        <p:attrNameLst>
                                          <p:attrName>style.visibility</p:attrName>
                                        </p:attrNameLst>
                                      </p:cBhvr>
                                      <p:to>
                                        <p:strVal val="visible"/>
                                      </p:to>
                                    </p:set>
                                    <p:animEffect transition="in" filter="wipe(left)">
                                      <p:cBhvr>
                                        <p:cTn id="20" dur="1000"/>
                                        <p:tgtEl>
                                          <p:spTgt spid="11270"/>
                                        </p:tgtEl>
                                      </p:cBhvr>
                                    </p:animEffect>
                                  </p:childTnLst>
                                </p:cTn>
                              </p:par>
                            </p:childTnLst>
                          </p:cTn>
                        </p:par>
                        <p:par>
                          <p:cTn id="21" fill="hold" nodeType="afterGroup">
                            <p:stCondLst>
                              <p:cond delay="3000"/>
                            </p:stCondLst>
                            <p:childTnLst>
                              <p:par>
                                <p:cTn id="22" presetID="22" presetClass="entr" presetSubtype="8" fill="hold" grpId="0" nodeType="afterEffect">
                                  <p:stCondLst>
                                    <p:cond delay="0"/>
                                  </p:stCondLst>
                                  <p:childTnLst>
                                    <p:set>
                                      <p:cBhvr>
                                        <p:cTn id="23" dur="1" fill="hold">
                                          <p:stCondLst>
                                            <p:cond delay="0"/>
                                          </p:stCondLst>
                                        </p:cTn>
                                        <p:tgtEl>
                                          <p:spTgt spid="11272"/>
                                        </p:tgtEl>
                                        <p:attrNameLst>
                                          <p:attrName>style.visibility</p:attrName>
                                        </p:attrNameLst>
                                      </p:cBhvr>
                                      <p:to>
                                        <p:strVal val="visible"/>
                                      </p:to>
                                    </p:set>
                                    <p:animEffect transition="in" filter="wipe(left)">
                                      <p:cBhvr>
                                        <p:cTn id="24" dur="1000"/>
                                        <p:tgtEl>
                                          <p:spTgt spid="11272"/>
                                        </p:tgtEl>
                                      </p:cBhvr>
                                    </p:animEffect>
                                  </p:childTnLst>
                                </p:cTn>
                              </p:par>
                            </p:childTnLst>
                          </p:cTn>
                        </p:par>
                        <p:par>
                          <p:cTn id="25" fill="hold" nodeType="afterGroup">
                            <p:stCondLst>
                              <p:cond delay="4000"/>
                            </p:stCondLst>
                            <p:childTnLst>
                              <p:par>
                                <p:cTn id="26" presetID="22" presetClass="entr" presetSubtype="4" fill="hold" nodeType="afterEffect">
                                  <p:stCondLst>
                                    <p:cond delay="0"/>
                                  </p:stCondLst>
                                  <p:childTnLst>
                                    <p:set>
                                      <p:cBhvr>
                                        <p:cTn id="27" dur="1" fill="hold">
                                          <p:stCondLst>
                                            <p:cond delay="0"/>
                                          </p:stCondLst>
                                        </p:cTn>
                                        <p:tgtEl>
                                          <p:spTgt spid="11271"/>
                                        </p:tgtEl>
                                        <p:attrNameLst>
                                          <p:attrName>style.visibility</p:attrName>
                                        </p:attrNameLst>
                                      </p:cBhvr>
                                      <p:to>
                                        <p:strVal val="visible"/>
                                      </p:to>
                                    </p:set>
                                    <p:animEffect transition="in" filter="wipe(down)">
                                      <p:cBhvr>
                                        <p:cTn id="28" dur="1000"/>
                                        <p:tgtEl>
                                          <p:spTgt spid="11271"/>
                                        </p:tgtEl>
                                      </p:cBhvr>
                                    </p:animEffect>
                                  </p:childTnLst>
                                </p:cTn>
                              </p:par>
                            </p:childTnLst>
                          </p:cTn>
                        </p:par>
                        <p:par>
                          <p:cTn id="29" fill="hold" nodeType="afterGroup">
                            <p:stCondLst>
                              <p:cond delay="5000"/>
                            </p:stCondLst>
                            <p:childTnLst>
                              <p:par>
                                <p:cTn id="30" presetID="22" presetClass="entr" presetSubtype="8" fill="hold" grpId="0" nodeType="afterEffect">
                                  <p:stCondLst>
                                    <p:cond delay="0"/>
                                  </p:stCondLst>
                                  <p:childTnLst>
                                    <p:set>
                                      <p:cBhvr>
                                        <p:cTn id="31" dur="1" fill="hold">
                                          <p:stCondLst>
                                            <p:cond delay="0"/>
                                          </p:stCondLst>
                                        </p:cTn>
                                        <p:tgtEl>
                                          <p:spTgt spid="11273"/>
                                        </p:tgtEl>
                                        <p:attrNameLst>
                                          <p:attrName>style.visibility</p:attrName>
                                        </p:attrNameLst>
                                      </p:cBhvr>
                                      <p:to>
                                        <p:strVal val="visible"/>
                                      </p:to>
                                    </p:set>
                                    <p:animEffect transition="in" filter="wipe(left)">
                                      <p:cBhvr>
                                        <p:cTn id="32" dur="500"/>
                                        <p:tgtEl>
                                          <p:spTgt spid="11273"/>
                                        </p:tgtEl>
                                      </p:cBhvr>
                                    </p:animEffect>
                                  </p:childTnLst>
                                </p:cTn>
                              </p:par>
                            </p:childTnLst>
                          </p:cTn>
                        </p:par>
                        <p:par>
                          <p:cTn id="33" fill="hold" nodeType="afterGroup">
                            <p:stCondLst>
                              <p:cond delay="5500"/>
                            </p:stCondLst>
                            <p:childTnLst>
                              <p:par>
                                <p:cTn id="34" presetID="23" presetClass="entr" presetSubtype="16" fill="hold" grpId="0" nodeType="afterEffect">
                                  <p:stCondLst>
                                    <p:cond delay="0"/>
                                  </p:stCondLst>
                                  <p:childTnLst>
                                    <p:set>
                                      <p:cBhvr>
                                        <p:cTn id="35" dur="1" fill="hold">
                                          <p:stCondLst>
                                            <p:cond delay="0"/>
                                          </p:stCondLst>
                                        </p:cTn>
                                        <p:tgtEl>
                                          <p:spTgt spid="11276"/>
                                        </p:tgtEl>
                                        <p:attrNameLst>
                                          <p:attrName>style.visibility</p:attrName>
                                        </p:attrNameLst>
                                      </p:cBhvr>
                                      <p:to>
                                        <p:strVal val="visible"/>
                                      </p:to>
                                    </p:set>
                                    <p:anim calcmode="lin" valueType="num">
                                      <p:cBhvr>
                                        <p:cTn id="36" dur="1000" fill="hold"/>
                                        <p:tgtEl>
                                          <p:spTgt spid="11276"/>
                                        </p:tgtEl>
                                        <p:attrNameLst>
                                          <p:attrName>ppt_w</p:attrName>
                                        </p:attrNameLst>
                                      </p:cBhvr>
                                      <p:tavLst>
                                        <p:tav tm="0">
                                          <p:val>
                                            <p:fltVal val="0"/>
                                          </p:val>
                                        </p:tav>
                                        <p:tav tm="100000">
                                          <p:val>
                                            <p:strVal val="#ppt_w"/>
                                          </p:val>
                                        </p:tav>
                                      </p:tavLst>
                                    </p:anim>
                                    <p:anim calcmode="lin" valueType="num">
                                      <p:cBhvr>
                                        <p:cTn id="37" dur="1000" fill="hold"/>
                                        <p:tgtEl>
                                          <p:spTgt spid="11276"/>
                                        </p:tgtEl>
                                        <p:attrNameLst>
                                          <p:attrName>ppt_h</p:attrName>
                                        </p:attrNameLst>
                                      </p:cBhvr>
                                      <p:tavLst>
                                        <p:tav tm="0">
                                          <p:val>
                                            <p:fltVal val="0"/>
                                          </p:val>
                                        </p:tav>
                                        <p:tav tm="100000">
                                          <p:val>
                                            <p:strVal val="#ppt_h"/>
                                          </p:val>
                                        </p:tav>
                                      </p:tavLst>
                                    </p:anim>
                                  </p:childTnLst>
                                </p:cTn>
                              </p:par>
                            </p:childTnLst>
                          </p:cTn>
                        </p:par>
                        <p:par>
                          <p:cTn id="38" fill="hold" nodeType="afterGroup">
                            <p:stCondLst>
                              <p:cond delay="6500"/>
                            </p:stCondLst>
                            <p:childTnLst>
                              <p:par>
                                <p:cTn id="39" presetID="22" presetClass="entr" presetSubtype="4" fill="hold" nodeType="afterEffect">
                                  <p:stCondLst>
                                    <p:cond delay="0"/>
                                  </p:stCondLst>
                                  <p:childTnLst>
                                    <p:set>
                                      <p:cBhvr>
                                        <p:cTn id="40" dur="1" fill="hold">
                                          <p:stCondLst>
                                            <p:cond delay="0"/>
                                          </p:stCondLst>
                                        </p:cTn>
                                        <p:tgtEl>
                                          <p:spTgt spid="11274"/>
                                        </p:tgtEl>
                                        <p:attrNameLst>
                                          <p:attrName>style.visibility</p:attrName>
                                        </p:attrNameLst>
                                      </p:cBhvr>
                                      <p:to>
                                        <p:strVal val="visible"/>
                                      </p:to>
                                    </p:set>
                                    <p:animEffect transition="in" filter="wipe(down)">
                                      <p:cBhvr>
                                        <p:cTn id="41" dur="1000"/>
                                        <p:tgtEl>
                                          <p:spTgt spid="11274"/>
                                        </p:tgtEl>
                                      </p:cBhvr>
                                    </p:animEffect>
                                  </p:childTnLst>
                                </p:cTn>
                              </p:par>
                            </p:childTnLst>
                          </p:cTn>
                        </p:par>
                        <p:par>
                          <p:cTn id="42" fill="hold" nodeType="afterGroup">
                            <p:stCondLst>
                              <p:cond delay="7500"/>
                            </p:stCondLst>
                            <p:childTnLst>
                              <p:par>
                                <p:cTn id="43" presetID="22" presetClass="entr" presetSubtype="1" fill="hold" nodeType="afterEffect">
                                  <p:stCondLst>
                                    <p:cond delay="0"/>
                                  </p:stCondLst>
                                  <p:childTnLst>
                                    <p:set>
                                      <p:cBhvr>
                                        <p:cTn id="44" dur="1" fill="hold">
                                          <p:stCondLst>
                                            <p:cond delay="0"/>
                                          </p:stCondLst>
                                        </p:cTn>
                                        <p:tgtEl>
                                          <p:spTgt spid="11275"/>
                                        </p:tgtEl>
                                        <p:attrNameLst>
                                          <p:attrName>style.visibility</p:attrName>
                                        </p:attrNameLst>
                                      </p:cBhvr>
                                      <p:to>
                                        <p:strVal val="visible"/>
                                      </p:to>
                                    </p:set>
                                    <p:animEffect transition="in" filter="wipe(up)">
                                      <p:cBhvr>
                                        <p:cTn id="45" dur="1000"/>
                                        <p:tgtEl>
                                          <p:spTgt spid="11275"/>
                                        </p:tgtEl>
                                      </p:cBhvr>
                                    </p:animEffect>
                                  </p:childTnLst>
                                </p:cTn>
                              </p:par>
                            </p:childTnLst>
                          </p:cTn>
                        </p:par>
                        <p:par>
                          <p:cTn id="46" fill="hold" nodeType="afterGroup">
                            <p:stCondLst>
                              <p:cond delay="8500"/>
                            </p:stCondLst>
                            <p:childTnLst>
                              <p:par>
                                <p:cTn id="47" presetID="22" presetClass="entr" presetSubtype="1" fill="hold" nodeType="afterEffect">
                                  <p:stCondLst>
                                    <p:cond delay="0"/>
                                  </p:stCondLst>
                                  <p:childTnLst>
                                    <p:set>
                                      <p:cBhvr>
                                        <p:cTn id="48" dur="1" fill="hold">
                                          <p:stCondLst>
                                            <p:cond delay="0"/>
                                          </p:stCondLst>
                                        </p:cTn>
                                        <p:tgtEl>
                                          <p:spTgt spid="11282"/>
                                        </p:tgtEl>
                                        <p:attrNameLst>
                                          <p:attrName>style.visibility</p:attrName>
                                        </p:attrNameLst>
                                      </p:cBhvr>
                                      <p:to>
                                        <p:strVal val="visible"/>
                                      </p:to>
                                    </p:set>
                                    <p:animEffect transition="in" filter="wipe(up)">
                                      <p:cBhvr>
                                        <p:cTn id="49" dur="1000"/>
                                        <p:tgtEl>
                                          <p:spTgt spid="11282"/>
                                        </p:tgtEl>
                                      </p:cBhvr>
                                    </p:animEffect>
                                  </p:childTnLst>
                                </p:cTn>
                              </p:par>
                            </p:childTnLst>
                          </p:cTn>
                        </p:par>
                        <p:par>
                          <p:cTn id="50" fill="hold" nodeType="afterGroup">
                            <p:stCondLst>
                              <p:cond delay="9500"/>
                            </p:stCondLst>
                            <p:childTnLst>
                              <p:par>
                                <p:cTn id="51" presetID="22" presetClass="entr" presetSubtype="1" fill="hold" grpId="0" nodeType="afterEffect">
                                  <p:stCondLst>
                                    <p:cond delay="0"/>
                                  </p:stCondLst>
                                  <p:childTnLst>
                                    <p:set>
                                      <p:cBhvr>
                                        <p:cTn id="52" dur="1" fill="hold">
                                          <p:stCondLst>
                                            <p:cond delay="0"/>
                                          </p:stCondLst>
                                        </p:cTn>
                                        <p:tgtEl>
                                          <p:spTgt spid="11281"/>
                                        </p:tgtEl>
                                        <p:attrNameLst>
                                          <p:attrName>style.visibility</p:attrName>
                                        </p:attrNameLst>
                                      </p:cBhvr>
                                      <p:to>
                                        <p:strVal val="visible"/>
                                      </p:to>
                                    </p:set>
                                    <p:animEffect transition="in" filter="wipe(up)">
                                      <p:cBhvr>
                                        <p:cTn id="53" dur="1000"/>
                                        <p:tgtEl>
                                          <p:spTgt spid="11281"/>
                                        </p:tgtEl>
                                      </p:cBhvr>
                                    </p:animEffect>
                                  </p:childTnLst>
                                </p:cTn>
                              </p:par>
                            </p:childTnLst>
                          </p:cTn>
                        </p:par>
                        <p:par>
                          <p:cTn id="54" fill="hold" nodeType="afterGroup">
                            <p:stCondLst>
                              <p:cond delay="10500"/>
                            </p:stCondLst>
                            <p:childTnLst>
                              <p:par>
                                <p:cTn id="55" presetID="22" presetClass="entr" presetSubtype="1"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up)">
                                      <p:cBhvr>
                                        <p:cTn id="57" dur="1000"/>
                                        <p:tgtEl>
                                          <p:spTgt spid="5"/>
                                        </p:tgtEl>
                                      </p:cBhvr>
                                    </p:animEffect>
                                  </p:childTnLst>
                                </p:cTn>
                              </p:par>
                            </p:childTnLst>
                          </p:cTn>
                        </p:par>
                        <p:par>
                          <p:cTn id="58" fill="hold" nodeType="afterGroup">
                            <p:stCondLst>
                              <p:cond delay="11500"/>
                            </p:stCondLst>
                            <p:childTnLst>
                              <p:par>
                                <p:cTn id="59" presetID="22" presetClass="entr" presetSubtype="1" fill="hold" grpId="0" nodeType="afterEffect">
                                  <p:stCondLst>
                                    <p:cond delay="0"/>
                                  </p:stCondLst>
                                  <p:childTnLst>
                                    <p:set>
                                      <p:cBhvr>
                                        <p:cTn id="60" dur="1" fill="hold">
                                          <p:stCondLst>
                                            <p:cond delay="0"/>
                                          </p:stCondLst>
                                        </p:cTn>
                                        <p:tgtEl>
                                          <p:spTgt spid="11278"/>
                                        </p:tgtEl>
                                        <p:attrNameLst>
                                          <p:attrName>style.visibility</p:attrName>
                                        </p:attrNameLst>
                                      </p:cBhvr>
                                      <p:to>
                                        <p:strVal val="visible"/>
                                      </p:to>
                                    </p:set>
                                    <p:animEffect transition="in" filter="wipe(up)">
                                      <p:cBhvr>
                                        <p:cTn id="61" dur="1000"/>
                                        <p:tgtEl>
                                          <p:spTgt spid="11278"/>
                                        </p:tgtEl>
                                      </p:cBhvr>
                                    </p:animEffect>
                                  </p:childTnLst>
                                </p:cTn>
                              </p:par>
                            </p:childTnLst>
                          </p:cTn>
                        </p:par>
                        <p:par>
                          <p:cTn id="62" fill="hold" nodeType="afterGroup">
                            <p:stCondLst>
                              <p:cond delay="12500"/>
                            </p:stCondLst>
                            <p:childTnLst>
                              <p:par>
                                <p:cTn id="63" presetID="22" presetClass="entr" presetSubtype="1" fill="hold" grpId="0" nodeType="afterEffect">
                                  <p:stCondLst>
                                    <p:cond delay="0"/>
                                  </p:stCondLst>
                                  <p:childTnLst>
                                    <p:set>
                                      <p:cBhvr>
                                        <p:cTn id="64" dur="1" fill="hold">
                                          <p:stCondLst>
                                            <p:cond delay="0"/>
                                          </p:stCondLst>
                                        </p:cTn>
                                        <p:tgtEl>
                                          <p:spTgt spid="11280"/>
                                        </p:tgtEl>
                                        <p:attrNameLst>
                                          <p:attrName>style.visibility</p:attrName>
                                        </p:attrNameLst>
                                      </p:cBhvr>
                                      <p:to>
                                        <p:strVal val="visible"/>
                                      </p:to>
                                    </p:set>
                                    <p:animEffect transition="in" filter="wipe(up)">
                                      <p:cBhvr>
                                        <p:cTn id="65" dur="1000"/>
                                        <p:tgtEl>
                                          <p:spTgt spid="11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p:bldP spid="11273" grpId="0"/>
      <p:bldP spid="11276" grpId="0" animBg="1"/>
      <p:bldP spid="11278" grpId="0"/>
      <p:bldP spid="11280" grpId="0" animBg="1"/>
      <p:bldP spid="112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Flexible Exchange Rates Determinants</a:t>
            </a:r>
          </a:p>
        </p:txBody>
      </p:sp>
      <p:sp>
        <p:nvSpPr>
          <p:cNvPr id="20483" name="Content Placeholder 2"/>
          <p:cNvSpPr>
            <a:spLocks noGrp="1"/>
          </p:cNvSpPr>
          <p:nvPr>
            <p:ph idx="1"/>
          </p:nvPr>
        </p:nvSpPr>
        <p:spPr>
          <a:xfrm>
            <a:off x="457200" y="1655955"/>
            <a:ext cx="7620000" cy="4800600"/>
          </a:xfrm>
        </p:spPr>
        <p:txBody>
          <a:bodyPr/>
          <a:lstStyle/>
          <a:p>
            <a:pPr eaLnBrk="1" hangingPunct="1">
              <a:spcBef>
                <a:spcPts val="600"/>
              </a:spcBef>
            </a:pPr>
            <a:r>
              <a:rPr lang="en-US" altLang="en-US" sz="3200" dirty="0"/>
              <a:t>Factors that shift demand/supply</a:t>
            </a:r>
          </a:p>
          <a:p>
            <a:pPr lvl="1" eaLnBrk="1" hangingPunct="1">
              <a:spcBef>
                <a:spcPts val="600"/>
              </a:spcBef>
              <a:buClr>
                <a:schemeClr val="accent1"/>
              </a:buClr>
            </a:pPr>
            <a:r>
              <a:rPr lang="en-US" altLang="en-US" sz="3200" dirty="0"/>
              <a:t>Changes in tastes</a:t>
            </a:r>
          </a:p>
          <a:p>
            <a:pPr lvl="1" eaLnBrk="1" hangingPunct="1">
              <a:spcBef>
                <a:spcPts val="600"/>
              </a:spcBef>
              <a:buClr>
                <a:schemeClr val="accent1"/>
              </a:buClr>
            </a:pPr>
            <a:r>
              <a:rPr lang="en-US" altLang="en-US" sz="3200" dirty="0"/>
              <a:t>Relative income changes</a:t>
            </a:r>
          </a:p>
          <a:p>
            <a:pPr lvl="1" eaLnBrk="1" hangingPunct="1">
              <a:spcBef>
                <a:spcPts val="600"/>
              </a:spcBef>
              <a:buClr>
                <a:schemeClr val="accent1"/>
              </a:buClr>
            </a:pPr>
            <a:r>
              <a:rPr lang="en-US" altLang="en-US" sz="3200" dirty="0"/>
              <a:t>Relative price-level changes</a:t>
            </a:r>
          </a:p>
          <a:p>
            <a:pPr lvl="2" eaLnBrk="1" hangingPunct="1">
              <a:spcBef>
                <a:spcPts val="600"/>
              </a:spcBef>
              <a:buClr>
                <a:schemeClr val="accent1"/>
              </a:buClr>
            </a:pPr>
            <a:r>
              <a:rPr lang="en-US" altLang="en-US" sz="3200" dirty="0"/>
              <a:t>Purchasing-power-parity theory</a:t>
            </a:r>
          </a:p>
          <a:p>
            <a:pPr lvl="1" eaLnBrk="1" hangingPunct="1">
              <a:spcBef>
                <a:spcPts val="600"/>
              </a:spcBef>
              <a:buClr>
                <a:schemeClr val="accent1"/>
              </a:buClr>
            </a:pPr>
            <a:r>
              <a:rPr lang="en-US" altLang="en-US" sz="3200" dirty="0"/>
              <a:t>Relative interest rates</a:t>
            </a:r>
          </a:p>
          <a:p>
            <a:pPr lvl="1" eaLnBrk="1" hangingPunct="1">
              <a:spcBef>
                <a:spcPts val="600"/>
              </a:spcBef>
              <a:buClr>
                <a:schemeClr val="accent1"/>
              </a:buClr>
            </a:pPr>
            <a:r>
              <a:rPr lang="en-US" altLang="en-US" sz="3200" dirty="0"/>
              <a:t>Relative expected returns on assets</a:t>
            </a:r>
          </a:p>
          <a:p>
            <a:pPr lvl="1" eaLnBrk="1" hangingPunct="1">
              <a:spcBef>
                <a:spcPts val="600"/>
              </a:spcBef>
              <a:buClr>
                <a:schemeClr val="accent1"/>
              </a:buClr>
            </a:pPr>
            <a:r>
              <a:rPr lang="en-US" altLang="en-US" sz="3200" dirty="0"/>
              <a:t>Speculation</a:t>
            </a:r>
          </a:p>
        </p:txBody>
      </p:sp>
      <p:sp>
        <p:nvSpPr>
          <p:cNvPr id="20484" name="TextBox 1"/>
          <p:cNvSpPr txBox="1">
            <a:spLocks noChangeArrowheads="1"/>
          </p:cNvSpPr>
          <p:nvPr/>
        </p:nvSpPr>
        <p:spPr bwMode="auto">
          <a:xfrm>
            <a:off x="0" y="6491288"/>
            <a:ext cx="7858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Flexible Exchange Rates Disadvantages</a:t>
            </a:r>
          </a:p>
        </p:txBody>
      </p:sp>
      <p:sp>
        <p:nvSpPr>
          <p:cNvPr id="22531" name="Rectangle 3"/>
          <p:cNvSpPr>
            <a:spLocks noGrp="1" noChangeArrowheads="1"/>
          </p:cNvSpPr>
          <p:nvPr>
            <p:ph idx="1"/>
          </p:nvPr>
        </p:nvSpPr>
        <p:spPr>
          <a:xfrm>
            <a:off x="457200" y="1655955"/>
            <a:ext cx="7620000" cy="4800600"/>
          </a:xfrm>
        </p:spPr>
        <p:txBody>
          <a:bodyPr/>
          <a:lstStyle/>
          <a:p>
            <a:pPr eaLnBrk="1" hangingPunct="1">
              <a:spcBef>
                <a:spcPts val="600"/>
              </a:spcBef>
            </a:pPr>
            <a:r>
              <a:rPr lang="en-US" altLang="en-US" sz="3200" dirty="0"/>
              <a:t>Volatility </a:t>
            </a:r>
          </a:p>
          <a:p>
            <a:pPr eaLnBrk="1" hangingPunct="1">
              <a:spcBef>
                <a:spcPts val="600"/>
              </a:spcBef>
            </a:pPr>
            <a:r>
              <a:rPr lang="en-US" altLang="en-US" sz="3200" dirty="0"/>
              <a:t>Uncertainty and diminished trade</a:t>
            </a:r>
          </a:p>
          <a:p>
            <a:pPr eaLnBrk="1" hangingPunct="1">
              <a:spcBef>
                <a:spcPts val="600"/>
              </a:spcBef>
            </a:pPr>
            <a:r>
              <a:rPr lang="en-US" altLang="en-US" sz="3200" dirty="0"/>
              <a:t>Terms-of-trade changes</a:t>
            </a:r>
          </a:p>
          <a:p>
            <a:pPr eaLnBrk="1" hangingPunct="1">
              <a:spcBef>
                <a:spcPts val="600"/>
              </a:spcBef>
            </a:pPr>
            <a:r>
              <a:rPr lang="en-US" altLang="en-US" sz="3200" dirty="0"/>
              <a:t>Instability</a:t>
            </a:r>
          </a:p>
        </p:txBody>
      </p:sp>
      <p:sp>
        <p:nvSpPr>
          <p:cNvPr id="22532" name="TextBox 1"/>
          <p:cNvSpPr txBox="1">
            <a:spLocks noChangeArrowheads="1"/>
          </p:cNvSpPr>
          <p:nvPr/>
        </p:nvSpPr>
        <p:spPr bwMode="auto">
          <a:xfrm>
            <a:off x="0" y="6445250"/>
            <a:ext cx="7858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1739</TotalTime>
  <Words>2481</Words>
  <Application>Microsoft Office PowerPoint</Application>
  <PresentationFormat>On-screen Show (4:3)</PresentationFormat>
  <Paragraphs>136</Paragraphs>
  <Slides>18</Slides>
  <Notes>18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MS PGothic</vt:lpstr>
      <vt:lpstr>MS PGothic</vt:lpstr>
      <vt:lpstr>Arial</vt:lpstr>
      <vt:lpstr>Calibri</vt:lpstr>
      <vt:lpstr>Tahoma</vt:lpstr>
      <vt:lpstr>Times New Roman</vt:lpstr>
      <vt:lpstr>Wingdings</vt:lpstr>
      <vt:lpstr>Office Theme</vt:lpstr>
      <vt:lpstr>Adjacency - Office Colors</vt:lpstr>
      <vt:lpstr>Chapter 35</vt:lpstr>
      <vt:lpstr>International Transactions</vt:lpstr>
      <vt:lpstr>Balance of Payments</vt:lpstr>
      <vt:lpstr>Balance of Payments Continued</vt:lpstr>
      <vt:lpstr>Balance of Payments Concluded</vt:lpstr>
      <vt:lpstr>U.S. Trade Balances</vt:lpstr>
      <vt:lpstr>Flexible Exchange Rates</vt:lpstr>
      <vt:lpstr>Flexible Exchange Rates Determinants</vt:lpstr>
      <vt:lpstr>Flexible Exchange Rates Disadvantages</vt:lpstr>
      <vt:lpstr>Flexible Exchange Rates Continued</vt:lpstr>
      <vt:lpstr>Fixed Exchange Rates</vt:lpstr>
      <vt:lpstr>Fixed Exchange Rates Continued</vt:lpstr>
      <vt:lpstr>Fixed Exchange Rates Concluded</vt:lpstr>
      <vt:lpstr>The Managed Float</vt:lpstr>
      <vt:lpstr>The Managed Float Continued</vt:lpstr>
      <vt:lpstr>U.S. Trade Deficit</vt:lpstr>
      <vt:lpstr>U.S. Trade Deficits</vt:lpstr>
      <vt:lpstr>Are Common Currencies Common Sense?</vt:lpstr>
    </vt:vector>
  </TitlesOfParts>
  <Manager>The McGraw-Hill Companies Copyright 2008</Manager>
  <Company>Personal Home Copy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36</dc:title>
  <dc:subject>McConnell-Brue Economics</dc:subject>
  <dc:creator>C. Norman Hollingsworth</dc:creator>
  <cp:lastModifiedBy>John Slonim</cp:lastModifiedBy>
  <cp:revision>213</cp:revision>
  <dcterms:created xsi:type="dcterms:W3CDTF">2008-07-09T17:23:13Z</dcterms:created>
  <dcterms:modified xsi:type="dcterms:W3CDTF">2018-01-26T18:21:33Z</dcterms:modified>
</cp:coreProperties>
</file>