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Lst>
  <p:notesMasterIdLst>
    <p:notesMasterId r:id="rId33"/>
  </p:notesMasterIdLst>
  <p:sldIdLst>
    <p:sldId id="304" r:id="rId2"/>
    <p:sldId id="257" r:id="rId3"/>
    <p:sldId id="305" r:id="rId4"/>
    <p:sldId id="306" r:id="rId5"/>
    <p:sldId id="287" r:id="rId6"/>
    <p:sldId id="315" r:id="rId7"/>
    <p:sldId id="266" r:id="rId8"/>
    <p:sldId id="300" r:id="rId9"/>
    <p:sldId id="288" r:id="rId10"/>
    <p:sldId id="290" r:id="rId11"/>
    <p:sldId id="316" r:id="rId12"/>
    <p:sldId id="301" r:id="rId13"/>
    <p:sldId id="302" r:id="rId14"/>
    <p:sldId id="292" r:id="rId15"/>
    <p:sldId id="293" r:id="rId16"/>
    <p:sldId id="267" r:id="rId17"/>
    <p:sldId id="294" r:id="rId18"/>
    <p:sldId id="295" r:id="rId19"/>
    <p:sldId id="296" r:id="rId20"/>
    <p:sldId id="268" r:id="rId21"/>
    <p:sldId id="303" r:id="rId22"/>
    <p:sldId id="307" r:id="rId23"/>
    <p:sldId id="297" r:id="rId24"/>
    <p:sldId id="298" r:id="rId25"/>
    <p:sldId id="308" r:id="rId26"/>
    <p:sldId id="309" r:id="rId27"/>
    <p:sldId id="310" r:id="rId28"/>
    <p:sldId id="311" r:id="rId29"/>
    <p:sldId id="312" r:id="rId30"/>
    <p:sldId id="313" r:id="rId31"/>
    <p:sldId id="314"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99"/>
    <a:srgbClr val="CCFFCC"/>
    <a:srgbClr val="800000"/>
    <a:srgbClr val="669900"/>
    <a:srgbClr val="99CCFF"/>
    <a:srgbClr val="66CCFF"/>
    <a:srgbClr val="D6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65" autoAdjust="0"/>
    <p:restoredTop sz="75235" autoAdjust="0"/>
  </p:normalViewPr>
  <p:slideViewPr>
    <p:cSldViewPr snapToGrid="0">
      <p:cViewPr>
        <p:scale>
          <a:sx n="57" d="100"/>
          <a:sy n="57" d="100"/>
        </p:scale>
        <p:origin x="1304" y="-76"/>
      </p:cViewPr>
      <p:guideLst>
        <p:guide orient="horz" pos="2600"/>
        <p:guide pos="34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00" d="100"/>
          <a:sy n="100" d="100"/>
        </p:scale>
        <p:origin x="-1548" y="3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34EA94E7-6961-4108-B260-D59D6533B35B}" type="datetimeFigureOut">
              <a:rPr lang="en-US" altLang="en-US"/>
              <a:pPr>
                <a:defRPr/>
              </a:pPr>
              <a:t>1/26/2018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CF98AA5-65C0-4E7D-A3CC-C7956C422048}" type="slidenum">
              <a:rPr lang="en-US" altLang="en-US"/>
              <a:pPr>
                <a:defRPr/>
              </a:pPr>
              <a:t>‹#›</a:t>
            </a:fld>
            <a:endParaRPr lang="en-US" altLang="en-US" dirty="0"/>
          </a:p>
        </p:txBody>
      </p:sp>
    </p:spTree>
    <p:extLst>
      <p:ext uri="{BB962C8B-B14F-4D97-AF65-F5344CB8AC3E}">
        <p14:creationId xmlns:p14="http://schemas.microsoft.com/office/powerpoint/2010/main" val="4095094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chapter we will take a look at some key facts about international trade and then start evaluating international trade using comparative advantage. We will also use demand and supply curves to explain how countries determine which goods they will import, which goods they will export, and the price that is charged for these goods. Lastly we will look at trade barriers and how they impact the outcomes of international trade.</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28E56FA-3284-49AE-9C24-6C3E98AD1337}" type="slidenum">
              <a:rPr lang="en-US" altLang="en-US"/>
              <a:pPr/>
              <a:t>1</a:t>
            </a:fld>
            <a:endParaRPr lang="en-US" altLang="en-US" dirty="0"/>
          </a:p>
        </p:txBody>
      </p:sp>
    </p:spTree>
    <p:extLst>
      <p:ext uri="{BB962C8B-B14F-4D97-AF65-F5344CB8AC3E}">
        <p14:creationId xmlns:p14="http://schemas.microsoft.com/office/powerpoint/2010/main" val="1272077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If each country is isolated and self-sufficient, each must decide what mix of beef and vegetables it desires to produce, recognizing the fact that to get more beef, the country must produce less vegetables. Mexico has a higher opportunity cost as it must give up 2 pounds of vegetables for every pound of beef, whereas in the U.S., it is a 1 to 1 ratio.</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F5168B6-5B9F-4EF8-9BC4-CF5B294390E3}" type="slidenum">
              <a:rPr lang="en-US" altLang="en-US"/>
              <a:pPr/>
              <a:t>10</a:t>
            </a:fld>
            <a:endParaRPr lang="en-US" altLang="en-US" dirty="0"/>
          </a:p>
        </p:txBody>
      </p:sp>
    </p:spTree>
    <p:extLst>
      <p:ext uri="{BB962C8B-B14F-4D97-AF65-F5344CB8AC3E}">
        <p14:creationId xmlns:p14="http://schemas.microsoft.com/office/powerpoint/2010/main" val="2164898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lists the international specialization according to comparative advantage and the gains from trade for the U.S. and Mexico.</a:t>
            </a:r>
          </a:p>
        </p:txBody>
      </p:sp>
    </p:spTree>
    <p:extLst>
      <p:ext uri="{BB962C8B-B14F-4D97-AF65-F5344CB8AC3E}">
        <p14:creationId xmlns:p14="http://schemas.microsoft.com/office/powerpoint/2010/main" val="3200465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Since the U.S. can produce beef for less than Mexico, it makes sense for the U.S. to produce beef and trade with Mexico for vegetables. Mexico has a comparative advantage in vegetables as the country would only have to sacrifice ½ ton of beef to gain a ton of vegetables, whereas the U.S. would have to give up 1 ton of beef to gain a ton of vegetables. By doing so, both nations will benefit as they work out the terms of trade. The U.S. will end up getting more than 1 ton of vegetables for one ton of beef, and Mexico will get more than ½ ton of beef for 1 ton of vegetables, which it would get without trade.</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30AE07B-D441-4DAF-8C1F-E00F022257E1}" type="slidenum">
              <a:rPr lang="en-US" altLang="en-US"/>
              <a:pPr/>
              <a:t>12</a:t>
            </a:fld>
            <a:endParaRPr lang="en-US" altLang="en-US" dirty="0"/>
          </a:p>
        </p:txBody>
      </p:sp>
    </p:spTree>
    <p:extLst>
      <p:ext uri="{BB962C8B-B14F-4D97-AF65-F5344CB8AC3E}">
        <p14:creationId xmlns:p14="http://schemas.microsoft.com/office/powerpoint/2010/main" val="760233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trading possibilities line shows that both countries end up better off with trade. With comparative advantage, the nations have complete specialization in which each nation only produces the good that it has the comparative advantage in and then imports all of the good for which it has a comparative disadvantage. Each country ends up with more of both goods. Both the U.S. and Mexico made more efficient use of their resources by specializing in production of the good for which they have a comparative advantage.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2FEFF40-98C0-4022-A2A0-00AF4BE406AA}" type="slidenum">
              <a:rPr lang="en-US" altLang="en-US"/>
              <a:pPr/>
              <a:t>13</a:t>
            </a:fld>
            <a:endParaRPr lang="en-US" altLang="en-US" dirty="0"/>
          </a:p>
        </p:txBody>
      </p:sp>
    </p:spTree>
    <p:extLst>
      <p:ext uri="{BB962C8B-B14F-4D97-AF65-F5344CB8AC3E}">
        <p14:creationId xmlns:p14="http://schemas.microsoft.com/office/powerpoint/2010/main" val="1569433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As we can see in these graphs, the maximum production line for each country has rotated outwards to provide each with a higher level of output with trade. In the long run, all parties benefit from trade, at any level. The slope of the trading possibilities line reflects the terms of trade between the two countries.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AEA509A-33F3-4376-AE0F-E377815E1647}" type="slidenum">
              <a:rPr lang="en-US" altLang="en-US"/>
              <a:pPr/>
              <a:t>14</a:t>
            </a:fld>
            <a:endParaRPr lang="en-US" altLang="en-US" dirty="0"/>
          </a:p>
        </p:txBody>
      </p:sp>
    </p:spTree>
    <p:extLst>
      <p:ext uri="{BB962C8B-B14F-4D97-AF65-F5344CB8AC3E}">
        <p14:creationId xmlns:p14="http://schemas.microsoft.com/office/powerpoint/2010/main" val="50766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While we were using a very simple example of two products and two countries, the analysis would be the same for any number of products and countries. In the real world we are also faced with a concave production possibilities curve instead of the linear one from our analysis. This means there are increasing opportunity costs in the real world and, at some point, the underlying basis for further specialization and trade disappears so both countries end up producing some of both products.</a:t>
            </a:r>
          </a:p>
          <a:p>
            <a:pPr eaLnBrk="1" hangingPunct="1"/>
            <a:r>
              <a:rPr lang="en-US" altLang="en-US" dirty="0"/>
              <a:t>This is why we end up with domestically-produced products competing with similar imported products. However the numbers come out, everyone ends up benefitting somehow from trade. In addition to promoting efficiency and competition among firms, nations benefit as they build relationships with their trading partners that can help to prevent disagreements that might lead to wars.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E5BDE4A-7738-4E04-9C58-C6BB6067E2EC}" type="slidenum">
              <a:rPr lang="en-US" altLang="en-US"/>
              <a:pPr/>
              <a:t>15</a:t>
            </a:fld>
            <a:endParaRPr lang="en-US" altLang="en-US" dirty="0"/>
          </a:p>
        </p:txBody>
      </p:sp>
    </p:spTree>
    <p:extLst>
      <p:ext uri="{BB962C8B-B14F-4D97-AF65-F5344CB8AC3E}">
        <p14:creationId xmlns:p14="http://schemas.microsoft.com/office/powerpoint/2010/main" val="1654550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can apply supply and demand analysis to see how equilibrium prices and quantities of imports and exports are determined. The amount that a nation imports or exports of a particular good depends on the difference between the equilibrium world price and the equilibrium domestic price. It is assumed that when the country starts to trade, then the domestic price will either rise or fall to the world price level.</a:t>
            </a:r>
          </a:p>
          <a:p>
            <a:r>
              <a:rPr lang="en-US" altLang="en-US" dirty="0"/>
              <a:t>The equilibrium domestic price is the price that would prevail in a closed economy that does not engage in trade. When the world equilibrium price is above the domestic equilibrium price, there would be an export surplus as suppliers would produce more than that demanded by the domestic economy and would then export it to receive the higher world price.</a:t>
            </a:r>
          </a:p>
          <a:p>
            <a:r>
              <a:rPr lang="en-US" altLang="en-US" dirty="0"/>
              <a:t>If the world equilibrium price is less than the domestic equilibrium price, the opposite effect occurs.</a:t>
            </a:r>
          </a:p>
        </p:txBody>
      </p:sp>
    </p:spTree>
    <p:extLst>
      <p:ext uri="{BB962C8B-B14F-4D97-AF65-F5344CB8AC3E}">
        <p14:creationId xmlns:p14="http://schemas.microsoft.com/office/powerpoint/2010/main" val="4279112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Here in these graphs we see the effects of differences between the world price and the domestic equilibrium price. The domestic equilibrium price is $1.00/pound. If the world price is above that point, say at $1.25/pound, domestic producers will produce 125 million pounds, which creates a surplus of 50 million pounds over the domestic demand. The surplus will be exported and sold at the higher price. For each price above the domestic equilibrium price, there will be surplus and the U.S. will export that surplus at that price, creating the U.S. export supply.</a:t>
            </a:r>
          </a:p>
          <a:p>
            <a:r>
              <a:rPr lang="en-US" altLang="en-US" dirty="0"/>
              <a:t>For each price below the domestic equilibrium price, the U.S. will have a shortage and will import aluminum equivalent to the size of the shortage. Doing this for each price creates the U.S. import demand.</a:t>
            </a:r>
          </a:p>
        </p:txBody>
      </p:sp>
    </p:spTree>
    <p:extLst>
      <p:ext uri="{BB962C8B-B14F-4D97-AF65-F5344CB8AC3E}">
        <p14:creationId xmlns:p14="http://schemas.microsoft.com/office/powerpoint/2010/main" val="103340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Here we switch our viewpoint to Canada for illustration purposes. We can see their domestic equilibrium price is $.75/pound, and we see the surpluses and shortages that occur when the world price is higher or lower than that.</a:t>
            </a:r>
          </a:p>
        </p:txBody>
      </p:sp>
    </p:spTree>
    <p:extLst>
      <p:ext uri="{BB962C8B-B14F-4D97-AF65-F5344CB8AC3E}">
        <p14:creationId xmlns:p14="http://schemas.microsoft.com/office/powerpoint/2010/main" val="2488097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Now we can combine the two countries into one analysis to determine a world equilibrium price. If we combine the U.S. export supply curve and import demand curve with the Canadian export supply curve and import demand curve, we find the equilibrium point where one country’s export supply curve intersects the other country’s import demand curve. In this example that occurs at a price of $.88/pound. After trade, this would be the price found in both countries.</a:t>
            </a:r>
          </a:p>
        </p:txBody>
      </p:sp>
    </p:spTree>
    <p:extLst>
      <p:ext uri="{BB962C8B-B14F-4D97-AF65-F5344CB8AC3E}">
        <p14:creationId xmlns:p14="http://schemas.microsoft.com/office/powerpoint/2010/main" val="232616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International trade is a key component in most nations’ economies. It is one of the reasons that will allow a country’s economy to grow. Without it, a nation might not have access to a key resource or a way to exchange its own key resources for other items needed. The U.S. economy has thrived on international trade throughout its history. In one sense, the U.S. was founded on the very basis of international trade as Christopher Columbus discovered the new world while looking for a new route to engage in international trade.</a:t>
            </a:r>
          </a:p>
          <a:p>
            <a:pPr eaLnBrk="1" hangingPunct="1">
              <a:spcBef>
                <a:spcPct val="0"/>
              </a:spcBef>
            </a:pPr>
            <a:r>
              <a:rPr lang="en-US" altLang="en-US" dirty="0"/>
              <a:t>We can understand why Canada is our largest trading partner given the fact that we share a lengthy border that facilitates trade. The trade deficit with China has been decreasing in recent years as their economy grows, providing the citizens with more disposable income with which to purchase imported items coming from the U.S. Our dependence on foreign oil still causes concerns in many sectors because if the supply was disrupted for any reason, it could cause severe supply shocks in the economy.</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E52932-6736-4673-8399-ADB34D9AFE2F}" type="slidenum">
              <a:rPr lang="en-US" altLang="en-US"/>
              <a:pPr/>
              <a:t>2</a:t>
            </a:fld>
            <a:endParaRPr lang="en-US" altLang="en-US" dirty="0"/>
          </a:p>
        </p:txBody>
      </p:sp>
    </p:spTree>
    <p:extLst>
      <p:ext uri="{BB962C8B-B14F-4D97-AF65-F5344CB8AC3E}">
        <p14:creationId xmlns:p14="http://schemas.microsoft.com/office/powerpoint/2010/main" val="3449116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t>Even though a nation gains from trade as a whole, some domestic industries may be hurt by trade and some industries may need to be maintained even if they are not cost effective for reasons such as national security or defense. Countries use several different techniques to protect industries from the harmful effects of trade. </a:t>
            </a:r>
          </a:p>
          <a:p>
            <a:r>
              <a:rPr lang="en-US" altLang="en-US" sz="1000" dirty="0"/>
              <a:t>Tariffs are one of the most common barriers to trade. A tariff is an excise tax on the dollar value, or quantity of an imported good. Revenue tariffs are applied to a good that is typically not produced in the domestic country, and they are designed to raise revenue for the domestic government. Revenue tariffs tend to be fairly low. </a:t>
            </a:r>
          </a:p>
          <a:p>
            <a:r>
              <a:rPr lang="en-US" altLang="en-US" sz="1000" dirty="0"/>
              <a:t>Protective tariffs are another matter. They are applied to goods that do have a domestic competitor and are designed to make the imported goods cost at least as much as, or more than, the domestic good, so these tariffs can be quite high.</a:t>
            </a:r>
          </a:p>
          <a:p>
            <a:r>
              <a:rPr lang="en-US" altLang="en-US" sz="1000" dirty="0"/>
              <a:t>Import quotas are another common barrier countries use. A quota is a limit on the amount of a particular good that could imported in a given amount of time. By limiting the supply, you drive the price up, thereby making the imported good more expensive than its domestic competitor.</a:t>
            </a:r>
          </a:p>
          <a:p>
            <a:r>
              <a:rPr lang="en-US" altLang="en-US" sz="1000" dirty="0"/>
              <a:t>A nontariff barrier can include such things as requiring extensive documentation for imported goods, restricting the location available to receive the imported goods, or having unreasonable standards for imported goods.</a:t>
            </a:r>
          </a:p>
          <a:p>
            <a:r>
              <a:rPr lang="en-US" altLang="en-US" sz="1000" dirty="0"/>
              <a:t>A voluntary export restriction is when foreign firms “voluntarily” agree to limit the amount of their exports to a particular country. The catch is that even though it was voluntary, it was done under the threat of mandatory barriers so it really was not done through free will.</a:t>
            </a:r>
          </a:p>
          <a:p>
            <a:r>
              <a:rPr lang="en-US" altLang="en-US" sz="1000" dirty="0"/>
              <a:t>Export subsidies consist of government payments to a domestic producer of export goods and are designed to help that producer by reducing its production costs. This should enable the producer to compete more effectively against the imported goods.</a:t>
            </a:r>
          </a:p>
        </p:txBody>
      </p:sp>
    </p:spTree>
    <p:extLst>
      <p:ext uri="{BB962C8B-B14F-4D97-AF65-F5344CB8AC3E}">
        <p14:creationId xmlns:p14="http://schemas.microsoft.com/office/powerpoint/2010/main" val="1309631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Because tariffs are the most commonly used trade barrier, we will look closer at their effect on the economy. The direct impact of tariffs includes a decline in domestic consumption as the desired goods are now at a higher price than consumers are willing to pay, an increase in domestic production as suppliers will be able to receive a higher price for the goods, a decline in imports which was the whole point of the tariff, and tariff revenue accruing to the domestic government.</a:t>
            </a:r>
          </a:p>
          <a:p>
            <a:r>
              <a:rPr lang="en-US" altLang="en-US" dirty="0"/>
              <a:t>Tariffs also have an indirect effect beyond just basic supply and demand concepts. Since the foreign country supplying the import will sell less, their economy will decline. If they imported any products from the domestic country, those would decline as well. Tariffs also, to some extent, subsidize inefficient producers, which can be a drain on the economy.</a:t>
            </a:r>
          </a:p>
        </p:txBody>
      </p:sp>
    </p:spTree>
    <p:extLst>
      <p:ext uri="{BB962C8B-B14F-4D97-AF65-F5344CB8AC3E}">
        <p14:creationId xmlns:p14="http://schemas.microsoft.com/office/powerpoint/2010/main" val="1349927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Quotas have much the same effect as tariffs with the major difference being that quotas do not provide any government revenue. With a tariff, the government could theoretically use the revenue to compensate firms and individuals who have been adversely affected by the international trade. With quotas, the excess revenue provided accrues to the foreign producer, not the domestic government.</a:t>
            </a:r>
          </a:p>
        </p:txBody>
      </p:sp>
    </p:spTree>
    <p:extLst>
      <p:ext uri="{BB962C8B-B14F-4D97-AF65-F5344CB8AC3E}">
        <p14:creationId xmlns:p14="http://schemas.microsoft.com/office/powerpoint/2010/main" val="1596151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graph illustrates the effects of a tariff or quota on domestic supply and demand. At the world price, there is a shortage in the market equivalent to </a:t>
            </a:r>
            <a:r>
              <a:rPr lang="en-US" altLang="en-US" i="1" dirty="0"/>
              <a:t>ad</a:t>
            </a:r>
            <a:r>
              <a:rPr lang="en-US" altLang="en-US" dirty="0"/>
              <a:t>. This shortage will be solved with imports equivalent to </a:t>
            </a:r>
            <a:r>
              <a:rPr lang="en-US" altLang="en-US" i="1" dirty="0"/>
              <a:t>ad</a:t>
            </a:r>
            <a:r>
              <a:rPr lang="en-US" altLang="en-US" dirty="0"/>
              <a:t>. When a tariff is placed on the good, the price increases, and the quantity produced by domestic firms will rise while the quantity demanded by domestic consumers falls. The shortage shrinks from </a:t>
            </a:r>
            <a:r>
              <a:rPr lang="en-US" altLang="en-US" i="1" dirty="0"/>
              <a:t>ad</a:t>
            </a:r>
            <a:r>
              <a:rPr lang="en-US" altLang="en-US" dirty="0"/>
              <a:t> to </a:t>
            </a:r>
            <a:r>
              <a:rPr lang="en-US" altLang="en-US" i="1" dirty="0"/>
              <a:t>bc</a:t>
            </a:r>
            <a:r>
              <a:rPr lang="en-US" altLang="en-US" dirty="0"/>
              <a:t>. The foreign producers will continue to receive the world price.</a:t>
            </a:r>
          </a:p>
          <a:p>
            <a:r>
              <a:rPr lang="en-US" altLang="en-US" dirty="0"/>
              <a:t>The quota has essentially the same effects except that the higher price is now received by foreign and domestic producers. Note that the yellow area reflects the additional revenue that under a tariff will go to the government but with a quota will go to the foreign producer.</a:t>
            </a:r>
          </a:p>
        </p:txBody>
      </p:sp>
    </p:spTree>
    <p:extLst>
      <p:ext uri="{BB962C8B-B14F-4D97-AF65-F5344CB8AC3E}">
        <p14:creationId xmlns:p14="http://schemas.microsoft.com/office/powerpoint/2010/main" val="1845860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p:cNvSpPr>
          <p:nvPr>
            <p:ph type="body" idx="1"/>
          </p:nvPr>
        </p:nvSpPr>
        <p:spPr bwMode="auto">
          <a:xfrm>
            <a:off x="685800" y="4343400"/>
            <a:ext cx="5486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t>There are many different arguments used to support the use of trade barriers. Military self-sufficiency preys on people’s fear of another war and being unable to defend themselves, so they argue that the industry related to the military must be protected and maintained domestically.</a:t>
            </a:r>
          </a:p>
          <a:p>
            <a:r>
              <a:rPr lang="en-US" altLang="en-US" sz="1000" dirty="0"/>
              <a:t>Diversification for stability looks at the need to have a well-rounded economy that is not too heavily invested in any one area that could be subject to collapse. (That is the proverbial “all of our eggs in one basket” argument.)</a:t>
            </a:r>
          </a:p>
          <a:p>
            <a:r>
              <a:rPr lang="en-US" altLang="en-US" sz="1000" dirty="0"/>
              <a:t>New or infant industries argue that they need protection during the infancy stage to help them grow and become strong enough to compete on their own. This may be needed especially in a developing nation that is just moving into the world economy, but care must be taken not to prolong the support. Other options besides tariffs or quotas may work better to help the industry develop.</a:t>
            </a:r>
          </a:p>
          <a:p>
            <a:r>
              <a:rPr lang="en-US" altLang="en-US" sz="1000" dirty="0"/>
              <a:t>Dumping is also considered a big problem that needs addressing. Dumping occurs when a foreign firm deliberately sells goods below their cost in an attempt to drive the domestic industry out of business. Once the domestic industry is gone, the foreign firm is then free to raise prices to whatever level they desire. This may even be done with the support of the foreign government. Dumping is considered an “unfair trade practice,” and sanctions can be imposed against the countries or firms involved.</a:t>
            </a:r>
          </a:p>
          <a:p>
            <a:r>
              <a:rPr lang="en-US" altLang="en-US" sz="1000" dirty="0"/>
              <a:t>The final arguments deal with labor issues. Saving American jobs is a standard campaign slogan for political candidates. While imports do eliminate some U.S. jobs, they also create new jobs in industries that will be exporting to the foreign country that now has disposable income to spend due to selling their exports. It also creates jobs for individuals involved with importing the good into the country. History has shown that trade barriers often have the reverse effects and can reduce domestic employment especially if foreign countries retaliate. It is argued that the cheap foreign labor will drive the wage rates in the U.S. down, reducing our standard of living. Again, the saying is “a rising tide lifts all boats.” Everyone benefits from trade.</a:t>
            </a:r>
          </a:p>
        </p:txBody>
      </p:sp>
    </p:spTree>
    <p:extLst>
      <p:ext uri="{BB962C8B-B14F-4D97-AF65-F5344CB8AC3E}">
        <p14:creationId xmlns:p14="http://schemas.microsoft.com/office/powerpoint/2010/main" val="1712766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modern trend is for nations to seek to reduce or eliminate trade barriers as they recognize the fact that trade is a good thing. Each of these trade agreements reflect the trend towards increased free trade.</a:t>
            </a:r>
          </a:p>
        </p:txBody>
      </p:sp>
    </p:spTree>
    <p:extLst>
      <p:ext uri="{BB962C8B-B14F-4D97-AF65-F5344CB8AC3E}">
        <p14:creationId xmlns:p14="http://schemas.microsoft.com/office/powerpoint/2010/main" val="576254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First signed in 1947 by 23 nations, including the U.S., GATT’s aim was to provide a forum for multilateral negotiations to reduce trade barriers. Since the enactment of GATT, tariffs on thousands of products have been eliminated or reduced with overall tariffs decreasing by 33%. Each round of negotiations added more countries to the agreement and further increased international trade.</a:t>
            </a:r>
          </a:p>
        </p:txBody>
      </p:sp>
    </p:spTree>
    <p:extLst>
      <p:ext uri="{BB962C8B-B14F-4D97-AF65-F5344CB8AC3E}">
        <p14:creationId xmlns:p14="http://schemas.microsoft.com/office/powerpoint/2010/main" val="1856286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WTO is the largest organization devoted to promoting international trade. The current round of negotiations began in 2001 in Doha, Qatar and are aimed at further reducing tariffs and quotas as well as agricultural subsidies that can distort trade.</a:t>
            </a:r>
          </a:p>
          <a:p>
            <a:r>
              <a:rPr lang="en-US" altLang="en-US" dirty="0"/>
              <a:t>Critics are concerned that the WTO may supersede the authority of a member nation to protect its own environment and workers by allowing firms to move to countries with less restrictive laws. Proponents respond that these concerns are outside the scope of WTO authority and should be dealt with in other forums. They also feel that as developing nations gain from trade, they will be better equipped to help protect their workers and environment.</a:t>
            </a:r>
          </a:p>
        </p:txBody>
      </p:sp>
    </p:spTree>
    <p:extLst>
      <p:ext uri="{BB962C8B-B14F-4D97-AF65-F5344CB8AC3E}">
        <p14:creationId xmlns:p14="http://schemas.microsoft.com/office/powerpoint/2010/main" val="3002044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Currently at 28 member nations, the EU is one of the most dramatic examples of a free-trade zone. In addition to eliminating almost all tariffs and quotas between the member nations, it has also liberalized the movement of capital and labor within the union and created common policies on matters of joint concern, such as agriculture, transportation, and business practices. The introduction of the Euro currency in the early 2000s, which was adopted by 19 of the member nations by 2015, has enabled those nations to improve their standard of living by making it easier to price and sell their products in the euro zone nations.</a:t>
            </a:r>
          </a:p>
        </p:txBody>
      </p:sp>
    </p:spTree>
    <p:extLst>
      <p:ext uri="{BB962C8B-B14F-4D97-AF65-F5344CB8AC3E}">
        <p14:creationId xmlns:p14="http://schemas.microsoft.com/office/powerpoint/2010/main" val="821747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So far, time has proven the critics of NAFTA wrong. Since NAFTA was enacted in 1993, over 25 million jobs have been created in the U.S., trade among the three nations has increased, and the standard of living in each nation has also increased.</a:t>
            </a:r>
          </a:p>
        </p:txBody>
      </p:sp>
    </p:spTree>
    <p:extLst>
      <p:ext uri="{BB962C8B-B14F-4D97-AF65-F5344CB8AC3E}">
        <p14:creationId xmlns:p14="http://schemas.microsoft.com/office/powerpoint/2010/main" val="2598145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principal U.S. exports reflect the fact that we have a more skilled workforce and also a thriving agricultural industry. Frequently, the U.S. is referred to as the breadbasket of the world due to our ability to produce crops such as wheat and corn.</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6C905C-3CDB-468D-B0A8-35F599074B98}" type="slidenum">
              <a:rPr lang="en-US" altLang="en-US"/>
              <a:pPr/>
              <a:t>3</a:t>
            </a:fld>
            <a:endParaRPr lang="en-US" altLang="en-US" dirty="0"/>
          </a:p>
        </p:txBody>
      </p:sp>
    </p:spTree>
    <p:extLst>
      <p:ext uri="{BB962C8B-B14F-4D97-AF65-F5344CB8AC3E}">
        <p14:creationId xmlns:p14="http://schemas.microsoft.com/office/powerpoint/2010/main" val="34215954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Trade Adjustment Assistance Act of 2002 introduced some innovative policies designed to help those workers who had been displaced by international trade. The Act provided financial assistance beyond unemployment benefits, relocation allowances, and retraining services. Critics argue that helping one small section of workers is not fair to other workers who lose jobs for a variety of reasons.</a:t>
            </a:r>
          </a:p>
          <a:p>
            <a:r>
              <a:rPr lang="en-US" altLang="en-US" dirty="0"/>
              <a:t>Offshoring of jobs is another major concern to American workers, but it is not necessarily bad for the economy. Offshoring can increase the demand for complementary jobs in the U.S. and increase the off-shored workers’ income to purchase goods produced in the U.S.</a:t>
            </a:r>
          </a:p>
        </p:txBody>
      </p:sp>
    </p:spTree>
    <p:extLst>
      <p:ext uri="{BB962C8B-B14F-4D97-AF65-F5344CB8AC3E}">
        <p14:creationId xmlns:p14="http://schemas.microsoft.com/office/powerpoint/2010/main" val="19942850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French economist Frederic Bastiat argued that the lawmakers must impede the power of the sun in order to increase the production of candles. This was used to show protectionists the inefficient arguments and conclusions that are associated with trade protections.</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26AEA-309B-4731-866C-1BA614948155}" type="slidenum">
              <a:rPr lang="en-US" altLang="en-US"/>
              <a:pPr/>
              <a:t>31</a:t>
            </a:fld>
            <a:endParaRPr lang="en-US" altLang="en-US" dirty="0"/>
          </a:p>
        </p:txBody>
      </p:sp>
    </p:spTree>
    <p:extLst>
      <p:ext uri="{BB962C8B-B14F-4D97-AF65-F5344CB8AC3E}">
        <p14:creationId xmlns:p14="http://schemas.microsoft.com/office/powerpoint/2010/main" val="82381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It is interesting to note that we import some of the same products we export. In today’s economy, most goods that involve basic manual labor are made in countries that have a less skilled workforce. Clothing is a prime example.</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4175C4F-C7B4-4887-A292-F0817CDFB3CD}" type="slidenum">
              <a:rPr lang="en-US" altLang="en-US"/>
              <a:pPr/>
              <a:t>4</a:t>
            </a:fld>
            <a:endParaRPr lang="en-US" altLang="en-US" dirty="0"/>
          </a:p>
        </p:txBody>
      </p:sp>
    </p:spTree>
    <p:extLst>
      <p:ext uri="{BB962C8B-B14F-4D97-AF65-F5344CB8AC3E}">
        <p14:creationId xmlns:p14="http://schemas.microsoft.com/office/powerpoint/2010/main" val="770148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illustrates the largest export nations in the world in 2014. China has the largest share of world exports, followed by the United States and Germany. These eight countries account for approximately 44.8% of the world exports.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089424D-E12E-421F-BBD7-11E32A271DBB}" type="slidenum">
              <a:rPr lang="en-US" altLang="en-US"/>
              <a:pPr/>
              <a:t>5</a:t>
            </a:fld>
            <a:endParaRPr lang="en-US" altLang="en-US" dirty="0"/>
          </a:p>
        </p:txBody>
      </p:sp>
    </p:spTree>
    <p:extLst>
      <p:ext uri="{BB962C8B-B14F-4D97-AF65-F5344CB8AC3E}">
        <p14:creationId xmlns:p14="http://schemas.microsoft.com/office/powerpoint/2010/main" val="672760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shows exports of goods and services as a percentage of GDP for selected countries. Although the United States is one of the world’s largest exporters, as a percentage of GDP, its exports are quite low relative to many other countries.</a:t>
            </a:r>
          </a:p>
        </p:txBody>
      </p:sp>
    </p:spTree>
    <p:extLst>
      <p:ext uri="{BB962C8B-B14F-4D97-AF65-F5344CB8AC3E}">
        <p14:creationId xmlns:p14="http://schemas.microsoft.com/office/powerpoint/2010/main" val="4186850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Why trade? The reason is that nations, as well as individuals, can gain by specializing. With trade, everyone ends up better off than before. The benefits are derived from three facts: (1) the distribution of natural, human, and capital resources is uneven among nations, (2) not all nations have the same degree of technology, and (3) people have different preferences. In a country such as China, which has an abundant supply of cheap labor, producing labor-intensive goods makes sense. Other countries may be blessed with an abundance of natural resources and therefore can produce land-intensive goods inexpensively. Industrially-advanced nations can produce goods that require large amounts of capital at a low cost. As countries evolve, their economies will also evolve and change. Countries that once focused on labor-intensive goods may now move towards more capital-intensive goods as their firms acquire more capital and experience.</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1196F9-C660-415B-8867-C785BC66BAA1}" type="slidenum">
              <a:rPr lang="en-US" altLang="en-US"/>
              <a:pPr/>
              <a:t>7</a:t>
            </a:fld>
            <a:endParaRPr lang="en-US" altLang="en-US" dirty="0"/>
          </a:p>
        </p:txBody>
      </p:sp>
    </p:spTree>
    <p:extLst>
      <p:ext uri="{BB962C8B-B14F-4D97-AF65-F5344CB8AC3E}">
        <p14:creationId xmlns:p14="http://schemas.microsoft.com/office/powerpoint/2010/main" val="3117769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Comparative advantage is used to explain the relationship between specialization and international trade. A nation does not have to have an absolute advantage in producing a good to benefit by trading. Absolute advantage exists when one nation is the most efficient producer of a good, meaning it can produce the good at the lowest possible price. Under comparative advantage, the country can produce the good at a lower opportunity cost, which measures what must be given up to produce it. In our initial analysis, we will look at two nations with similarities. We will use the U.S. and Mexico and assume that the U.S. has an absolute advantage over Mexico in producing two goods, beef and vegetables.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3667274-DB53-49F0-802B-110DDF13BD67}" type="slidenum">
              <a:rPr lang="en-US" altLang="en-US"/>
              <a:pPr/>
              <a:t>8</a:t>
            </a:fld>
            <a:endParaRPr lang="en-US" altLang="en-US" dirty="0"/>
          </a:p>
        </p:txBody>
      </p:sp>
    </p:spTree>
    <p:extLst>
      <p:ext uri="{BB962C8B-B14F-4D97-AF65-F5344CB8AC3E}">
        <p14:creationId xmlns:p14="http://schemas.microsoft.com/office/powerpoint/2010/main" val="3726285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production possibilities curves illustrate the relationship between vegetables and beef in each nation. For example, in the U.S., if the country produces 12 tons of vegetables, it can only produce 18 tons of beef. If the U.S. were to increase vegetable production to 15 tons, beef production would go down to 15 tons.</a:t>
            </a:r>
          </a:p>
          <a:p>
            <a:pPr eaLnBrk="1" hangingPunct="1"/>
            <a:r>
              <a:rPr lang="en-US" altLang="en-US" dirty="0"/>
              <a:t>In Mexico, the numbers are much smaller as their economy is not as large. If Mexico produces 4 tons of vegetables, then it can only produce 8 tons of beef. To produce more beef, a country must produce less vegetables and vice versa.</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58D2CE0-820E-44E9-8928-4D99379DE769}" type="slidenum">
              <a:rPr lang="en-US" altLang="en-US"/>
              <a:pPr/>
              <a:t>9</a:t>
            </a:fld>
            <a:endParaRPr lang="en-US" altLang="en-US" dirty="0"/>
          </a:p>
        </p:txBody>
      </p:sp>
    </p:spTree>
    <p:extLst>
      <p:ext uri="{BB962C8B-B14F-4D97-AF65-F5344CB8AC3E}">
        <p14:creationId xmlns:p14="http://schemas.microsoft.com/office/powerpoint/2010/main" val="378316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McGraw-Hill/Irwin</a:t>
            </a:r>
          </a:p>
        </p:txBody>
      </p:sp>
      <p:sp>
        <p:nvSpPr>
          <p:cNvPr id="5" name="Footer Placeholder 4"/>
          <p:cNvSpPr>
            <a:spLocks noGrp="1"/>
          </p:cNvSpPr>
          <p:nvPr>
            <p:ph type="ftr" sz="quarter" idx="11"/>
          </p:nvPr>
        </p:nvSpPr>
        <p:spPr/>
        <p:txBody>
          <a:bodyPr/>
          <a:lstStyle>
            <a:lvl1pPr>
              <a:defRPr smtClean="0"/>
            </a:lvl1pPr>
          </a:lstStyle>
          <a:p>
            <a:pPr>
              <a:defRPr/>
            </a:pPr>
            <a:r>
              <a:rPr lang="en-US" altLang="en-US" dirty="0"/>
              <a:t>Copyright © 2015 by McGraw-Hill Education. All rights reserved.</a:t>
            </a:r>
          </a:p>
        </p:txBody>
      </p:sp>
      <p:sp>
        <p:nvSpPr>
          <p:cNvPr id="6" name="Slide Number Placeholder 5"/>
          <p:cNvSpPr>
            <a:spLocks noGrp="1"/>
          </p:cNvSpPr>
          <p:nvPr>
            <p:ph type="sldNum" sz="quarter" idx="12"/>
          </p:nvPr>
        </p:nvSpPr>
        <p:spPr/>
        <p:txBody>
          <a:bodyPr/>
          <a:lstStyle>
            <a:lvl1pPr>
              <a:defRPr smtClean="0"/>
            </a:lvl1pPr>
          </a:lstStyle>
          <a:p>
            <a:pPr>
              <a:defRPr/>
            </a:pPr>
            <a:fld id="{F86E1A95-49D2-44B3-8D4B-88CEB8C096D5}" type="slidenum">
              <a:rPr lang="en-US" altLang="en-US"/>
              <a:pPr>
                <a:defRPr/>
              </a:pPr>
              <a:t>‹#›</a:t>
            </a:fld>
            <a:endParaRPr lang="en-US" altLang="en-US" dirty="0"/>
          </a:p>
        </p:txBody>
      </p:sp>
    </p:spTree>
    <p:extLst>
      <p:ext uri="{BB962C8B-B14F-4D97-AF65-F5344CB8AC3E}">
        <p14:creationId xmlns:p14="http://schemas.microsoft.com/office/powerpoint/2010/main" val="338719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02743FA6-E00D-48B5-84A1-9B1928A845EC}"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96335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37123C7-8B21-4BAD-A005-524FA4A56380}"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84959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40-</a:t>
            </a:r>
            <a:fld id="{78DA3F1E-59C8-41B0-8B3B-0EF6B87DE8AB}"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027EAFF2-0743-4165-8667-3F366A2E50DA}" type="datetimeFigureOut">
              <a:rPr lang="en-US" altLang="en-US"/>
              <a:pPr>
                <a:defRPr/>
              </a:pPr>
              <a:t>1/26/2018</a:t>
            </a:fld>
            <a:endParaRPr lang="en-US" altLang="en-US" dirty="0"/>
          </a:p>
        </p:txBody>
      </p:sp>
      <p:sp>
        <p:nvSpPr>
          <p:cNvPr id="6" name="Footer Placeholder 4"/>
          <p:cNvSpPr>
            <a:spLocks noGrp="1"/>
          </p:cNvSpPr>
          <p:nvPr>
            <p:ph type="ftr" sz="quarter" idx="11"/>
          </p:nvPr>
        </p:nvSpPr>
        <p:spPr/>
        <p:txBody>
          <a:bodyPr rtlCol="0"/>
          <a:lstStyle>
            <a:lvl1pPr>
              <a:defRPr>
                <a:latin typeface="Arial" panose="020B0604020202020204" pitchFamily="34" charset="0"/>
                <a:ea typeface="ＭＳ Ｐゴシック" panose="020B0600070205080204" pitchFamily="34" charset="-128"/>
                <a:cs typeface="+mn-cs"/>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E9E715A5-6BF2-4E03-8D0F-245CBC315E38}" type="slidenum">
              <a:rPr lang="en-US" altLang="en-US"/>
              <a:pPr>
                <a:defRPr/>
              </a:pPr>
              <a:t>‹#›</a:t>
            </a:fld>
            <a:endParaRPr lang="en-US" altLang="en-US" dirty="0"/>
          </a:p>
        </p:txBody>
      </p:sp>
    </p:spTree>
    <p:extLst>
      <p:ext uri="{BB962C8B-B14F-4D97-AF65-F5344CB8AC3E}">
        <p14:creationId xmlns:p14="http://schemas.microsoft.com/office/powerpoint/2010/main" val="155030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1919468A-8151-45C2-A9E2-B0D5995D92F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2922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4A6A7B4-693A-4E7E-B1B6-2137AA69BFE7}"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10283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C1D94EAB-4B09-48EF-B343-11A140649560}"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44642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5FA372CA-40E9-4293-9410-A7E108225E6B}"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40-</a:t>
            </a:r>
            <a:fld id="{78DA3F1E-59C8-41B0-8B3B-0EF6B87DE8AB}"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89516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776600C-FD9A-437C-8A56-CC785312AD5B}"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3881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18E448C9-0057-40CF-BDB8-9CD794B3745B}"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66901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7238D881-1999-4160-8A4B-3B3B5B5EDE0D}"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46224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B40A7D02-2817-4A50-9BAE-319B6A85BED9}"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ＭＳ Ｐゴシック" panose="020B0600070205080204" pitchFamily="34" charset="-128"/>
                <a:cs typeface="+mn-cs"/>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998" r:id="rId1"/>
    <p:sldLayoutId id="2147483999"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34</a:t>
            </a:r>
            <a:endParaRPr lang="en-US" altLang="en-US" dirty="0">
              <a:ea typeface="+mj-ea"/>
            </a:endParaRPr>
          </a:p>
        </p:txBody>
      </p:sp>
      <p:sp>
        <p:nvSpPr>
          <p:cNvPr id="7170" name="Subtitle 1"/>
          <p:cNvSpPr>
            <a:spLocks noGrp="1"/>
          </p:cNvSpPr>
          <p:nvPr>
            <p:ph type="subTitle" idx="1"/>
          </p:nvPr>
        </p:nvSpPr>
        <p:spPr/>
        <p:txBody>
          <a:bodyPr rtlCol="0"/>
          <a:lstStyle/>
          <a:p>
            <a:pPr eaLnBrk="1" fontAlgn="auto" hangingPunct="1">
              <a:spcAft>
                <a:spcPts val="0"/>
              </a:spcAft>
              <a:defRPr/>
            </a:pPr>
            <a:r>
              <a:rPr lang="en-US" altLang="en-US" sz="3200" dirty="0">
                <a:solidFill>
                  <a:schemeClr val="tx1">
                    <a:lumMod val="50000"/>
                    <a:lumOff val="50000"/>
                  </a:schemeClr>
                </a:solidFill>
                <a:latin typeface="+mj-lt"/>
                <a:ea typeface="+mn-ea"/>
              </a:rPr>
              <a:t>International Trade</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p:txBody>
          <a:bodyPr/>
          <a:lstStyle/>
          <a:p>
            <a:pPr eaLnBrk="1" fontAlgn="auto" hangingPunct="1">
              <a:spcAft>
                <a:spcPts val="0"/>
              </a:spcAft>
              <a:defRPr/>
            </a:pPr>
            <a:r>
              <a:rPr lang="en-US" altLang="en-US" dirty="0">
                <a:ea typeface="+mj-ea"/>
              </a:rPr>
              <a:t>Comparative Advantage Continued</a:t>
            </a:r>
          </a:p>
        </p:txBody>
      </p:sp>
      <p:sp>
        <p:nvSpPr>
          <p:cNvPr id="23555" name="Rectangle 3"/>
          <p:cNvSpPr>
            <a:spLocks noGrp="1" noChangeArrowheads="1"/>
          </p:cNvSpPr>
          <p:nvPr>
            <p:ph idx="1"/>
          </p:nvPr>
        </p:nvSpPr>
        <p:spPr>
          <a:xfrm>
            <a:off x="457200" y="1645920"/>
            <a:ext cx="7620000" cy="4800600"/>
          </a:xfrm>
        </p:spPr>
        <p:txBody>
          <a:bodyPr/>
          <a:lstStyle/>
          <a:p>
            <a:pPr eaLnBrk="1" hangingPunct="1">
              <a:spcBef>
                <a:spcPct val="15000"/>
              </a:spcBef>
              <a:spcAft>
                <a:spcPts val="600"/>
              </a:spcAft>
            </a:pPr>
            <a:r>
              <a:rPr lang="en-US" altLang="en-US" sz="3200" dirty="0"/>
              <a:t>Self-sufficiency output mix</a:t>
            </a:r>
          </a:p>
          <a:p>
            <a:pPr eaLnBrk="1" hangingPunct="1">
              <a:spcBef>
                <a:spcPct val="15000"/>
              </a:spcBef>
              <a:spcAft>
                <a:spcPts val="600"/>
              </a:spcAft>
            </a:pPr>
            <a:r>
              <a:rPr lang="en-US" altLang="en-US" sz="3200" dirty="0"/>
              <a:t>Specialization and trade</a:t>
            </a:r>
          </a:p>
          <a:p>
            <a:pPr eaLnBrk="1" hangingPunct="1">
              <a:spcBef>
                <a:spcPct val="15000"/>
              </a:spcBef>
              <a:spcAft>
                <a:spcPts val="600"/>
              </a:spcAft>
            </a:pPr>
            <a:r>
              <a:rPr lang="en-US" altLang="en-US" sz="3200" dirty="0"/>
              <a:t>Produce the good with the lowest domestic opportunity cost</a:t>
            </a:r>
          </a:p>
          <a:p>
            <a:pPr eaLnBrk="1" hangingPunct="1">
              <a:spcBef>
                <a:spcPct val="15000"/>
              </a:spcBef>
              <a:spcAft>
                <a:spcPts val="600"/>
              </a:spcAft>
            </a:pPr>
            <a:r>
              <a:rPr lang="en-US" altLang="en-US" sz="3200" dirty="0"/>
              <a:t>Opportunity cost of 1 ton of beef:</a:t>
            </a:r>
          </a:p>
          <a:p>
            <a:pPr lvl="1" eaLnBrk="1" hangingPunct="1">
              <a:spcBef>
                <a:spcPct val="15000"/>
              </a:spcBef>
              <a:spcAft>
                <a:spcPts val="600"/>
              </a:spcAft>
              <a:buClr>
                <a:schemeClr val="accent1"/>
              </a:buClr>
            </a:pPr>
            <a:r>
              <a:rPr lang="en-US" altLang="en-US" sz="3200" dirty="0"/>
              <a:t>1 pound of vegetables in U.S.</a:t>
            </a:r>
          </a:p>
          <a:p>
            <a:pPr lvl="1" eaLnBrk="1" hangingPunct="1">
              <a:spcBef>
                <a:spcPct val="15000"/>
              </a:spcBef>
              <a:spcAft>
                <a:spcPts val="600"/>
              </a:spcAft>
              <a:buClr>
                <a:schemeClr val="accent1"/>
              </a:buClr>
            </a:pPr>
            <a:r>
              <a:rPr lang="en-US" altLang="en-US" sz="3200" dirty="0"/>
              <a:t>2 pounds of vegetables in Mexico</a:t>
            </a:r>
          </a:p>
        </p:txBody>
      </p:sp>
      <p:sp>
        <p:nvSpPr>
          <p:cNvPr id="4" name="TextBox 1"/>
          <p:cNvSpPr txBox="1">
            <a:spLocks noChangeArrowheads="1"/>
          </p:cNvSpPr>
          <p:nvPr/>
        </p:nvSpPr>
        <p:spPr bwMode="auto">
          <a:xfrm>
            <a:off x="0" y="6477000"/>
            <a:ext cx="1003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p:cNvSpPr>
          <p:nvPr/>
        </p:nvSpPr>
        <p:spPr bwMode="auto">
          <a:xfrm>
            <a:off x="0" y="0"/>
            <a:ext cx="91440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a:spcBef>
                <a:spcPct val="0"/>
              </a:spcBef>
              <a:buClrTx/>
              <a:buFontTx/>
              <a:buNone/>
            </a:pPr>
            <a:r>
              <a:rPr lang="en-US" altLang="en-US" sz="3600" b="1" dirty="0">
                <a:solidFill>
                  <a:schemeClr val="bg1"/>
                </a:solidFill>
                <a:latin typeface="Tahoma" panose="020B0604030504040204" pitchFamily="34" charset="0"/>
              </a:rPr>
              <a:t>Comparative Advantage</a:t>
            </a:r>
          </a:p>
        </p:txBody>
      </p:sp>
      <p:sp>
        <p:nvSpPr>
          <p:cNvPr id="25603" name="TextBox 1"/>
          <p:cNvSpPr txBox="1">
            <a:spLocks noChangeArrowheads="1"/>
          </p:cNvSpPr>
          <p:nvPr/>
        </p:nvSpPr>
        <p:spPr bwMode="auto">
          <a:xfrm>
            <a:off x="0" y="6477000"/>
            <a:ext cx="1003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
        <p:nvSpPr>
          <p:cNvPr id="2" name="Title 1"/>
          <p:cNvSpPr>
            <a:spLocks noGrp="1"/>
          </p:cNvSpPr>
          <p:nvPr>
            <p:ph type="title"/>
          </p:nvPr>
        </p:nvSpPr>
        <p:spPr/>
        <p:txBody>
          <a:bodyPr/>
          <a:lstStyle/>
          <a:p>
            <a:pPr eaLnBrk="1" hangingPunct="1">
              <a:defRPr/>
            </a:pPr>
            <a:r>
              <a:rPr lang="en-US" dirty="0">
                <a:ea typeface="+mj-ea"/>
              </a:rPr>
              <a:t>International Specialization</a:t>
            </a:r>
          </a:p>
        </p:txBody>
      </p:sp>
      <p:pic>
        <p:nvPicPr>
          <p:cNvPr id="3" name="Picture 2" descr="Screen Clipping"/>
          <p:cNvPicPr>
            <a:picLocks noChangeAspect="1"/>
          </p:cNvPicPr>
          <p:nvPr/>
        </p:nvPicPr>
        <p:blipFill>
          <a:blip r:embed="rId3"/>
          <a:stretch>
            <a:fillRect/>
          </a:stretch>
        </p:blipFill>
        <p:spPr>
          <a:xfrm>
            <a:off x="86146" y="2229302"/>
            <a:ext cx="8971707" cy="206321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pPr eaLnBrk="1" fontAlgn="auto" hangingPunct="1">
              <a:spcAft>
                <a:spcPts val="0"/>
              </a:spcAft>
              <a:defRPr/>
            </a:pPr>
            <a:r>
              <a:rPr lang="en-US" altLang="en-US" dirty="0">
                <a:ea typeface="+mj-ea"/>
              </a:rPr>
              <a:t>Terms of Trade</a:t>
            </a:r>
          </a:p>
        </p:txBody>
      </p:sp>
      <p:sp>
        <p:nvSpPr>
          <p:cNvPr id="27651" name="Content Placeholder 2"/>
          <p:cNvSpPr>
            <a:spLocks noGrp="1"/>
          </p:cNvSpPr>
          <p:nvPr>
            <p:ph idx="1"/>
          </p:nvPr>
        </p:nvSpPr>
        <p:spPr/>
        <p:txBody>
          <a:bodyPr/>
          <a:lstStyle/>
          <a:p>
            <a:pPr eaLnBrk="1" hangingPunct="1"/>
            <a:r>
              <a:rPr lang="en-US" altLang="en-US" sz="3200" dirty="0"/>
              <a:t>U.S. 1V = 1B</a:t>
            </a:r>
          </a:p>
          <a:p>
            <a:pPr eaLnBrk="1" hangingPunct="1"/>
            <a:r>
              <a:rPr lang="en-US" altLang="en-US" sz="3200" dirty="0"/>
              <a:t>U.S. will sell 1B for more than 1V</a:t>
            </a:r>
          </a:p>
          <a:p>
            <a:pPr eaLnBrk="1" hangingPunct="1"/>
            <a:r>
              <a:rPr lang="en-US" altLang="en-US" sz="3200" dirty="0"/>
              <a:t>Mexico 2V = 1B</a:t>
            </a:r>
          </a:p>
          <a:p>
            <a:pPr eaLnBrk="1" hangingPunct="1"/>
            <a:r>
              <a:rPr lang="en-US" altLang="en-US" sz="3200" dirty="0"/>
              <a:t>Mexico will pay less than 2V for 1B</a:t>
            </a:r>
          </a:p>
          <a:p>
            <a:pPr eaLnBrk="1" hangingPunct="1"/>
            <a:r>
              <a:rPr lang="en-US" altLang="en-US" sz="3200" dirty="0"/>
              <a:t>Settle between the two</a:t>
            </a:r>
          </a:p>
          <a:p>
            <a:pPr eaLnBrk="1" hangingPunct="1"/>
            <a:r>
              <a:rPr lang="en-US" altLang="en-US" sz="3200" dirty="0"/>
              <a:t>Depends on supply/demand factors</a:t>
            </a:r>
          </a:p>
          <a:p>
            <a:pPr eaLnBrk="1" hangingPunct="1"/>
            <a:r>
              <a:rPr lang="en-US" altLang="en-US" sz="3200" dirty="0"/>
              <a:t>Assume 1B = 1.5V</a:t>
            </a:r>
          </a:p>
        </p:txBody>
      </p:sp>
      <p:sp>
        <p:nvSpPr>
          <p:cNvPr id="27652" name="TextBox 1"/>
          <p:cNvSpPr txBox="1">
            <a:spLocks noChangeArrowheads="1"/>
          </p:cNvSpPr>
          <p:nvPr/>
        </p:nvSpPr>
        <p:spPr bwMode="auto">
          <a:xfrm>
            <a:off x="0" y="64897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pPr eaLnBrk="1" fontAlgn="auto" hangingPunct="1">
              <a:spcAft>
                <a:spcPts val="0"/>
              </a:spcAft>
              <a:defRPr/>
            </a:pPr>
            <a:r>
              <a:rPr lang="en-US" altLang="en-US" dirty="0">
                <a:ea typeface="+mj-ea"/>
              </a:rPr>
              <a:t>Gains from Trade</a:t>
            </a:r>
          </a:p>
        </p:txBody>
      </p:sp>
      <p:sp>
        <p:nvSpPr>
          <p:cNvPr id="29699" name="Content Placeholder 2"/>
          <p:cNvSpPr>
            <a:spLocks noGrp="1"/>
          </p:cNvSpPr>
          <p:nvPr>
            <p:ph idx="1"/>
          </p:nvPr>
        </p:nvSpPr>
        <p:spPr/>
        <p:txBody>
          <a:bodyPr/>
          <a:lstStyle/>
          <a:p>
            <a:pPr eaLnBrk="1" hangingPunct="1"/>
            <a:r>
              <a:rPr lang="en-US" altLang="en-US" sz="3200" dirty="0"/>
              <a:t>Trading possibilities line</a:t>
            </a:r>
          </a:p>
          <a:p>
            <a:pPr eaLnBrk="1" hangingPunct="1"/>
            <a:r>
              <a:rPr lang="en-US" altLang="en-US" sz="3200" dirty="0"/>
              <a:t>Slope equals terms of trade</a:t>
            </a:r>
          </a:p>
          <a:p>
            <a:pPr eaLnBrk="1" hangingPunct="1"/>
            <a:r>
              <a:rPr lang="en-US" altLang="en-US" sz="3200" dirty="0"/>
              <a:t>Improved options</a:t>
            </a:r>
          </a:p>
          <a:p>
            <a:pPr eaLnBrk="1" hangingPunct="1"/>
            <a:r>
              <a:rPr lang="en-US" altLang="en-US" sz="3200" dirty="0"/>
              <a:t>Complete specialization</a:t>
            </a:r>
          </a:p>
          <a:p>
            <a:pPr eaLnBrk="1" hangingPunct="1"/>
            <a:r>
              <a:rPr lang="en-US" altLang="en-US" sz="3200" dirty="0"/>
              <a:t>More of both goods</a:t>
            </a:r>
          </a:p>
          <a:p>
            <a:pPr eaLnBrk="1" hangingPunct="1"/>
            <a:r>
              <a:rPr lang="en-US" altLang="en-US" sz="3200" dirty="0"/>
              <a:t>More efficient resource allocation</a:t>
            </a:r>
          </a:p>
        </p:txBody>
      </p:sp>
      <p:sp>
        <p:nvSpPr>
          <p:cNvPr id="29700" name="TextBox 1"/>
          <p:cNvSpPr txBox="1">
            <a:spLocks noChangeArrowheads="1"/>
          </p:cNvSpPr>
          <p:nvPr/>
        </p:nvSpPr>
        <p:spPr bwMode="auto">
          <a:xfrm>
            <a:off x="0" y="6477000"/>
            <a:ext cx="889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7620000" cy="912110"/>
          </a:xfrm>
        </p:spPr>
        <p:txBody>
          <a:bodyPr/>
          <a:lstStyle/>
          <a:p>
            <a:pPr eaLnBrk="1" fontAlgn="auto" hangingPunct="1">
              <a:spcAft>
                <a:spcPts val="0"/>
              </a:spcAft>
              <a:defRPr/>
            </a:pPr>
            <a:r>
              <a:rPr lang="en-US" altLang="en-US" dirty="0">
                <a:ea typeface="ＭＳ Ｐゴシック" panose="020B0600070205080204" pitchFamily="34" charset="-128"/>
              </a:rPr>
              <a:t>Gains from Trade Continued</a:t>
            </a:r>
          </a:p>
        </p:txBody>
      </p:sp>
      <p:sp>
        <p:nvSpPr>
          <p:cNvPr id="31747" name="Text Box 82"/>
          <p:cNvSpPr txBox="1">
            <a:spLocks noChangeArrowheads="1"/>
          </p:cNvSpPr>
          <p:nvPr/>
        </p:nvSpPr>
        <p:spPr bwMode="auto">
          <a:xfrm>
            <a:off x="1585484" y="1212057"/>
            <a:ext cx="2255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solidFill>
                  <a:srgbClr val="000000"/>
                </a:solidFill>
                <a:latin typeface="Arial" panose="020B0604020202020204" pitchFamily="34" charset="0"/>
              </a:rPr>
              <a:t>(a) United States</a:t>
            </a:r>
          </a:p>
        </p:txBody>
      </p:sp>
      <p:sp>
        <p:nvSpPr>
          <p:cNvPr id="31748" name="Text Box 83"/>
          <p:cNvSpPr txBox="1">
            <a:spLocks noChangeArrowheads="1"/>
          </p:cNvSpPr>
          <p:nvPr/>
        </p:nvSpPr>
        <p:spPr bwMode="auto">
          <a:xfrm>
            <a:off x="6014609" y="1219994"/>
            <a:ext cx="1508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solidFill>
                  <a:srgbClr val="000000"/>
                </a:solidFill>
                <a:latin typeface="Arial" panose="020B0604020202020204" pitchFamily="34" charset="0"/>
              </a:rPr>
              <a:t>(b) Mexico</a:t>
            </a:r>
          </a:p>
        </p:txBody>
      </p:sp>
      <p:grpSp>
        <p:nvGrpSpPr>
          <p:cNvPr id="31749" name="Group 124"/>
          <p:cNvGrpSpPr>
            <a:grpSpLocks/>
          </p:cNvGrpSpPr>
          <p:nvPr/>
        </p:nvGrpSpPr>
        <p:grpSpPr bwMode="auto">
          <a:xfrm>
            <a:off x="205946" y="1478757"/>
            <a:ext cx="8035925" cy="5180012"/>
            <a:chOff x="192" y="991"/>
            <a:chExt cx="5062" cy="3335"/>
          </a:xfrm>
        </p:grpSpPr>
        <p:grpSp>
          <p:nvGrpSpPr>
            <p:cNvPr id="31751" name="Group 46"/>
            <p:cNvGrpSpPr>
              <a:grpSpLocks/>
            </p:cNvGrpSpPr>
            <p:nvPr/>
          </p:nvGrpSpPr>
          <p:grpSpPr bwMode="auto">
            <a:xfrm>
              <a:off x="3423" y="991"/>
              <a:ext cx="1831" cy="3335"/>
              <a:chOff x="3820" y="582"/>
              <a:chExt cx="1831" cy="3605"/>
            </a:xfrm>
          </p:grpSpPr>
          <p:grpSp>
            <p:nvGrpSpPr>
              <p:cNvPr id="31832" name="Group 47"/>
              <p:cNvGrpSpPr>
                <a:grpSpLocks/>
              </p:cNvGrpSpPr>
              <p:nvPr/>
            </p:nvGrpSpPr>
            <p:grpSpPr bwMode="auto">
              <a:xfrm>
                <a:off x="4126" y="671"/>
                <a:ext cx="1403" cy="3153"/>
                <a:chOff x="4126" y="671"/>
                <a:chExt cx="1403" cy="3153"/>
              </a:xfrm>
            </p:grpSpPr>
            <p:grpSp>
              <p:nvGrpSpPr>
                <p:cNvPr id="31851" name="Group 48"/>
                <p:cNvGrpSpPr>
                  <a:grpSpLocks/>
                </p:cNvGrpSpPr>
                <p:nvPr/>
              </p:nvGrpSpPr>
              <p:grpSpPr bwMode="auto">
                <a:xfrm>
                  <a:off x="4126" y="671"/>
                  <a:ext cx="1398" cy="3153"/>
                  <a:chOff x="4021" y="1080"/>
                  <a:chExt cx="1475" cy="2486"/>
                </a:xfrm>
              </p:grpSpPr>
              <p:sp>
                <p:nvSpPr>
                  <p:cNvPr id="31865" name="Line 49"/>
                  <p:cNvSpPr>
                    <a:spLocks noChangeShapeType="1"/>
                  </p:cNvSpPr>
                  <p:nvPr/>
                </p:nvSpPr>
                <p:spPr bwMode="auto">
                  <a:xfrm>
                    <a:off x="4028" y="1080"/>
                    <a:ext cx="0" cy="2486"/>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66" name="Line 50"/>
                  <p:cNvSpPr>
                    <a:spLocks noChangeShapeType="1"/>
                  </p:cNvSpPr>
                  <p:nvPr/>
                </p:nvSpPr>
                <p:spPr bwMode="auto">
                  <a:xfrm>
                    <a:off x="4021" y="3559"/>
                    <a:ext cx="1475"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1852" name="Group 51"/>
                <p:cNvGrpSpPr>
                  <a:grpSpLocks/>
                </p:cNvGrpSpPr>
                <p:nvPr/>
              </p:nvGrpSpPr>
              <p:grpSpPr bwMode="auto">
                <a:xfrm>
                  <a:off x="4489" y="677"/>
                  <a:ext cx="696" cy="3134"/>
                  <a:chOff x="4384" y="663"/>
                  <a:chExt cx="696" cy="3155"/>
                </a:xfrm>
              </p:grpSpPr>
              <p:sp>
                <p:nvSpPr>
                  <p:cNvPr id="31862" name="Line 52"/>
                  <p:cNvSpPr>
                    <a:spLocks noChangeShapeType="1"/>
                  </p:cNvSpPr>
                  <p:nvPr/>
                </p:nvSpPr>
                <p:spPr bwMode="auto">
                  <a:xfrm>
                    <a:off x="4384"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63" name="Line 53"/>
                  <p:cNvSpPr>
                    <a:spLocks noChangeShapeType="1"/>
                  </p:cNvSpPr>
                  <p:nvPr/>
                </p:nvSpPr>
                <p:spPr bwMode="auto">
                  <a:xfrm>
                    <a:off x="4732"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64" name="Line 54"/>
                  <p:cNvSpPr>
                    <a:spLocks noChangeShapeType="1"/>
                  </p:cNvSpPr>
                  <p:nvPr/>
                </p:nvSpPr>
                <p:spPr bwMode="auto">
                  <a:xfrm>
                    <a:off x="5080"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1853" name="Group 55"/>
                <p:cNvGrpSpPr>
                  <a:grpSpLocks/>
                </p:cNvGrpSpPr>
                <p:nvPr/>
              </p:nvGrpSpPr>
              <p:grpSpPr bwMode="auto">
                <a:xfrm>
                  <a:off x="4139" y="1023"/>
                  <a:ext cx="1390" cy="2441"/>
                  <a:chOff x="1488" y="696"/>
                  <a:chExt cx="2465" cy="2441"/>
                </a:xfrm>
              </p:grpSpPr>
              <p:sp>
                <p:nvSpPr>
                  <p:cNvPr id="31854" name="Line 56"/>
                  <p:cNvSpPr>
                    <a:spLocks noChangeShapeType="1"/>
                  </p:cNvSpPr>
                  <p:nvPr/>
                </p:nvSpPr>
                <p:spPr bwMode="auto">
                  <a:xfrm rot="-5400000">
                    <a:off x="2721" y="1904"/>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55" name="Line 57"/>
                  <p:cNvSpPr>
                    <a:spLocks noChangeShapeType="1"/>
                  </p:cNvSpPr>
                  <p:nvPr/>
                </p:nvSpPr>
                <p:spPr bwMode="auto">
                  <a:xfrm rot="-5400000">
                    <a:off x="2721" y="1556"/>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56" name="Line 58"/>
                  <p:cNvSpPr>
                    <a:spLocks noChangeShapeType="1"/>
                  </p:cNvSpPr>
                  <p:nvPr/>
                </p:nvSpPr>
                <p:spPr bwMode="auto">
                  <a:xfrm rot="-5400000">
                    <a:off x="2721" y="1208"/>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57" name="Line 59"/>
                  <p:cNvSpPr>
                    <a:spLocks noChangeShapeType="1"/>
                  </p:cNvSpPr>
                  <p:nvPr/>
                </p:nvSpPr>
                <p:spPr bwMode="auto">
                  <a:xfrm rot="-5400000">
                    <a:off x="2721" y="860"/>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58" name="Line 60"/>
                  <p:cNvSpPr>
                    <a:spLocks noChangeShapeType="1"/>
                  </p:cNvSpPr>
                  <p:nvPr/>
                </p:nvSpPr>
                <p:spPr bwMode="auto">
                  <a:xfrm rot="-5400000">
                    <a:off x="2721" y="50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59" name="Line 61"/>
                  <p:cNvSpPr>
                    <a:spLocks noChangeShapeType="1"/>
                  </p:cNvSpPr>
                  <p:nvPr/>
                </p:nvSpPr>
                <p:spPr bwMode="auto">
                  <a:xfrm rot="-5400000">
                    <a:off x="2721" y="15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60" name="Line 62"/>
                  <p:cNvSpPr>
                    <a:spLocks noChangeShapeType="1"/>
                  </p:cNvSpPr>
                  <p:nvPr/>
                </p:nvSpPr>
                <p:spPr bwMode="auto">
                  <a:xfrm rot="-5400000">
                    <a:off x="2721" y="-18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61" name="Line 63"/>
                  <p:cNvSpPr>
                    <a:spLocks noChangeShapeType="1"/>
                  </p:cNvSpPr>
                  <p:nvPr/>
                </p:nvSpPr>
                <p:spPr bwMode="auto">
                  <a:xfrm rot="-5400000">
                    <a:off x="2721" y="-53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31833" name="Group 64"/>
              <p:cNvGrpSpPr>
                <a:grpSpLocks/>
              </p:cNvGrpSpPr>
              <p:nvPr/>
            </p:nvGrpSpPr>
            <p:grpSpPr bwMode="auto">
              <a:xfrm>
                <a:off x="3820" y="582"/>
                <a:ext cx="1831" cy="3605"/>
                <a:chOff x="3820" y="582"/>
                <a:chExt cx="1831" cy="3605"/>
              </a:xfrm>
            </p:grpSpPr>
            <p:sp>
              <p:nvSpPr>
                <p:cNvPr id="31834" name="Text Box 65"/>
                <p:cNvSpPr txBox="1">
                  <a:spLocks noChangeArrowheads="1"/>
                </p:cNvSpPr>
                <p:nvPr/>
              </p:nvSpPr>
              <p:spPr bwMode="auto">
                <a:xfrm rot="-5400000">
                  <a:off x="3321" y="2144"/>
                  <a:ext cx="11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Vegetables (Tons)</a:t>
                  </a:r>
                </a:p>
              </p:txBody>
            </p:sp>
            <p:grpSp>
              <p:nvGrpSpPr>
                <p:cNvPr id="31835" name="Group 66"/>
                <p:cNvGrpSpPr>
                  <a:grpSpLocks/>
                </p:cNvGrpSpPr>
                <p:nvPr/>
              </p:nvGrpSpPr>
              <p:grpSpPr bwMode="auto">
                <a:xfrm>
                  <a:off x="3928" y="582"/>
                  <a:ext cx="240" cy="3343"/>
                  <a:chOff x="1158" y="584"/>
                  <a:chExt cx="240" cy="3343"/>
                </a:xfrm>
              </p:grpSpPr>
              <p:sp>
                <p:nvSpPr>
                  <p:cNvPr id="31841" name="Text Box 67"/>
                  <p:cNvSpPr txBox="1">
                    <a:spLocks noChangeArrowheads="1"/>
                  </p:cNvSpPr>
                  <p:nvPr/>
                </p:nvSpPr>
                <p:spPr bwMode="auto">
                  <a:xfrm>
                    <a:off x="1158" y="1626"/>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31842" name="Text Box 68"/>
                  <p:cNvSpPr txBox="1">
                    <a:spLocks noChangeArrowheads="1"/>
                  </p:cNvSpPr>
                  <p:nvPr/>
                </p:nvSpPr>
                <p:spPr bwMode="auto">
                  <a:xfrm>
                    <a:off x="1158" y="197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31843" name="Text Box 69"/>
                  <p:cNvSpPr txBox="1">
                    <a:spLocks noChangeArrowheads="1"/>
                  </p:cNvSpPr>
                  <p:nvPr/>
                </p:nvSpPr>
                <p:spPr bwMode="auto">
                  <a:xfrm>
                    <a:off x="1158" y="232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31844" name="Text Box 70"/>
                  <p:cNvSpPr txBox="1">
                    <a:spLocks noChangeArrowheads="1"/>
                  </p:cNvSpPr>
                  <p:nvPr/>
                </p:nvSpPr>
                <p:spPr bwMode="auto">
                  <a:xfrm>
                    <a:off x="1158" y="2670"/>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31845" name="Text Box 71"/>
                  <p:cNvSpPr txBox="1">
                    <a:spLocks noChangeArrowheads="1"/>
                  </p:cNvSpPr>
                  <p:nvPr/>
                </p:nvSpPr>
                <p:spPr bwMode="auto">
                  <a:xfrm>
                    <a:off x="1158" y="3018"/>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31846" name="Text Box 72"/>
                  <p:cNvSpPr txBox="1">
                    <a:spLocks noChangeArrowheads="1"/>
                  </p:cNvSpPr>
                  <p:nvPr/>
                </p:nvSpPr>
                <p:spPr bwMode="auto">
                  <a:xfrm>
                    <a:off x="1220" y="3366"/>
                    <a:ext cx="1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31847" name="Text Box 73"/>
                  <p:cNvSpPr txBox="1">
                    <a:spLocks noChangeArrowheads="1"/>
                  </p:cNvSpPr>
                  <p:nvPr/>
                </p:nvSpPr>
                <p:spPr bwMode="auto">
                  <a:xfrm>
                    <a:off x="1220" y="3714"/>
                    <a:ext cx="17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31848" name="Text Box 74"/>
                  <p:cNvSpPr txBox="1">
                    <a:spLocks noChangeArrowheads="1"/>
                  </p:cNvSpPr>
                  <p:nvPr/>
                </p:nvSpPr>
                <p:spPr bwMode="auto">
                  <a:xfrm>
                    <a:off x="1158" y="1273"/>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35</a:t>
                    </a:r>
                  </a:p>
                </p:txBody>
              </p:sp>
              <p:sp>
                <p:nvSpPr>
                  <p:cNvPr id="31849" name="Text Box 75"/>
                  <p:cNvSpPr txBox="1">
                    <a:spLocks noChangeArrowheads="1"/>
                  </p:cNvSpPr>
                  <p:nvPr/>
                </p:nvSpPr>
                <p:spPr bwMode="auto">
                  <a:xfrm>
                    <a:off x="1158" y="929"/>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40</a:t>
                    </a:r>
                  </a:p>
                </p:txBody>
              </p:sp>
              <p:sp>
                <p:nvSpPr>
                  <p:cNvPr id="31850" name="Text Box 76"/>
                  <p:cNvSpPr txBox="1">
                    <a:spLocks noChangeArrowheads="1"/>
                  </p:cNvSpPr>
                  <p:nvPr/>
                </p:nvSpPr>
                <p:spPr bwMode="auto">
                  <a:xfrm>
                    <a:off x="1158" y="58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grpSp>
            <p:sp>
              <p:nvSpPr>
                <p:cNvPr id="31836" name="Text Box 77"/>
                <p:cNvSpPr txBox="1">
                  <a:spLocks noChangeArrowheads="1"/>
                </p:cNvSpPr>
                <p:nvPr/>
              </p:nvSpPr>
              <p:spPr bwMode="auto">
                <a:xfrm>
                  <a:off x="4402" y="3797"/>
                  <a:ext cx="1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31837" name="Text Box 78"/>
                <p:cNvSpPr txBox="1">
                  <a:spLocks noChangeArrowheads="1"/>
                </p:cNvSpPr>
                <p:nvPr/>
              </p:nvSpPr>
              <p:spPr bwMode="auto">
                <a:xfrm>
                  <a:off x="4715" y="3797"/>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31838" name="Text Box 79"/>
                <p:cNvSpPr txBox="1">
                  <a:spLocks noChangeArrowheads="1"/>
                </p:cNvSpPr>
                <p:nvPr/>
              </p:nvSpPr>
              <p:spPr bwMode="auto">
                <a:xfrm>
                  <a:off x="5063" y="3797"/>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31839" name="Text Box 80"/>
                <p:cNvSpPr txBox="1">
                  <a:spLocks noChangeArrowheads="1"/>
                </p:cNvSpPr>
                <p:nvPr/>
              </p:nvSpPr>
              <p:spPr bwMode="auto">
                <a:xfrm>
                  <a:off x="5411" y="3797"/>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31840" name="Text Box 81"/>
                <p:cNvSpPr txBox="1">
                  <a:spLocks noChangeArrowheads="1"/>
                </p:cNvSpPr>
                <p:nvPr/>
              </p:nvSpPr>
              <p:spPr bwMode="auto">
                <a:xfrm>
                  <a:off x="4377" y="3931"/>
                  <a:ext cx="908"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Beef (Tons)</a:t>
                  </a:r>
                </a:p>
              </p:txBody>
            </p:sp>
          </p:grpSp>
        </p:grpSp>
        <p:grpSp>
          <p:nvGrpSpPr>
            <p:cNvPr id="31752" name="Group 5"/>
            <p:cNvGrpSpPr>
              <a:grpSpLocks/>
            </p:cNvGrpSpPr>
            <p:nvPr/>
          </p:nvGrpSpPr>
          <p:grpSpPr bwMode="auto">
            <a:xfrm>
              <a:off x="192" y="995"/>
              <a:ext cx="2900" cy="3320"/>
              <a:chOff x="897" y="594"/>
              <a:chExt cx="2900" cy="3588"/>
            </a:xfrm>
          </p:grpSpPr>
          <p:sp>
            <p:nvSpPr>
              <p:cNvPr id="31794" name="Line 6"/>
              <p:cNvSpPr>
                <a:spLocks noChangeShapeType="1"/>
              </p:cNvSpPr>
              <p:nvPr/>
            </p:nvSpPr>
            <p:spPr bwMode="auto">
              <a:xfrm>
                <a:off x="1401" y="712"/>
                <a:ext cx="0" cy="3153"/>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95" name="Line 7"/>
              <p:cNvSpPr>
                <a:spLocks noChangeShapeType="1"/>
              </p:cNvSpPr>
              <p:nvPr/>
            </p:nvSpPr>
            <p:spPr bwMode="auto">
              <a:xfrm>
                <a:off x="1363" y="3816"/>
                <a:ext cx="243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1796" name="Group 8"/>
              <p:cNvGrpSpPr>
                <a:grpSpLocks/>
              </p:cNvGrpSpPr>
              <p:nvPr/>
            </p:nvGrpSpPr>
            <p:grpSpPr bwMode="auto">
              <a:xfrm>
                <a:off x="1339" y="1025"/>
                <a:ext cx="2451" cy="2441"/>
                <a:chOff x="1458" y="696"/>
                <a:chExt cx="2495" cy="2441"/>
              </a:xfrm>
            </p:grpSpPr>
            <p:sp>
              <p:nvSpPr>
                <p:cNvPr id="31824" name="Line 9"/>
                <p:cNvSpPr>
                  <a:spLocks noChangeShapeType="1"/>
                </p:cNvSpPr>
                <p:nvPr/>
              </p:nvSpPr>
              <p:spPr bwMode="auto">
                <a:xfrm rot="-5400000">
                  <a:off x="2721" y="1904"/>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5" name="Line 10"/>
                <p:cNvSpPr>
                  <a:spLocks noChangeShapeType="1"/>
                </p:cNvSpPr>
                <p:nvPr/>
              </p:nvSpPr>
              <p:spPr bwMode="auto">
                <a:xfrm rot="-5400000">
                  <a:off x="2721" y="1556"/>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6" name="Line 11"/>
                <p:cNvSpPr>
                  <a:spLocks noChangeShapeType="1"/>
                </p:cNvSpPr>
                <p:nvPr/>
              </p:nvSpPr>
              <p:spPr bwMode="auto">
                <a:xfrm rot="-5400000">
                  <a:off x="2721" y="1208"/>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7" name="Line 12"/>
                <p:cNvSpPr>
                  <a:spLocks noChangeShapeType="1"/>
                </p:cNvSpPr>
                <p:nvPr/>
              </p:nvSpPr>
              <p:spPr bwMode="auto">
                <a:xfrm rot="-5400000">
                  <a:off x="2721" y="860"/>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8" name="Line 13"/>
                <p:cNvSpPr>
                  <a:spLocks noChangeShapeType="1"/>
                </p:cNvSpPr>
                <p:nvPr/>
              </p:nvSpPr>
              <p:spPr bwMode="auto">
                <a:xfrm rot="-5400000">
                  <a:off x="2691" y="49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9" name="Line 14"/>
                <p:cNvSpPr>
                  <a:spLocks noChangeShapeType="1"/>
                </p:cNvSpPr>
                <p:nvPr/>
              </p:nvSpPr>
              <p:spPr bwMode="auto">
                <a:xfrm rot="-5400000">
                  <a:off x="2721" y="15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30" name="Line 15"/>
                <p:cNvSpPr>
                  <a:spLocks noChangeShapeType="1"/>
                </p:cNvSpPr>
                <p:nvPr/>
              </p:nvSpPr>
              <p:spPr bwMode="auto">
                <a:xfrm rot="-5400000">
                  <a:off x="2721" y="-18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31" name="Line 16"/>
                <p:cNvSpPr>
                  <a:spLocks noChangeShapeType="1"/>
                </p:cNvSpPr>
                <p:nvPr/>
              </p:nvSpPr>
              <p:spPr bwMode="auto">
                <a:xfrm rot="-5400000">
                  <a:off x="2721" y="-53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1797" name="Group 17"/>
              <p:cNvGrpSpPr>
                <a:grpSpLocks/>
              </p:cNvGrpSpPr>
              <p:nvPr/>
            </p:nvGrpSpPr>
            <p:grpSpPr bwMode="auto">
              <a:xfrm>
                <a:off x="1707" y="679"/>
                <a:ext cx="1749" cy="3127"/>
                <a:chOff x="1707" y="679"/>
                <a:chExt cx="1749" cy="3127"/>
              </a:xfrm>
            </p:grpSpPr>
            <p:sp>
              <p:nvSpPr>
                <p:cNvPr id="31818" name="Line 18"/>
                <p:cNvSpPr>
                  <a:spLocks noChangeShapeType="1"/>
                </p:cNvSpPr>
                <p:nvPr/>
              </p:nvSpPr>
              <p:spPr bwMode="auto">
                <a:xfrm>
                  <a:off x="1707"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19" name="Line 19"/>
                <p:cNvSpPr>
                  <a:spLocks noChangeShapeType="1"/>
                </p:cNvSpPr>
                <p:nvPr/>
              </p:nvSpPr>
              <p:spPr bwMode="auto">
                <a:xfrm>
                  <a:off x="2055"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0" name="Line 20"/>
                <p:cNvSpPr>
                  <a:spLocks noChangeShapeType="1"/>
                </p:cNvSpPr>
                <p:nvPr/>
              </p:nvSpPr>
              <p:spPr bwMode="auto">
                <a:xfrm>
                  <a:off x="2403"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1" name="Line 21"/>
                <p:cNvSpPr>
                  <a:spLocks noChangeShapeType="1"/>
                </p:cNvSpPr>
                <p:nvPr/>
              </p:nvSpPr>
              <p:spPr bwMode="auto">
                <a:xfrm>
                  <a:off x="2751"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2" name="Line 22"/>
                <p:cNvSpPr>
                  <a:spLocks noChangeShapeType="1"/>
                </p:cNvSpPr>
                <p:nvPr/>
              </p:nvSpPr>
              <p:spPr bwMode="auto">
                <a:xfrm>
                  <a:off x="3099"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823" name="Line 23"/>
                <p:cNvSpPr>
                  <a:spLocks noChangeShapeType="1"/>
                </p:cNvSpPr>
                <p:nvPr/>
              </p:nvSpPr>
              <p:spPr bwMode="auto">
                <a:xfrm>
                  <a:off x="3456" y="679"/>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1798" name="Group 24"/>
              <p:cNvGrpSpPr>
                <a:grpSpLocks/>
              </p:cNvGrpSpPr>
              <p:nvPr/>
            </p:nvGrpSpPr>
            <p:grpSpPr bwMode="auto">
              <a:xfrm>
                <a:off x="897" y="594"/>
                <a:ext cx="2676" cy="3588"/>
                <a:chOff x="897" y="594"/>
                <a:chExt cx="2676" cy="3588"/>
              </a:xfrm>
            </p:grpSpPr>
            <p:sp>
              <p:nvSpPr>
                <p:cNvPr id="31799" name="Text Box 25"/>
                <p:cNvSpPr txBox="1">
                  <a:spLocks noChangeArrowheads="1"/>
                </p:cNvSpPr>
                <p:nvPr/>
              </p:nvSpPr>
              <p:spPr bwMode="auto">
                <a:xfrm rot="-5400000">
                  <a:off x="398" y="2159"/>
                  <a:ext cx="11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Vegetables (Tons)</a:t>
                  </a:r>
                </a:p>
              </p:txBody>
            </p:sp>
            <p:grpSp>
              <p:nvGrpSpPr>
                <p:cNvPr id="31800" name="Group 26"/>
                <p:cNvGrpSpPr>
                  <a:grpSpLocks/>
                </p:cNvGrpSpPr>
                <p:nvPr/>
              </p:nvGrpSpPr>
              <p:grpSpPr bwMode="auto">
                <a:xfrm>
                  <a:off x="1069" y="594"/>
                  <a:ext cx="299" cy="3313"/>
                  <a:chOff x="1069" y="594"/>
                  <a:chExt cx="299" cy="3313"/>
                </a:xfrm>
              </p:grpSpPr>
              <p:sp>
                <p:nvSpPr>
                  <p:cNvPr id="31808" name="Text Box 27"/>
                  <p:cNvSpPr txBox="1">
                    <a:spLocks noChangeArrowheads="1"/>
                  </p:cNvSpPr>
                  <p:nvPr/>
                </p:nvSpPr>
                <p:spPr bwMode="auto">
                  <a:xfrm>
                    <a:off x="1099" y="1596"/>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31809" name="Text Box 28"/>
                  <p:cNvSpPr txBox="1">
                    <a:spLocks noChangeArrowheads="1"/>
                  </p:cNvSpPr>
                  <p:nvPr/>
                </p:nvSpPr>
                <p:spPr bwMode="auto">
                  <a:xfrm>
                    <a:off x="1089" y="195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31810" name="Text Box 29"/>
                  <p:cNvSpPr txBox="1">
                    <a:spLocks noChangeArrowheads="1"/>
                  </p:cNvSpPr>
                  <p:nvPr/>
                </p:nvSpPr>
                <p:spPr bwMode="auto">
                  <a:xfrm>
                    <a:off x="1089" y="2352"/>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31811" name="Text Box 30"/>
                  <p:cNvSpPr txBox="1">
                    <a:spLocks noChangeArrowheads="1"/>
                  </p:cNvSpPr>
                  <p:nvPr/>
                </p:nvSpPr>
                <p:spPr bwMode="auto">
                  <a:xfrm>
                    <a:off x="1069" y="2640"/>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31812" name="Text Box 31"/>
                  <p:cNvSpPr txBox="1">
                    <a:spLocks noChangeArrowheads="1"/>
                  </p:cNvSpPr>
                  <p:nvPr/>
                </p:nvSpPr>
                <p:spPr bwMode="auto">
                  <a:xfrm>
                    <a:off x="1079" y="3018"/>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31813" name="Text Box 32"/>
                  <p:cNvSpPr txBox="1">
                    <a:spLocks noChangeArrowheads="1"/>
                  </p:cNvSpPr>
                  <p:nvPr/>
                </p:nvSpPr>
                <p:spPr bwMode="auto">
                  <a:xfrm>
                    <a:off x="1131" y="3336"/>
                    <a:ext cx="1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31814" name="Text Box 33"/>
                  <p:cNvSpPr txBox="1">
                    <a:spLocks noChangeArrowheads="1"/>
                  </p:cNvSpPr>
                  <p:nvPr/>
                </p:nvSpPr>
                <p:spPr bwMode="auto">
                  <a:xfrm>
                    <a:off x="1141" y="3694"/>
                    <a:ext cx="17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31815" name="Text Box 34"/>
                  <p:cNvSpPr txBox="1">
                    <a:spLocks noChangeArrowheads="1"/>
                  </p:cNvSpPr>
                  <p:nvPr/>
                </p:nvSpPr>
                <p:spPr bwMode="auto">
                  <a:xfrm>
                    <a:off x="1118" y="127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35</a:t>
                    </a:r>
                  </a:p>
                </p:txBody>
              </p:sp>
              <p:sp>
                <p:nvSpPr>
                  <p:cNvPr id="31816" name="Text Box 35"/>
                  <p:cNvSpPr txBox="1">
                    <a:spLocks noChangeArrowheads="1"/>
                  </p:cNvSpPr>
                  <p:nvPr/>
                </p:nvSpPr>
                <p:spPr bwMode="auto">
                  <a:xfrm>
                    <a:off x="1128" y="929"/>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40</a:t>
                    </a:r>
                  </a:p>
                </p:txBody>
              </p:sp>
              <p:sp>
                <p:nvSpPr>
                  <p:cNvPr id="31817" name="Text Box 36"/>
                  <p:cNvSpPr txBox="1">
                    <a:spLocks noChangeArrowheads="1"/>
                  </p:cNvSpPr>
                  <p:nvPr/>
                </p:nvSpPr>
                <p:spPr bwMode="auto">
                  <a:xfrm>
                    <a:off x="1128" y="594"/>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grpSp>
            <p:sp>
              <p:nvSpPr>
                <p:cNvPr id="31801" name="Text Box 37"/>
                <p:cNvSpPr txBox="1">
                  <a:spLocks noChangeArrowheads="1"/>
                </p:cNvSpPr>
                <p:nvPr/>
              </p:nvSpPr>
              <p:spPr bwMode="auto">
                <a:xfrm>
                  <a:off x="1614" y="3796"/>
                  <a:ext cx="17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31802" name="Text Box 38"/>
                <p:cNvSpPr txBox="1">
                  <a:spLocks noChangeArrowheads="1"/>
                </p:cNvSpPr>
                <p:nvPr/>
              </p:nvSpPr>
              <p:spPr bwMode="auto">
                <a:xfrm>
                  <a:off x="1934" y="3796"/>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31803" name="Text Box 39"/>
                <p:cNvSpPr txBox="1">
                  <a:spLocks noChangeArrowheads="1"/>
                </p:cNvSpPr>
                <p:nvPr/>
              </p:nvSpPr>
              <p:spPr bwMode="auto">
                <a:xfrm>
                  <a:off x="2282" y="3796"/>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31804" name="Text Box 40"/>
                <p:cNvSpPr txBox="1">
                  <a:spLocks noChangeArrowheads="1"/>
                </p:cNvSpPr>
                <p:nvPr/>
              </p:nvSpPr>
              <p:spPr bwMode="auto">
                <a:xfrm>
                  <a:off x="2630" y="3796"/>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31805" name="Text Box 41"/>
                <p:cNvSpPr txBox="1">
                  <a:spLocks noChangeArrowheads="1"/>
                </p:cNvSpPr>
                <p:nvPr/>
              </p:nvSpPr>
              <p:spPr bwMode="auto">
                <a:xfrm>
                  <a:off x="2978" y="3796"/>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31806" name="Text Box 42"/>
                <p:cNvSpPr txBox="1">
                  <a:spLocks noChangeArrowheads="1"/>
                </p:cNvSpPr>
                <p:nvPr/>
              </p:nvSpPr>
              <p:spPr bwMode="auto">
                <a:xfrm>
                  <a:off x="3333" y="3796"/>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31807" name="Text Box 43"/>
                <p:cNvSpPr txBox="1">
                  <a:spLocks noChangeArrowheads="1"/>
                </p:cNvSpPr>
                <p:nvPr/>
              </p:nvSpPr>
              <p:spPr bwMode="auto">
                <a:xfrm>
                  <a:off x="1957" y="3926"/>
                  <a:ext cx="908"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Beef (Tons)</a:t>
                  </a:r>
                </a:p>
              </p:txBody>
            </p:sp>
          </p:grpSp>
        </p:grpSp>
        <p:sp>
          <p:nvSpPr>
            <p:cNvPr id="31753" name="Rectangle 3"/>
            <p:cNvSpPr>
              <a:spLocks noChangeArrowheads="1"/>
            </p:cNvSpPr>
            <p:nvPr/>
          </p:nvSpPr>
          <p:spPr bwMode="auto">
            <a:xfrm>
              <a:off x="666" y="1067"/>
              <a:ext cx="2429" cy="2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54" name="Freeform 109"/>
            <p:cNvSpPr>
              <a:spLocks/>
            </p:cNvSpPr>
            <p:nvPr/>
          </p:nvSpPr>
          <p:spPr bwMode="auto">
            <a:xfrm>
              <a:off x="637" y="1065"/>
              <a:ext cx="2100" cy="2905"/>
            </a:xfrm>
            <a:custGeom>
              <a:avLst/>
              <a:gdLst>
                <a:gd name="T0" fmla="*/ 2147483646 w 2100"/>
                <a:gd name="T1" fmla="*/ 0 h 3140"/>
                <a:gd name="T2" fmla="*/ 2147483646 w 2100"/>
                <a:gd name="T3" fmla="*/ 1455500331 h 3140"/>
                <a:gd name="T4" fmla="*/ 2147483646 w 2100"/>
                <a:gd name="T5" fmla="*/ 1455500331 h 3140"/>
                <a:gd name="T6" fmla="*/ 0 w 2100"/>
                <a:gd name="T7" fmla="*/ 1455500331 h 3140"/>
                <a:gd name="T8" fmla="*/ 0 60000 65536"/>
                <a:gd name="T9" fmla="*/ 0 60000 65536"/>
                <a:gd name="T10" fmla="*/ 0 60000 65536"/>
                <a:gd name="T11" fmla="*/ 0 60000 65536"/>
                <a:gd name="T12" fmla="*/ 0 w 2100"/>
                <a:gd name="T13" fmla="*/ 0 h 3140"/>
                <a:gd name="T14" fmla="*/ 2100 w 2100"/>
                <a:gd name="T15" fmla="*/ 3140 h 3140"/>
              </a:gdLst>
              <a:ahLst/>
              <a:cxnLst>
                <a:cxn ang="T8">
                  <a:pos x="T0" y="T1"/>
                </a:cxn>
                <a:cxn ang="T9">
                  <a:pos x="T2" y="T3"/>
                </a:cxn>
                <a:cxn ang="T10">
                  <a:pos x="T4" y="T5"/>
                </a:cxn>
                <a:cxn ang="T11">
                  <a:pos x="T6" y="T7"/>
                </a:cxn>
              </a:cxnLst>
              <a:rect l="T12" t="T13" r="T14" b="T15"/>
              <a:pathLst>
                <a:path w="2100" h="3140">
                  <a:moveTo>
                    <a:pt x="35" y="0"/>
                  </a:moveTo>
                  <a:lnTo>
                    <a:pt x="35" y="1075"/>
                  </a:lnTo>
                  <a:lnTo>
                    <a:pt x="2100" y="3140"/>
                  </a:lnTo>
                  <a:lnTo>
                    <a:pt x="0" y="21"/>
                  </a:lnTo>
                </a:path>
              </a:pathLst>
            </a:custGeom>
            <a:gradFill rotWithShape="1">
              <a:gsLst>
                <a:gs pos="0">
                  <a:srgbClr val="99CCFF"/>
                </a:gs>
                <a:gs pos="100000">
                  <a:schemeClr val="bg1"/>
                </a:gs>
              </a:gsLst>
              <a:lin ang="2700000" scaled="1"/>
            </a:gradFill>
            <a:ln w="9525">
              <a:solidFill>
                <a:schemeClr val="tx1"/>
              </a:solidFill>
              <a:round/>
              <a:headEnd/>
              <a:tailEnd/>
            </a:ln>
          </p:spPr>
          <p:txBody>
            <a:bodyPr/>
            <a:lstStyle/>
            <a:p>
              <a:endParaRPr lang="en-US" dirty="0"/>
            </a:p>
          </p:txBody>
        </p:sp>
        <p:sp>
          <p:nvSpPr>
            <p:cNvPr id="31755" name="AutoShape 4"/>
            <p:cNvSpPr>
              <a:spLocks noChangeArrowheads="1"/>
            </p:cNvSpPr>
            <p:nvPr/>
          </p:nvSpPr>
          <p:spPr bwMode="auto">
            <a:xfrm>
              <a:off x="666" y="2051"/>
              <a:ext cx="2079" cy="1924"/>
            </a:xfrm>
            <a:prstGeom prst="rtTriangle">
              <a:avLst/>
            </a:prstGeom>
            <a:solidFill>
              <a:srgbClr val="FFFFCC">
                <a:alpha val="74901"/>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56" name="Rectangle 44"/>
            <p:cNvSpPr>
              <a:spLocks noChangeArrowheads="1"/>
            </p:cNvSpPr>
            <p:nvPr/>
          </p:nvSpPr>
          <p:spPr bwMode="auto">
            <a:xfrm>
              <a:off x="3726" y="1077"/>
              <a:ext cx="1399" cy="29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57" name="Freeform 112"/>
            <p:cNvSpPr>
              <a:spLocks/>
            </p:cNvSpPr>
            <p:nvPr/>
          </p:nvSpPr>
          <p:spPr bwMode="auto">
            <a:xfrm>
              <a:off x="3737" y="2679"/>
              <a:ext cx="928" cy="1285"/>
            </a:xfrm>
            <a:custGeom>
              <a:avLst/>
              <a:gdLst>
                <a:gd name="T0" fmla="*/ 0 w 928"/>
                <a:gd name="T1" fmla="*/ 0 h 1388"/>
                <a:gd name="T2" fmla="*/ 2147483646 w 928"/>
                <a:gd name="T3" fmla="*/ 1460488606 h 1388"/>
                <a:gd name="T4" fmla="*/ 2147483646 w 928"/>
                <a:gd name="T5" fmla="*/ 1460488606 h 1388"/>
                <a:gd name="T6" fmla="*/ 0 w 928"/>
                <a:gd name="T7" fmla="*/ 0 h 1388"/>
                <a:gd name="T8" fmla="*/ 0 60000 65536"/>
                <a:gd name="T9" fmla="*/ 0 60000 65536"/>
                <a:gd name="T10" fmla="*/ 0 60000 65536"/>
                <a:gd name="T11" fmla="*/ 0 60000 65536"/>
                <a:gd name="T12" fmla="*/ 0 w 928"/>
                <a:gd name="T13" fmla="*/ 0 h 1388"/>
                <a:gd name="T14" fmla="*/ 928 w 928"/>
                <a:gd name="T15" fmla="*/ 1388 h 1388"/>
              </a:gdLst>
              <a:ahLst/>
              <a:cxnLst>
                <a:cxn ang="T8">
                  <a:pos x="T0" y="T1"/>
                </a:cxn>
                <a:cxn ang="T9">
                  <a:pos x="T2" y="T3"/>
                </a:cxn>
                <a:cxn ang="T10">
                  <a:pos x="T4" y="T5"/>
                </a:cxn>
                <a:cxn ang="T11">
                  <a:pos x="T6" y="T7"/>
                </a:cxn>
              </a:cxnLst>
              <a:rect l="T12" t="T13" r="T14" b="T15"/>
              <a:pathLst>
                <a:path w="928" h="1388">
                  <a:moveTo>
                    <a:pt x="0" y="0"/>
                  </a:moveTo>
                  <a:lnTo>
                    <a:pt x="700" y="1388"/>
                  </a:lnTo>
                  <a:lnTo>
                    <a:pt x="928" y="1388"/>
                  </a:lnTo>
                  <a:lnTo>
                    <a:pt x="0" y="0"/>
                  </a:lnTo>
                  <a:close/>
                </a:path>
              </a:pathLst>
            </a:custGeom>
            <a:gradFill rotWithShape="1">
              <a:gsLst>
                <a:gs pos="0">
                  <a:schemeClr val="bg1"/>
                </a:gs>
                <a:gs pos="100000">
                  <a:srgbClr val="99CCFF"/>
                </a:gs>
              </a:gsLst>
              <a:lin ang="2700000" scaled="1"/>
            </a:gradFill>
            <a:ln w="9525">
              <a:solidFill>
                <a:schemeClr val="tx1"/>
              </a:solidFill>
              <a:round/>
              <a:headEnd/>
              <a:tailEnd/>
            </a:ln>
          </p:spPr>
          <p:txBody>
            <a:bodyPr/>
            <a:lstStyle/>
            <a:p>
              <a:endParaRPr lang="en-US" dirty="0"/>
            </a:p>
          </p:txBody>
        </p:sp>
        <p:sp>
          <p:nvSpPr>
            <p:cNvPr id="31758" name="AutoShape 45"/>
            <p:cNvSpPr>
              <a:spLocks noChangeArrowheads="1"/>
            </p:cNvSpPr>
            <p:nvPr/>
          </p:nvSpPr>
          <p:spPr bwMode="auto">
            <a:xfrm>
              <a:off x="3740" y="2681"/>
              <a:ext cx="696" cy="1294"/>
            </a:xfrm>
            <a:prstGeom prst="rtTriangle">
              <a:avLst/>
            </a:prstGeom>
            <a:solidFill>
              <a:srgbClr val="FFFFCC">
                <a:alpha val="74901"/>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59" name="Line 84"/>
            <p:cNvSpPr>
              <a:spLocks noChangeShapeType="1"/>
            </p:cNvSpPr>
            <p:nvPr/>
          </p:nvSpPr>
          <p:spPr bwMode="auto">
            <a:xfrm flipH="1" flipV="1">
              <a:off x="680" y="3170"/>
              <a:ext cx="1222" cy="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60" name="Line 85"/>
            <p:cNvSpPr>
              <a:spLocks noChangeShapeType="1"/>
            </p:cNvSpPr>
            <p:nvPr/>
          </p:nvSpPr>
          <p:spPr bwMode="auto">
            <a:xfrm flipH="1">
              <a:off x="3743" y="3715"/>
              <a:ext cx="5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61" name="Line 86"/>
            <p:cNvSpPr>
              <a:spLocks noChangeShapeType="1"/>
            </p:cNvSpPr>
            <p:nvPr/>
          </p:nvSpPr>
          <p:spPr bwMode="auto">
            <a:xfrm flipH="1">
              <a:off x="1898" y="3174"/>
              <a:ext cx="14" cy="8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62" name="Line 87"/>
            <p:cNvSpPr>
              <a:spLocks noChangeShapeType="1"/>
            </p:cNvSpPr>
            <p:nvPr/>
          </p:nvSpPr>
          <p:spPr bwMode="auto">
            <a:xfrm>
              <a:off x="4324" y="3704"/>
              <a:ext cx="0" cy="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63" name="Text Box 88"/>
            <p:cNvSpPr txBox="1">
              <a:spLocks noChangeArrowheads="1"/>
            </p:cNvSpPr>
            <p:nvPr/>
          </p:nvSpPr>
          <p:spPr bwMode="auto">
            <a:xfrm>
              <a:off x="452" y="3058"/>
              <a:ext cx="24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12</a:t>
              </a:r>
            </a:p>
          </p:txBody>
        </p:sp>
        <p:sp>
          <p:nvSpPr>
            <p:cNvPr id="31764" name="Text Box 89"/>
            <p:cNvSpPr txBox="1">
              <a:spLocks noChangeArrowheads="1"/>
            </p:cNvSpPr>
            <p:nvPr/>
          </p:nvSpPr>
          <p:spPr bwMode="auto">
            <a:xfrm>
              <a:off x="1779" y="3951"/>
              <a:ext cx="24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18</a:t>
              </a:r>
            </a:p>
          </p:txBody>
        </p:sp>
        <p:sp>
          <p:nvSpPr>
            <p:cNvPr id="31765" name="Text Box 90"/>
            <p:cNvSpPr txBox="1">
              <a:spLocks noChangeArrowheads="1"/>
            </p:cNvSpPr>
            <p:nvPr/>
          </p:nvSpPr>
          <p:spPr bwMode="auto">
            <a:xfrm>
              <a:off x="4228" y="3943"/>
              <a:ext cx="178"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8</a:t>
              </a:r>
            </a:p>
          </p:txBody>
        </p:sp>
        <p:sp>
          <p:nvSpPr>
            <p:cNvPr id="31766" name="Text Box 91"/>
            <p:cNvSpPr txBox="1">
              <a:spLocks noChangeArrowheads="1"/>
            </p:cNvSpPr>
            <p:nvPr/>
          </p:nvSpPr>
          <p:spPr bwMode="auto">
            <a:xfrm>
              <a:off x="3609" y="3644"/>
              <a:ext cx="17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4</a:t>
              </a:r>
            </a:p>
          </p:txBody>
        </p:sp>
        <p:sp>
          <p:nvSpPr>
            <p:cNvPr id="31767" name="Text Box 92"/>
            <p:cNvSpPr txBox="1">
              <a:spLocks noChangeArrowheads="1"/>
            </p:cNvSpPr>
            <p:nvPr/>
          </p:nvSpPr>
          <p:spPr bwMode="auto">
            <a:xfrm>
              <a:off x="1896" y="3112"/>
              <a:ext cx="2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31768" name="Text Box 93"/>
            <p:cNvSpPr txBox="1">
              <a:spLocks noChangeArrowheads="1"/>
            </p:cNvSpPr>
            <p:nvPr/>
          </p:nvSpPr>
          <p:spPr bwMode="auto">
            <a:xfrm>
              <a:off x="4136" y="3706"/>
              <a:ext cx="19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Z</a:t>
              </a:r>
            </a:p>
          </p:txBody>
        </p:sp>
        <p:sp>
          <p:nvSpPr>
            <p:cNvPr id="31769" name="Line 94"/>
            <p:cNvSpPr>
              <a:spLocks noChangeShapeType="1"/>
            </p:cNvSpPr>
            <p:nvPr/>
          </p:nvSpPr>
          <p:spPr bwMode="auto">
            <a:xfrm>
              <a:off x="675" y="2075"/>
              <a:ext cx="2086" cy="1930"/>
            </a:xfrm>
            <a:prstGeom prst="line">
              <a:avLst/>
            </a:prstGeom>
            <a:noFill/>
            <a:ln w="57150">
              <a:solidFill>
                <a:srgbClr val="D600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70" name="Line 95"/>
            <p:cNvSpPr>
              <a:spLocks noChangeShapeType="1"/>
            </p:cNvSpPr>
            <p:nvPr/>
          </p:nvSpPr>
          <p:spPr bwMode="auto">
            <a:xfrm>
              <a:off x="3747" y="2679"/>
              <a:ext cx="689" cy="1274"/>
            </a:xfrm>
            <a:prstGeom prst="line">
              <a:avLst/>
            </a:prstGeom>
            <a:noFill/>
            <a:ln w="57150">
              <a:solidFill>
                <a:srgbClr val="D60047"/>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71" name="Oval 97"/>
            <p:cNvSpPr>
              <a:spLocks noChangeArrowheads="1"/>
            </p:cNvSpPr>
            <p:nvPr/>
          </p:nvSpPr>
          <p:spPr bwMode="auto">
            <a:xfrm>
              <a:off x="4282" y="3667"/>
              <a:ext cx="84" cy="77"/>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72" name="Line 98"/>
            <p:cNvSpPr>
              <a:spLocks noChangeShapeType="1"/>
            </p:cNvSpPr>
            <p:nvPr/>
          </p:nvSpPr>
          <p:spPr bwMode="auto">
            <a:xfrm>
              <a:off x="665" y="1085"/>
              <a:ext cx="2093" cy="2899"/>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73" name="Text Box 99"/>
            <p:cNvSpPr txBox="1">
              <a:spLocks noChangeArrowheads="1"/>
            </p:cNvSpPr>
            <p:nvPr/>
          </p:nvSpPr>
          <p:spPr bwMode="auto">
            <a:xfrm>
              <a:off x="2122" y="2792"/>
              <a:ext cx="24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31774" name="Line 101"/>
            <p:cNvSpPr>
              <a:spLocks noChangeShapeType="1"/>
            </p:cNvSpPr>
            <p:nvPr/>
          </p:nvSpPr>
          <p:spPr bwMode="auto">
            <a:xfrm>
              <a:off x="3760" y="2691"/>
              <a:ext cx="935" cy="1293"/>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75" name="Text Box 103"/>
            <p:cNvSpPr txBox="1">
              <a:spLocks noChangeArrowheads="1"/>
            </p:cNvSpPr>
            <p:nvPr/>
          </p:nvSpPr>
          <p:spPr bwMode="auto">
            <a:xfrm>
              <a:off x="4465" y="3406"/>
              <a:ext cx="230"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Z’</a:t>
              </a:r>
            </a:p>
          </p:txBody>
        </p:sp>
        <p:sp>
          <p:nvSpPr>
            <p:cNvPr id="31776" name="Text Box 104"/>
            <p:cNvSpPr txBox="1">
              <a:spLocks noChangeArrowheads="1"/>
            </p:cNvSpPr>
            <p:nvPr/>
          </p:nvSpPr>
          <p:spPr bwMode="auto">
            <a:xfrm>
              <a:off x="879" y="2074"/>
              <a:ext cx="201"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V</a:t>
              </a:r>
            </a:p>
          </p:txBody>
        </p:sp>
        <p:sp>
          <p:nvSpPr>
            <p:cNvPr id="31777" name="Text Box 105"/>
            <p:cNvSpPr txBox="1">
              <a:spLocks noChangeArrowheads="1"/>
            </p:cNvSpPr>
            <p:nvPr/>
          </p:nvSpPr>
          <p:spPr bwMode="auto">
            <a:xfrm>
              <a:off x="800" y="1118"/>
              <a:ext cx="23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V’</a:t>
              </a:r>
            </a:p>
          </p:txBody>
        </p:sp>
        <p:sp>
          <p:nvSpPr>
            <p:cNvPr id="31778" name="Text Box 106"/>
            <p:cNvSpPr txBox="1">
              <a:spLocks noChangeArrowheads="1"/>
            </p:cNvSpPr>
            <p:nvPr/>
          </p:nvSpPr>
          <p:spPr bwMode="auto">
            <a:xfrm>
              <a:off x="3410" y="3770"/>
              <a:ext cx="23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W</a:t>
              </a:r>
            </a:p>
          </p:txBody>
        </p:sp>
        <p:sp>
          <p:nvSpPr>
            <p:cNvPr id="31779" name="Line 110"/>
            <p:cNvSpPr>
              <a:spLocks noChangeShapeType="1"/>
            </p:cNvSpPr>
            <p:nvPr/>
          </p:nvSpPr>
          <p:spPr bwMode="auto">
            <a:xfrm flipH="1" flipV="1">
              <a:off x="670" y="2978"/>
              <a:ext cx="1436"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80" name="Line 111"/>
            <p:cNvSpPr>
              <a:spLocks noChangeShapeType="1"/>
            </p:cNvSpPr>
            <p:nvPr/>
          </p:nvSpPr>
          <p:spPr bwMode="auto">
            <a:xfrm>
              <a:off x="2068" y="2969"/>
              <a:ext cx="11" cy="100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81" name="Oval 100"/>
            <p:cNvSpPr>
              <a:spLocks noChangeArrowheads="1"/>
            </p:cNvSpPr>
            <p:nvPr/>
          </p:nvSpPr>
          <p:spPr bwMode="auto">
            <a:xfrm flipH="1">
              <a:off x="2000" y="2950"/>
              <a:ext cx="99" cy="74"/>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82" name="Line 113"/>
            <p:cNvSpPr>
              <a:spLocks noChangeShapeType="1"/>
            </p:cNvSpPr>
            <p:nvPr/>
          </p:nvSpPr>
          <p:spPr bwMode="auto">
            <a:xfrm flipH="1">
              <a:off x="3728" y="3641"/>
              <a:ext cx="7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83" name="Line 114"/>
            <p:cNvSpPr>
              <a:spLocks noChangeShapeType="1"/>
            </p:cNvSpPr>
            <p:nvPr/>
          </p:nvSpPr>
          <p:spPr bwMode="auto">
            <a:xfrm>
              <a:off x="4444" y="3650"/>
              <a:ext cx="0" cy="31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84" name="Oval 102"/>
            <p:cNvSpPr>
              <a:spLocks noChangeArrowheads="1"/>
            </p:cNvSpPr>
            <p:nvPr/>
          </p:nvSpPr>
          <p:spPr bwMode="auto">
            <a:xfrm>
              <a:off x="4408" y="3601"/>
              <a:ext cx="93" cy="74"/>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785" name="Text Box 115"/>
            <p:cNvSpPr txBox="1">
              <a:spLocks noChangeArrowheads="1"/>
            </p:cNvSpPr>
            <p:nvPr/>
          </p:nvSpPr>
          <p:spPr bwMode="auto">
            <a:xfrm>
              <a:off x="3732" y="2486"/>
              <a:ext cx="1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i="1" dirty="0">
                  <a:latin typeface="Arial" panose="020B0604020202020204" pitchFamily="34" charset="0"/>
                </a:rPr>
                <a:t>v</a:t>
              </a:r>
            </a:p>
          </p:txBody>
        </p:sp>
        <p:sp>
          <p:nvSpPr>
            <p:cNvPr id="31786" name="Text Box 116"/>
            <p:cNvSpPr txBox="1">
              <a:spLocks noChangeArrowheads="1"/>
            </p:cNvSpPr>
            <p:nvPr/>
          </p:nvSpPr>
          <p:spPr bwMode="auto">
            <a:xfrm>
              <a:off x="4395" y="3773"/>
              <a:ext cx="19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i="1" dirty="0">
                  <a:latin typeface="Arial" panose="020B0604020202020204" pitchFamily="34" charset="0"/>
                </a:rPr>
                <a:t>b</a:t>
              </a:r>
            </a:p>
          </p:txBody>
        </p:sp>
        <p:sp>
          <p:nvSpPr>
            <p:cNvPr id="31787" name="Text Box 118"/>
            <p:cNvSpPr txBox="1">
              <a:spLocks noChangeArrowheads="1"/>
            </p:cNvSpPr>
            <p:nvPr/>
          </p:nvSpPr>
          <p:spPr bwMode="auto">
            <a:xfrm>
              <a:off x="4638" y="3782"/>
              <a:ext cx="22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i="1" dirty="0">
                  <a:latin typeface="Arial" panose="020B0604020202020204" pitchFamily="34" charset="0"/>
                </a:rPr>
                <a:t>b’</a:t>
              </a:r>
            </a:p>
          </p:txBody>
        </p:sp>
        <p:sp>
          <p:nvSpPr>
            <p:cNvPr id="31788" name="Text Box 119"/>
            <p:cNvSpPr txBox="1">
              <a:spLocks noChangeArrowheads="1"/>
            </p:cNvSpPr>
            <p:nvPr/>
          </p:nvSpPr>
          <p:spPr bwMode="auto">
            <a:xfrm>
              <a:off x="1581" y="1679"/>
              <a:ext cx="1421"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2000" b="1" dirty="0">
                  <a:latin typeface="Arial" panose="020B0604020202020204" pitchFamily="34" charset="0"/>
                </a:rPr>
                <a:t>Trading</a:t>
              </a:r>
            </a:p>
            <a:p>
              <a:pPr eaLnBrk="1" hangingPunct="1">
                <a:lnSpc>
                  <a:spcPct val="85000"/>
                </a:lnSpc>
                <a:spcBef>
                  <a:spcPct val="0"/>
                </a:spcBef>
                <a:buClrTx/>
                <a:buFontTx/>
                <a:buNone/>
              </a:pPr>
              <a:r>
                <a:rPr lang="en-US" altLang="en-US" sz="2000" b="1" dirty="0">
                  <a:latin typeface="Arial" panose="020B0604020202020204" pitchFamily="34" charset="0"/>
                </a:rPr>
                <a:t>Possibilities Line</a:t>
              </a:r>
            </a:p>
          </p:txBody>
        </p:sp>
        <p:sp>
          <p:nvSpPr>
            <p:cNvPr id="31789" name="Text Box 120"/>
            <p:cNvSpPr txBox="1">
              <a:spLocks noChangeArrowheads="1"/>
            </p:cNvSpPr>
            <p:nvPr/>
          </p:nvSpPr>
          <p:spPr bwMode="auto">
            <a:xfrm>
              <a:off x="3779" y="2173"/>
              <a:ext cx="1292"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Trading</a:t>
              </a:r>
            </a:p>
            <a:p>
              <a:pPr eaLnBrk="1" hangingPunct="1">
                <a:lnSpc>
                  <a:spcPct val="85000"/>
                </a:lnSpc>
                <a:spcBef>
                  <a:spcPct val="0"/>
                </a:spcBef>
                <a:buClrTx/>
                <a:buFontTx/>
                <a:buNone/>
              </a:pPr>
              <a:r>
                <a:rPr lang="en-US" altLang="en-US" sz="1800" b="1" dirty="0">
                  <a:latin typeface="Arial" panose="020B0604020202020204" pitchFamily="34" charset="0"/>
                </a:rPr>
                <a:t>Possibilities Line</a:t>
              </a:r>
            </a:p>
          </p:txBody>
        </p:sp>
        <p:sp>
          <p:nvSpPr>
            <p:cNvPr id="31790" name="Line 121"/>
            <p:cNvSpPr>
              <a:spLocks noChangeShapeType="1"/>
            </p:cNvSpPr>
            <p:nvPr/>
          </p:nvSpPr>
          <p:spPr bwMode="auto">
            <a:xfrm flipH="1">
              <a:off x="1692" y="2077"/>
              <a:ext cx="377"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91" name="Line 122"/>
            <p:cNvSpPr>
              <a:spLocks noChangeShapeType="1"/>
            </p:cNvSpPr>
            <p:nvPr/>
          </p:nvSpPr>
          <p:spPr bwMode="auto">
            <a:xfrm flipH="1">
              <a:off x="4198" y="2474"/>
              <a:ext cx="233" cy="69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92" name="Text Box 93"/>
            <p:cNvSpPr txBox="1">
              <a:spLocks noChangeArrowheads="1"/>
            </p:cNvSpPr>
            <p:nvPr/>
          </p:nvSpPr>
          <p:spPr bwMode="auto">
            <a:xfrm>
              <a:off x="2728" y="3771"/>
              <a:ext cx="2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B</a:t>
              </a:r>
            </a:p>
          </p:txBody>
        </p:sp>
        <p:sp>
          <p:nvSpPr>
            <p:cNvPr id="31793" name="Oval 97"/>
            <p:cNvSpPr>
              <a:spLocks noChangeArrowheads="1"/>
            </p:cNvSpPr>
            <p:nvPr/>
          </p:nvSpPr>
          <p:spPr bwMode="auto">
            <a:xfrm>
              <a:off x="1858" y="3149"/>
              <a:ext cx="84" cy="77"/>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31750" name="TextBox 1"/>
          <p:cNvSpPr txBox="1">
            <a:spLocks noChangeArrowheads="1"/>
          </p:cNvSpPr>
          <p:nvPr/>
        </p:nvSpPr>
        <p:spPr bwMode="auto">
          <a:xfrm>
            <a:off x="0" y="6453188"/>
            <a:ext cx="8334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Comparative Advantage Concluded</a:t>
            </a:r>
          </a:p>
        </p:txBody>
      </p:sp>
      <p:sp>
        <p:nvSpPr>
          <p:cNvPr id="33795" name="Rectangle 3"/>
          <p:cNvSpPr>
            <a:spLocks noGrp="1" noChangeArrowheads="1"/>
          </p:cNvSpPr>
          <p:nvPr>
            <p:ph idx="1"/>
          </p:nvPr>
        </p:nvSpPr>
        <p:spPr>
          <a:xfrm>
            <a:off x="457200" y="1657350"/>
            <a:ext cx="7620000" cy="4800600"/>
          </a:xfrm>
        </p:spPr>
        <p:txBody>
          <a:bodyPr/>
          <a:lstStyle/>
          <a:p>
            <a:pPr eaLnBrk="1" hangingPunct="1"/>
            <a:r>
              <a:rPr lang="en-US" altLang="en-US" sz="3200" dirty="0"/>
              <a:t>Trade with increasing costs</a:t>
            </a:r>
          </a:p>
          <a:p>
            <a:pPr lvl="1" eaLnBrk="1" hangingPunct="1">
              <a:buClr>
                <a:schemeClr val="accent1"/>
              </a:buClr>
            </a:pPr>
            <a:r>
              <a:rPr lang="en-US" altLang="en-US" sz="3200" dirty="0"/>
              <a:t>Concave production curve</a:t>
            </a:r>
          </a:p>
          <a:p>
            <a:pPr lvl="1" eaLnBrk="1" hangingPunct="1">
              <a:buClr>
                <a:schemeClr val="accent1"/>
              </a:buClr>
            </a:pPr>
            <a:r>
              <a:rPr lang="en-US" altLang="en-US" sz="3200" dirty="0"/>
              <a:t>Resources not perfectly substitutable</a:t>
            </a:r>
          </a:p>
          <a:p>
            <a:pPr lvl="1" eaLnBrk="1" hangingPunct="1">
              <a:buClr>
                <a:schemeClr val="accent1"/>
              </a:buClr>
            </a:pPr>
            <a:r>
              <a:rPr lang="en-US" altLang="en-US" sz="3200" dirty="0"/>
              <a:t>Incomplete specialization</a:t>
            </a:r>
          </a:p>
          <a:p>
            <a:pPr eaLnBrk="1" hangingPunct="1"/>
            <a:r>
              <a:rPr lang="en-US" altLang="en-US" sz="3200" dirty="0"/>
              <a:t>Case for free trade</a:t>
            </a:r>
          </a:p>
          <a:p>
            <a:pPr lvl="1" eaLnBrk="1" hangingPunct="1">
              <a:buClr>
                <a:schemeClr val="accent1"/>
              </a:buClr>
            </a:pPr>
            <a:r>
              <a:rPr lang="en-US" altLang="en-US" sz="3200" dirty="0">
                <a:cs typeface="Arial" panose="020B0604020202020204" pitchFamily="34" charset="0"/>
              </a:rPr>
              <a:t>Promote efficiency</a:t>
            </a:r>
          </a:p>
          <a:p>
            <a:pPr lvl="1" eaLnBrk="1" hangingPunct="1">
              <a:buClr>
                <a:schemeClr val="accent1"/>
              </a:buClr>
            </a:pPr>
            <a:r>
              <a:rPr lang="en-US" altLang="en-US" sz="3200" dirty="0">
                <a:cs typeface="Arial" panose="020B0604020202020204" pitchFamily="34" charset="0"/>
              </a:rPr>
              <a:t>Promote competition</a:t>
            </a:r>
          </a:p>
        </p:txBody>
      </p:sp>
      <p:sp>
        <p:nvSpPr>
          <p:cNvPr id="33796" name="TextBox 1"/>
          <p:cNvSpPr txBox="1">
            <a:spLocks noChangeArrowheads="1"/>
          </p:cNvSpPr>
          <p:nvPr/>
        </p:nvSpPr>
        <p:spPr bwMode="auto">
          <a:xfrm>
            <a:off x="0" y="6451600"/>
            <a:ext cx="889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lnSpc>
                <a:spcPct val="85000"/>
              </a:lnSpc>
              <a:spcAft>
                <a:spcPts val="0"/>
              </a:spcAft>
              <a:defRPr/>
            </a:pPr>
            <a:r>
              <a:rPr lang="en-US" altLang="en-US" dirty="0">
                <a:ea typeface="ＭＳ Ｐゴシック" panose="020B0600070205080204" pitchFamily="34" charset="-128"/>
              </a:rPr>
              <a:t>Supply and Demand Analysis </a:t>
            </a:r>
          </a:p>
        </p:txBody>
      </p:sp>
      <p:sp>
        <p:nvSpPr>
          <p:cNvPr id="35843" name="Rectangle 3"/>
          <p:cNvSpPr>
            <a:spLocks noGrp="1" noChangeArrowheads="1"/>
          </p:cNvSpPr>
          <p:nvPr>
            <p:ph idx="1"/>
          </p:nvPr>
        </p:nvSpPr>
        <p:spPr>
          <a:xfrm>
            <a:off x="457200" y="1520190"/>
            <a:ext cx="7620000" cy="4800600"/>
          </a:xfrm>
        </p:spPr>
        <p:txBody>
          <a:bodyPr/>
          <a:lstStyle/>
          <a:p>
            <a:pPr eaLnBrk="1" hangingPunct="1"/>
            <a:r>
              <a:rPr lang="en-US" altLang="en-US" sz="3200" dirty="0"/>
              <a:t>World price</a:t>
            </a:r>
          </a:p>
          <a:p>
            <a:pPr eaLnBrk="1" hangingPunct="1"/>
            <a:r>
              <a:rPr lang="en-US" altLang="en-US" sz="3200" dirty="0"/>
              <a:t>Domestic price with no trade</a:t>
            </a:r>
          </a:p>
          <a:p>
            <a:pPr eaLnBrk="1" hangingPunct="1"/>
            <a:r>
              <a:rPr lang="en-US" altLang="en-US" sz="3200" dirty="0"/>
              <a:t>World price &gt; domestic price</a:t>
            </a:r>
          </a:p>
          <a:p>
            <a:pPr lvl="1" eaLnBrk="1" hangingPunct="1">
              <a:buClr>
                <a:schemeClr val="accent1"/>
              </a:buClr>
            </a:pPr>
            <a:r>
              <a:rPr lang="en-US" altLang="en-US" sz="3200" dirty="0"/>
              <a:t>Export surplus</a:t>
            </a:r>
          </a:p>
          <a:p>
            <a:pPr lvl="1" eaLnBrk="1" hangingPunct="1">
              <a:buClr>
                <a:schemeClr val="accent1"/>
              </a:buClr>
            </a:pPr>
            <a:r>
              <a:rPr lang="en-US" altLang="en-US" sz="3200" dirty="0"/>
              <a:t>Export supply curve</a:t>
            </a:r>
          </a:p>
          <a:p>
            <a:pPr eaLnBrk="1" hangingPunct="1"/>
            <a:r>
              <a:rPr lang="en-US" altLang="en-US" sz="3200" dirty="0"/>
              <a:t>World price &lt; domestic price</a:t>
            </a:r>
          </a:p>
          <a:p>
            <a:pPr lvl="1" eaLnBrk="1" hangingPunct="1">
              <a:buClr>
                <a:schemeClr val="accent1"/>
              </a:buClr>
            </a:pPr>
            <a:r>
              <a:rPr lang="en-US" altLang="en-US" sz="3200" dirty="0"/>
              <a:t>Import shortage</a:t>
            </a:r>
          </a:p>
          <a:p>
            <a:pPr lvl="1" eaLnBrk="1" hangingPunct="1">
              <a:buClr>
                <a:schemeClr val="accent1"/>
              </a:buClr>
            </a:pPr>
            <a:r>
              <a:rPr lang="en-US" altLang="en-US" sz="3200" dirty="0"/>
              <a:t>Import supply curve</a:t>
            </a:r>
          </a:p>
        </p:txBody>
      </p:sp>
      <p:sp>
        <p:nvSpPr>
          <p:cNvPr id="35844" name="TextBox 1"/>
          <p:cNvSpPr txBox="1">
            <a:spLocks noChangeArrowheads="1"/>
          </p:cNvSpPr>
          <p:nvPr/>
        </p:nvSpPr>
        <p:spPr bwMode="auto">
          <a:xfrm>
            <a:off x="0" y="6488113"/>
            <a:ext cx="1028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8"/>
          <p:cNvGrpSpPr>
            <a:grpSpLocks/>
          </p:cNvGrpSpPr>
          <p:nvPr/>
        </p:nvGrpSpPr>
        <p:grpSpPr bwMode="auto">
          <a:xfrm>
            <a:off x="4436504" y="2439430"/>
            <a:ext cx="3355975" cy="4071938"/>
            <a:chOff x="3477" y="1472"/>
            <a:chExt cx="2114" cy="2565"/>
          </a:xfrm>
        </p:grpSpPr>
        <p:sp>
          <p:nvSpPr>
            <p:cNvPr id="37974" name="Rectangle 48"/>
            <p:cNvSpPr>
              <a:spLocks noChangeArrowheads="1"/>
            </p:cNvSpPr>
            <p:nvPr/>
          </p:nvSpPr>
          <p:spPr bwMode="auto">
            <a:xfrm>
              <a:off x="3861" y="1479"/>
              <a:ext cx="1725" cy="2106"/>
            </a:xfrm>
            <a:prstGeom prst="rect">
              <a:avLst/>
            </a:prstGeom>
            <a:noFill/>
            <a:ln w="9525">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7975" name="Line 49"/>
            <p:cNvSpPr>
              <a:spLocks noChangeShapeType="1"/>
            </p:cNvSpPr>
            <p:nvPr/>
          </p:nvSpPr>
          <p:spPr bwMode="auto">
            <a:xfrm>
              <a:off x="3859" y="1478"/>
              <a:ext cx="0" cy="2107"/>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6" name="Line 50"/>
            <p:cNvSpPr>
              <a:spLocks noChangeShapeType="1"/>
            </p:cNvSpPr>
            <p:nvPr/>
          </p:nvSpPr>
          <p:spPr bwMode="auto">
            <a:xfrm>
              <a:off x="3853" y="3576"/>
              <a:ext cx="1731"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7977" name="Group 51"/>
            <p:cNvGrpSpPr>
              <a:grpSpLocks/>
            </p:cNvGrpSpPr>
            <p:nvPr/>
          </p:nvGrpSpPr>
          <p:grpSpPr bwMode="auto">
            <a:xfrm>
              <a:off x="3852" y="1829"/>
              <a:ext cx="1739" cy="1397"/>
              <a:chOff x="1369" y="2069"/>
              <a:chExt cx="2422" cy="1397"/>
            </a:xfrm>
          </p:grpSpPr>
          <p:sp>
            <p:nvSpPr>
              <p:cNvPr id="37992" name="Line 52"/>
              <p:cNvSpPr>
                <a:spLocks noChangeShapeType="1"/>
              </p:cNvSpPr>
              <p:nvPr/>
            </p:nvSpPr>
            <p:spPr bwMode="auto">
              <a:xfrm rot="-5400000">
                <a:off x="2580" y="2255"/>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93" name="Line 53"/>
              <p:cNvSpPr>
                <a:spLocks noChangeShapeType="1"/>
              </p:cNvSpPr>
              <p:nvPr/>
            </p:nvSpPr>
            <p:spPr bwMode="auto">
              <a:xfrm rot="-5400000">
                <a:off x="2580" y="1907"/>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94" name="Line 54"/>
              <p:cNvSpPr>
                <a:spLocks noChangeShapeType="1"/>
              </p:cNvSpPr>
              <p:nvPr/>
            </p:nvSpPr>
            <p:spPr bwMode="auto">
              <a:xfrm rot="-5400000">
                <a:off x="2580" y="1559"/>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95" name="Line 55"/>
              <p:cNvSpPr>
                <a:spLocks noChangeShapeType="1"/>
              </p:cNvSpPr>
              <p:nvPr/>
            </p:nvSpPr>
            <p:spPr bwMode="auto">
              <a:xfrm rot="-5400000">
                <a:off x="2580" y="1211"/>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96" name="Line 56"/>
              <p:cNvSpPr>
                <a:spLocks noChangeShapeType="1"/>
              </p:cNvSpPr>
              <p:nvPr/>
            </p:nvSpPr>
            <p:spPr bwMode="auto">
              <a:xfrm rot="-5400000">
                <a:off x="2580" y="858"/>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7978" name="Line 58"/>
            <p:cNvSpPr>
              <a:spLocks noChangeShapeType="1"/>
            </p:cNvSpPr>
            <p:nvPr/>
          </p:nvSpPr>
          <p:spPr bwMode="auto">
            <a:xfrm>
              <a:off x="4197"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9" name="Line 59"/>
            <p:cNvSpPr>
              <a:spLocks noChangeShapeType="1"/>
            </p:cNvSpPr>
            <p:nvPr/>
          </p:nvSpPr>
          <p:spPr bwMode="auto">
            <a:xfrm>
              <a:off x="4545"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80" name="Line 60"/>
            <p:cNvSpPr>
              <a:spLocks noChangeShapeType="1"/>
            </p:cNvSpPr>
            <p:nvPr/>
          </p:nvSpPr>
          <p:spPr bwMode="auto">
            <a:xfrm>
              <a:off x="4893"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81" name="Line 61"/>
            <p:cNvSpPr>
              <a:spLocks noChangeShapeType="1"/>
            </p:cNvSpPr>
            <p:nvPr/>
          </p:nvSpPr>
          <p:spPr bwMode="auto">
            <a:xfrm>
              <a:off x="5241"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82" name="Text Box 63"/>
            <p:cNvSpPr txBox="1">
              <a:spLocks noChangeArrowheads="1"/>
            </p:cNvSpPr>
            <p:nvPr/>
          </p:nvSpPr>
          <p:spPr bwMode="auto">
            <a:xfrm>
              <a:off x="3567" y="1741"/>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sp>
          <p:nvSpPr>
            <p:cNvPr id="37983" name="Text Box 64"/>
            <p:cNvSpPr txBox="1">
              <a:spLocks noChangeArrowheads="1"/>
            </p:cNvSpPr>
            <p:nvPr/>
          </p:nvSpPr>
          <p:spPr bwMode="auto">
            <a:xfrm>
              <a:off x="3571" y="2089"/>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37984" name="Text Box 65"/>
            <p:cNvSpPr txBox="1">
              <a:spLocks noChangeArrowheads="1"/>
            </p:cNvSpPr>
            <p:nvPr/>
          </p:nvSpPr>
          <p:spPr bwMode="auto">
            <a:xfrm>
              <a:off x="3571" y="2437"/>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37985" name="Text Box 66"/>
            <p:cNvSpPr txBox="1">
              <a:spLocks noChangeArrowheads="1"/>
            </p:cNvSpPr>
            <p:nvPr/>
          </p:nvSpPr>
          <p:spPr bwMode="auto">
            <a:xfrm>
              <a:off x="3624" y="2785"/>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37986" name="Text Box 67"/>
            <p:cNvSpPr txBox="1">
              <a:spLocks noChangeArrowheads="1"/>
            </p:cNvSpPr>
            <p:nvPr/>
          </p:nvSpPr>
          <p:spPr bwMode="auto">
            <a:xfrm>
              <a:off x="3624" y="3133"/>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37987" name="Text Box 68"/>
            <p:cNvSpPr txBox="1">
              <a:spLocks noChangeArrowheads="1"/>
            </p:cNvSpPr>
            <p:nvPr/>
          </p:nvSpPr>
          <p:spPr bwMode="auto">
            <a:xfrm>
              <a:off x="3704" y="34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0</a:t>
              </a:r>
            </a:p>
          </p:txBody>
        </p:sp>
        <p:sp>
          <p:nvSpPr>
            <p:cNvPr id="37988" name="Text Box 71"/>
            <p:cNvSpPr txBox="1">
              <a:spLocks noChangeArrowheads="1"/>
            </p:cNvSpPr>
            <p:nvPr/>
          </p:nvSpPr>
          <p:spPr bwMode="auto">
            <a:xfrm>
              <a:off x="4424" y="357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37989" name="Text Box 73"/>
            <p:cNvSpPr txBox="1">
              <a:spLocks noChangeArrowheads="1"/>
            </p:cNvSpPr>
            <p:nvPr/>
          </p:nvSpPr>
          <p:spPr bwMode="auto">
            <a:xfrm>
              <a:off x="5085" y="357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37990" name="Text Box 76"/>
            <p:cNvSpPr txBox="1">
              <a:spLocks noChangeArrowheads="1"/>
            </p:cNvSpPr>
            <p:nvPr/>
          </p:nvSpPr>
          <p:spPr bwMode="auto">
            <a:xfrm>
              <a:off x="4022" y="3711"/>
              <a:ext cx="128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Quantity of Aluminum</a:t>
              </a:r>
            </a:p>
            <a:p>
              <a:pPr algn="ctr" eaLnBrk="1" hangingPunct="1">
                <a:spcBef>
                  <a:spcPct val="0"/>
                </a:spcBef>
                <a:buClrTx/>
                <a:buFontTx/>
                <a:buNone/>
              </a:pPr>
              <a:r>
                <a:rPr lang="en-US" altLang="en-US" sz="1400" b="1" dirty="0">
                  <a:latin typeface="Arial" panose="020B0604020202020204" pitchFamily="34" charset="0"/>
                </a:rPr>
                <a:t>(Millions of Pounds)</a:t>
              </a:r>
            </a:p>
          </p:txBody>
        </p:sp>
        <p:sp>
          <p:nvSpPr>
            <p:cNvPr id="37991" name="Text Box 77"/>
            <p:cNvSpPr txBox="1">
              <a:spLocks noChangeArrowheads="1"/>
            </p:cNvSpPr>
            <p:nvPr/>
          </p:nvSpPr>
          <p:spPr bwMode="auto">
            <a:xfrm rot="-5400000">
              <a:off x="2716" y="2383"/>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Price (Per Pound; U.S. Dollars</a:t>
              </a:r>
            </a:p>
          </p:txBody>
        </p:sp>
      </p:grpSp>
      <p:grpSp>
        <p:nvGrpSpPr>
          <p:cNvPr id="4" name="Group 78"/>
          <p:cNvGrpSpPr>
            <a:grpSpLocks/>
          </p:cNvGrpSpPr>
          <p:nvPr/>
        </p:nvGrpSpPr>
        <p:grpSpPr bwMode="auto">
          <a:xfrm>
            <a:off x="550304" y="2418793"/>
            <a:ext cx="3887788" cy="4083050"/>
            <a:chOff x="1029" y="1467"/>
            <a:chExt cx="2449" cy="2572"/>
          </a:xfrm>
        </p:grpSpPr>
        <p:sp>
          <p:nvSpPr>
            <p:cNvPr id="37945" name="Rectangle 5"/>
            <p:cNvSpPr>
              <a:spLocks noChangeArrowheads="1"/>
            </p:cNvSpPr>
            <p:nvPr/>
          </p:nvSpPr>
          <p:spPr bwMode="auto">
            <a:xfrm>
              <a:off x="1385" y="1474"/>
              <a:ext cx="2087" cy="2106"/>
            </a:xfrm>
            <a:prstGeom prst="rect">
              <a:avLst/>
            </a:prstGeom>
            <a:noFill/>
            <a:ln w="9525">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7946" name="Line 7"/>
            <p:cNvSpPr>
              <a:spLocks noChangeShapeType="1"/>
            </p:cNvSpPr>
            <p:nvPr/>
          </p:nvSpPr>
          <p:spPr bwMode="auto">
            <a:xfrm>
              <a:off x="1377" y="1473"/>
              <a:ext cx="0" cy="2107"/>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47" name="Line 8"/>
            <p:cNvSpPr>
              <a:spLocks noChangeShapeType="1"/>
            </p:cNvSpPr>
            <p:nvPr/>
          </p:nvSpPr>
          <p:spPr bwMode="auto">
            <a:xfrm>
              <a:off x="1377" y="3571"/>
              <a:ext cx="2093"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7948" name="Group 46"/>
            <p:cNvGrpSpPr>
              <a:grpSpLocks/>
            </p:cNvGrpSpPr>
            <p:nvPr/>
          </p:nvGrpSpPr>
          <p:grpSpPr bwMode="auto">
            <a:xfrm>
              <a:off x="1376" y="1824"/>
              <a:ext cx="2102" cy="1397"/>
              <a:chOff x="1369" y="2069"/>
              <a:chExt cx="2422" cy="1397"/>
            </a:xfrm>
          </p:grpSpPr>
          <p:sp>
            <p:nvSpPr>
              <p:cNvPr id="37969" name="Line 10"/>
              <p:cNvSpPr>
                <a:spLocks noChangeShapeType="1"/>
              </p:cNvSpPr>
              <p:nvPr/>
            </p:nvSpPr>
            <p:spPr bwMode="auto">
              <a:xfrm rot="-5400000">
                <a:off x="2580" y="2255"/>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0" name="Line 11"/>
              <p:cNvSpPr>
                <a:spLocks noChangeShapeType="1"/>
              </p:cNvSpPr>
              <p:nvPr/>
            </p:nvSpPr>
            <p:spPr bwMode="auto">
              <a:xfrm rot="-5400000">
                <a:off x="2580" y="1907"/>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1" name="Line 12"/>
              <p:cNvSpPr>
                <a:spLocks noChangeShapeType="1"/>
              </p:cNvSpPr>
              <p:nvPr/>
            </p:nvSpPr>
            <p:spPr bwMode="auto">
              <a:xfrm rot="-5400000">
                <a:off x="2580" y="1559"/>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2" name="Line 13"/>
              <p:cNvSpPr>
                <a:spLocks noChangeShapeType="1"/>
              </p:cNvSpPr>
              <p:nvPr/>
            </p:nvSpPr>
            <p:spPr bwMode="auto">
              <a:xfrm rot="-5400000">
                <a:off x="2580" y="1211"/>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73" name="Line 14"/>
              <p:cNvSpPr>
                <a:spLocks noChangeShapeType="1"/>
              </p:cNvSpPr>
              <p:nvPr/>
            </p:nvSpPr>
            <p:spPr bwMode="auto">
              <a:xfrm rot="-5400000">
                <a:off x="2580" y="858"/>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7949" name="Group 45"/>
            <p:cNvGrpSpPr>
              <a:grpSpLocks/>
            </p:cNvGrpSpPr>
            <p:nvPr/>
          </p:nvGrpSpPr>
          <p:grpSpPr bwMode="auto">
            <a:xfrm>
              <a:off x="1721" y="1467"/>
              <a:ext cx="1392" cy="2094"/>
              <a:chOff x="1707" y="681"/>
              <a:chExt cx="1392" cy="3125"/>
            </a:xfrm>
          </p:grpSpPr>
          <p:sp>
            <p:nvSpPr>
              <p:cNvPr id="37964" name="Line 19"/>
              <p:cNvSpPr>
                <a:spLocks noChangeShapeType="1"/>
              </p:cNvSpPr>
              <p:nvPr/>
            </p:nvSpPr>
            <p:spPr bwMode="auto">
              <a:xfrm>
                <a:off x="1707"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65" name="Line 20"/>
              <p:cNvSpPr>
                <a:spLocks noChangeShapeType="1"/>
              </p:cNvSpPr>
              <p:nvPr/>
            </p:nvSpPr>
            <p:spPr bwMode="auto">
              <a:xfrm>
                <a:off x="2055"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66" name="Line 21"/>
              <p:cNvSpPr>
                <a:spLocks noChangeShapeType="1"/>
              </p:cNvSpPr>
              <p:nvPr/>
            </p:nvSpPr>
            <p:spPr bwMode="auto">
              <a:xfrm>
                <a:off x="2403"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67" name="Line 22"/>
              <p:cNvSpPr>
                <a:spLocks noChangeShapeType="1"/>
              </p:cNvSpPr>
              <p:nvPr/>
            </p:nvSpPr>
            <p:spPr bwMode="auto">
              <a:xfrm>
                <a:off x="2751"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68" name="Line 23"/>
              <p:cNvSpPr>
                <a:spLocks noChangeShapeType="1"/>
              </p:cNvSpPr>
              <p:nvPr/>
            </p:nvSpPr>
            <p:spPr bwMode="auto">
              <a:xfrm>
                <a:off x="3099"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7950" name="Text Box 26"/>
            <p:cNvSpPr txBox="1">
              <a:spLocks noChangeArrowheads="1"/>
            </p:cNvSpPr>
            <p:nvPr/>
          </p:nvSpPr>
          <p:spPr bwMode="auto">
            <a:xfrm rot="-5400000">
              <a:off x="268" y="2378"/>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Price (Per Pound; U.S. Dollars</a:t>
              </a:r>
            </a:p>
          </p:txBody>
        </p:sp>
        <p:sp>
          <p:nvSpPr>
            <p:cNvPr id="37951" name="Text Box 29"/>
            <p:cNvSpPr txBox="1">
              <a:spLocks noChangeArrowheads="1"/>
            </p:cNvSpPr>
            <p:nvPr/>
          </p:nvSpPr>
          <p:spPr bwMode="auto">
            <a:xfrm>
              <a:off x="1106" y="1743"/>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sp>
          <p:nvSpPr>
            <p:cNvPr id="37952" name="Text Box 30"/>
            <p:cNvSpPr txBox="1">
              <a:spLocks noChangeArrowheads="1"/>
            </p:cNvSpPr>
            <p:nvPr/>
          </p:nvSpPr>
          <p:spPr bwMode="auto">
            <a:xfrm>
              <a:off x="1110" y="2091"/>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37953" name="Text Box 31"/>
            <p:cNvSpPr txBox="1">
              <a:spLocks noChangeArrowheads="1"/>
            </p:cNvSpPr>
            <p:nvPr/>
          </p:nvSpPr>
          <p:spPr bwMode="auto">
            <a:xfrm>
              <a:off x="1110" y="2439"/>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37954" name="Text Box 32"/>
            <p:cNvSpPr txBox="1">
              <a:spLocks noChangeArrowheads="1"/>
            </p:cNvSpPr>
            <p:nvPr/>
          </p:nvSpPr>
          <p:spPr bwMode="auto">
            <a:xfrm>
              <a:off x="1163" y="2787"/>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37955" name="Text Box 33"/>
            <p:cNvSpPr txBox="1">
              <a:spLocks noChangeArrowheads="1"/>
            </p:cNvSpPr>
            <p:nvPr/>
          </p:nvSpPr>
          <p:spPr bwMode="auto">
            <a:xfrm>
              <a:off x="1163" y="3135"/>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37956" name="Text Box 34"/>
            <p:cNvSpPr txBox="1">
              <a:spLocks noChangeArrowheads="1"/>
            </p:cNvSpPr>
            <p:nvPr/>
          </p:nvSpPr>
          <p:spPr bwMode="auto">
            <a:xfrm>
              <a:off x="1235" y="3469"/>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0</a:t>
              </a:r>
            </a:p>
          </p:txBody>
        </p:sp>
        <p:grpSp>
          <p:nvGrpSpPr>
            <p:cNvPr id="37957" name="Group 47"/>
            <p:cNvGrpSpPr>
              <a:grpSpLocks/>
            </p:cNvGrpSpPr>
            <p:nvPr/>
          </p:nvGrpSpPr>
          <p:grpSpPr bwMode="auto">
            <a:xfrm>
              <a:off x="1600" y="3566"/>
              <a:ext cx="1639" cy="173"/>
              <a:chOff x="1586" y="3811"/>
              <a:chExt cx="1639" cy="173"/>
            </a:xfrm>
          </p:grpSpPr>
          <p:sp>
            <p:nvSpPr>
              <p:cNvPr id="37959" name="Text Box 38"/>
              <p:cNvSpPr txBox="1">
                <a:spLocks noChangeArrowheads="1"/>
              </p:cNvSpPr>
              <p:nvPr/>
            </p:nvSpPr>
            <p:spPr bwMode="auto">
              <a:xfrm>
                <a:off x="1586" y="381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37960" name="Text Box 39"/>
              <p:cNvSpPr txBox="1">
                <a:spLocks noChangeArrowheads="1"/>
              </p:cNvSpPr>
              <p:nvPr/>
            </p:nvSpPr>
            <p:spPr bwMode="auto">
              <a:xfrm>
                <a:off x="1934" y="381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37961" name="Text Box 40"/>
              <p:cNvSpPr txBox="1">
                <a:spLocks noChangeArrowheads="1"/>
              </p:cNvSpPr>
              <p:nvPr/>
            </p:nvSpPr>
            <p:spPr bwMode="auto">
              <a:xfrm>
                <a:off x="2254"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37962" name="Text Box 41"/>
              <p:cNvSpPr txBox="1">
                <a:spLocks noChangeArrowheads="1"/>
              </p:cNvSpPr>
              <p:nvPr/>
            </p:nvSpPr>
            <p:spPr bwMode="auto">
              <a:xfrm>
                <a:off x="2595"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37963" name="Text Box 42"/>
              <p:cNvSpPr txBox="1">
                <a:spLocks noChangeArrowheads="1"/>
              </p:cNvSpPr>
              <p:nvPr/>
            </p:nvSpPr>
            <p:spPr bwMode="auto">
              <a:xfrm>
                <a:off x="2950"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grpSp>
        <p:sp>
          <p:nvSpPr>
            <p:cNvPr id="37958" name="Text Box 44"/>
            <p:cNvSpPr txBox="1">
              <a:spLocks noChangeArrowheads="1"/>
            </p:cNvSpPr>
            <p:nvPr/>
          </p:nvSpPr>
          <p:spPr bwMode="auto">
            <a:xfrm>
              <a:off x="1721" y="3713"/>
              <a:ext cx="128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Quantity of Aluminum</a:t>
              </a:r>
            </a:p>
            <a:p>
              <a:pPr algn="ctr" eaLnBrk="1" hangingPunct="1">
                <a:spcBef>
                  <a:spcPct val="0"/>
                </a:spcBef>
                <a:buClrTx/>
                <a:buFontTx/>
                <a:buNone/>
              </a:pPr>
              <a:r>
                <a:rPr lang="en-US" altLang="en-US" sz="1400" b="1" dirty="0">
                  <a:latin typeface="Arial" panose="020B0604020202020204" pitchFamily="34" charset="0"/>
                </a:rPr>
                <a:t>(Millions of Pounds)</a:t>
              </a:r>
            </a:p>
          </p:txBody>
        </p:sp>
      </p:grpSp>
      <p:sp>
        <p:nvSpPr>
          <p:cNvPr id="39940" name="Title 106"/>
          <p:cNvSpPr>
            <a:spLocks noGrp="1"/>
          </p:cNvSpPr>
          <p:nvPr>
            <p:ph type="title"/>
          </p:nvPr>
        </p:nvSpPr>
        <p:spPr/>
        <p:txBody>
          <a:bodyPr/>
          <a:lstStyle/>
          <a:p>
            <a:pPr eaLnBrk="1" fontAlgn="auto" hangingPunct="1">
              <a:spcAft>
                <a:spcPts val="0"/>
              </a:spcAft>
              <a:defRPr/>
            </a:pPr>
            <a:r>
              <a:rPr lang="en-US" altLang="en-US" dirty="0">
                <a:ea typeface="+mj-ea"/>
              </a:rPr>
              <a:t>Supply and Demand Analysis Continued</a:t>
            </a:r>
          </a:p>
        </p:txBody>
      </p:sp>
      <p:sp>
        <p:nvSpPr>
          <p:cNvPr id="163" name="Line 80"/>
          <p:cNvSpPr>
            <a:spLocks noChangeShapeType="1"/>
          </p:cNvSpPr>
          <p:nvPr/>
        </p:nvSpPr>
        <p:spPr bwMode="auto">
          <a:xfrm>
            <a:off x="1412317" y="2777568"/>
            <a:ext cx="2663825" cy="2665412"/>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 name="Line 81"/>
          <p:cNvSpPr>
            <a:spLocks noChangeShapeType="1"/>
          </p:cNvSpPr>
          <p:nvPr/>
        </p:nvSpPr>
        <p:spPr bwMode="auto">
          <a:xfrm flipV="1">
            <a:off x="1478992" y="2801380"/>
            <a:ext cx="2595562" cy="2595563"/>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5" name="Line 82"/>
          <p:cNvSpPr>
            <a:spLocks noChangeShapeType="1"/>
          </p:cNvSpPr>
          <p:nvPr/>
        </p:nvSpPr>
        <p:spPr bwMode="auto">
          <a:xfrm>
            <a:off x="5034992" y="4122180"/>
            <a:ext cx="2495550" cy="1252538"/>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6" name="Line 83"/>
          <p:cNvSpPr>
            <a:spLocks noChangeShapeType="1"/>
          </p:cNvSpPr>
          <p:nvPr/>
        </p:nvSpPr>
        <p:spPr bwMode="auto">
          <a:xfrm flipV="1">
            <a:off x="5046104" y="2868055"/>
            <a:ext cx="2462213" cy="125412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7" name="Oval 85"/>
          <p:cNvSpPr>
            <a:spLocks noChangeArrowheads="1"/>
          </p:cNvSpPr>
          <p:nvPr/>
        </p:nvSpPr>
        <p:spPr bwMode="auto">
          <a:xfrm>
            <a:off x="2142567" y="3493530"/>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68" name="Oval 88"/>
          <p:cNvSpPr>
            <a:spLocks noChangeArrowheads="1"/>
          </p:cNvSpPr>
          <p:nvPr/>
        </p:nvSpPr>
        <p:spPr bwMode="auto">
          <a:xfrm>
            <a:off x="1594879" y="5160405"/>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69" name="Oval 94"/>
          <p:cNvSpPr>
            <a:spLocks noChangeArrowheads="1"/>
          </p:cNvSpPr>
          <p:nvPr/>
        </p:nvSpPr>
        <p:spPr bwMode="auto">
          <a:xfrm>
            <a:off x="4990542" y="4045980"/>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70" name="Text Box 99"/>
          <p:cNvSpPr txBox="1">
            <a:spLocks noChangeArrowheads="1"/>
          </p:cNvSpPr>
          <p:nvPr/>
        </p:nvSpPr>
        <p:spPr bwMode="auto">
          <a:xfrm>
            <a:off x="1329767" y="1690130"/>
            <a:ext cx="27955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AutoNum type="alphaLcParenBoth"/>
            </a:pPr>
            <a:r>
              <a:rPr lang="en-US" altLang="en-US" sz="2000" b="1" dirty="0">
                <a:solidFill>
                  <a:srgbClr val="000000"/>
                </a:solidFill>
                <a:latin typeface="Arial" panose="020B0604020202020204" pitchFamily="34" charset="0"/>
              </a:rPr>
              <a:t> U.S. Domestic</a:t>
            </a:r>
          </a:p>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	  Aluminum Market</a:t>
            </a:r>
          </a:p>
        </p:txBody>
      </p:sp>
      <p:sp>
        <p:nvSpPr>
          <p:cNvPr id="171" name="Text Box 100"/>
          <p:cNvSpPr txBox="1">
            <a:spLocks noChangeArrowheads="1"/>
          </p:cNvSpPr>
          <p:nvPr/>
        </p:nvSpPr>
        <p:spPr bwMode="auto">
          <a:xfrm>
            <a:off x="4838142" y="1698068"/>
            <a:ext cx="29114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(b) U.S. Export Supply</a:t>
            </a:r>
          </a:p>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	and Import Demand</a:t>
            </a:r>
          </a:p>
        </p:txBody>
      </p:sp>
      <p:sp>
        <p:nvSpPr>
          <p:cNvPr id="172" name="Text Box 101"/>
          <p:cNvSpPr txBox="1">
            <a:spLocks noChangeArrowheads="1"/>
          </p:cNvSpPr>
          <p:nvPr/>
        </p:nvSpPr>
        <p:spPr bwMode="auto">
          <a:xfrm>
            <a:off x="4017404" y="5314393"/>
            <a:ext cx="388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D</a:t>
            </a:r>
            <a:r>
              <a:rPr lang="en-US" altLang="en-US" sz="1400" b="1" i="1" baseline="-25000" dirty="0">
                <a:latin typeface="Arial" panose="020B0604020202020204" pitchFamily="34" charset="0"/>
              </a:rPr>
              <a:t>d</a:t>
            </a:r>
          </a:p>
        </p:txBody>
      </p:sp>
      <p:sp>
        <p:nvSpPr>
          <p:cNvPr id="173" name="Text Box 102"/>
          <p:cNvSpPr txBox="1">
            <a:spLocks noChangeArrowheads="1"/>
          </p:cNvSpPr>
          <p:nvPr/>
        </p:nvSpPr>
        <p:spPr bwMode="auto">
          <a:xfrm>
            <a:off x="4014229" y="2598180"/>
            <a:ext cx="3786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S</a:t>
            </a:r>
            <a:r>
              <a:rPr lang="en-US" altLang="en-US" sz="1400" b="1" i="1" baseline="-25000" dirty="0">
                <a:latin typeface="Arial" panose="020B0604020202020204" pitchFamily="34" charset="0"/>
              </a:rPr>
              <a:t>d</a:t>
            </a:r>
          </a:p>
        </p:txBody>
      </p:sp>
      <p:sp>
        <p:nvSpPr>
          <p:cNvPr id="174" name="Text Box 103"/>
          <p:cNvSpPr txBox="1">
            <a:spLocks noChangeArrowheads="1"/>
          </p:cNvSpPr>
          <p:nvPr/>
        </p:nvSpPr>
        <p:spPr bwMode="auto">
          <a:xfrm>
            <a:off x="6460567" y="3293505"/>
            <a:ext cx="7747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400" b="1" dirty="0">
                <a:latin typeface="Arial" panose="020B0604020202020204" pitchFamily="34" charset="0"/>
              </a:rPr>
              <a:t>U.S.</a:t>
            </a:r>
          </a:p>
          <a:p>
            <a:pPr algn="ctr" eaLnBrk="1" hangingPunct="1">
              <a:lnSpc>
                <a:spcPct val="85000"/>
              </a:lnSpc>
              <a:spcBef>
                <a:spcPct val="0"/>
              </a:spcBef>
              <a:buClrTx/>
              <a:buFontTx/>
              <a:buNone/>
            </a:pPr>
            <a:r>
              <a:rPr lang="en-US" altLang="en-US" sz="1400" b="1" dirty="0">
                <a:latin typeface="Arial" panose="020B0604020202020204" pitchFamily="34" charset="0"/>
              </a:rPr>
              <a:t>Export</a:t>
            </a:r>
          </a:p>
          <a:p>
            <a:pPr algn="ctr" eaLnBrk="1" hangingPunct="1">
              <a:lnSpc>
                <a:spcPct val="85000"/>
              </a:lnSpc>
              <a:spcBef>
                <a:spcPct val="0"/>
              </a:spcBef>
              <a:buClrTx/>
              <a:buFontTx/>
              <a:buNone/>
            </a:pPr>
            <a:r>
              <a:rPr lang="en-US" altLang="en-US" sz="1400" b="1" dirty="0">
                <a:latin typeface="Arial" panose="020B0604020202020204" pitchFamily="34" charset="0"/>
              </a:rPr>
              <a:t>Supply</a:t>
            </a:r>
          </a:p>
        </p:txBody>
      </p:sp>
      <p:sp>
        <p:nvSpPr>
          <p:cNvPr id="175" name="Text Box 104"/>
          <p:cNvSpPr txBox="1">
            <a:spLocks noChangeArrowheads="1"/>
          </p:cNvSpPr>
          <p:nvPr/>
        </p:nvSpPr>
        <p:spPr bwMode="auto">
          <a:xfrm>
            <a:off x="6403417" y="4234893"/>
            <a:ext cx="884237"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400" b="1" dirty="0">
                <a:latin typeface="Arial" panose="020B0604020202020204" pitchFamily="34" charset="0"/>
              </a:rPr>
              <a:t>U.S.</a:t>
            </a:r>
          </a:p>
          <a:p>
            <a:pPr algn="ctr" eaLnBrk="1" hangingPunct="1">
              <a:lnSpc>
                <a:spcPct val="85000"/>
              </a:lnSpc>
              <a:spcBef>
                <a:spcPct val="0"/>
              </a:spcBef>
              <a:buClrTx/>
              <a:buFontTx/>
              <a:buNone/>
            </a:pPr>
            <a:r>
              <a:rPr lang="en-US" altLang="en-US" sz="1400" b="1" dirty="0">
                <a:latin typeface="Arial" panose="020B0604020202020204" pitchFamily="34" charset="0"/>
              </a:rPr>
              <a:t>Import</a:t>
            </a:r>
          </a:p>
          <a:p>
            <a:pPr algn="ctr" eaLnBrk="1" hangingPunct="1">
              <a:lnSpc>
                <a:spcPct val="85000"/>
              </a:lnSpc>
              <a:spcBef>
                <a:spcPct val="0"/>
              </a:spcBef>
              <a:buClrTx/>
              <a:buFontTx/>
              <a:buNone/>
            </a:pPr>
            <a:r>
              <a:rPr lang="en-US" altLang="en-US" sz="1400" b="1" dirty="0">
                <a:latin typeface="Arial" panose="020B0604020202020204" pitchFamily="34" charset="0"/>
              </a:rPr>
              <a:t>Demand</a:t>
            </a:r>
          </a:p>
        </p:txBody>
      </p:sp>
      <p:sp>
        <p:nvSpPr>
          <p:cNvPr id="176" name="Text Box 105"/>
          <p:cNvSpPr txBox="1">
            <a:spLocks noChangeArrowheads="1"/>
          </p:cNvSpPr>
          <p:nvPr/>
        </p:nvSpPr>
        <p:spPr bwMode="auto">
          <a:xfrm>
            <a:off x="5158817" y="394914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a</a:t>
            </a:r>
          </a:p>
        </p:txBody>
      </p:sp>
      <p:sp>
        <p:nvSpPr>
          <p:cNvPr id="177" name="Text Box 106"/>
          <p:cNvSpPr txBox="1">
            <a:spLocks noChangeArrowheads="1"/>
          </p:cNvSpPr>
          <p:nvPr/>
        </p:nvSpPr>
        <p:spPr bwMode="auto">
          <a:xfrm>
            <a:off x="6122429" y="3523693"/>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b</a:t>
            </a:r>
          </a:p>
        </p:txBody>
      </p:sp>
      <p:sp>
        <p:nvSpPr>
          <p:cNvPr id="178" name="Text Box 107"/>
          <p:cNvSpPr txBox="1">
            <a:spLocks noChangeArrowheads="1"/>
          </p:cNvSpPr>
          <p:nvPr/>
        </p:nvSpPr>
        <p:spPr bwMode="auto">
          <a:xfrm>
            <a:off x="7235267" y="292996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c</a:t>
            </a:r>
          </a:p>
        </p:txBody>
      </p:sp>
      <p:sp>
        <p:nvSpPr>
          <p:cNvPr id="179" name="Text Box 108"/>
          <p:cNvSpPr txBox="1">
            <a:spLocks noChangeArrowheads="1"/>
          </p:cNvSpPr>
          <p:nvPr/>
        </p:nvSpPr>
        <p:spPr bwMode="auto">
          <a:xfrm>
            <a:off x="6085917" y="473178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x</a:t>
            </a:r>
          </a:p>
        </p:txBody>
      </p:sp>
      <p:sp>
        <p:nvSpPr>
          <p:cNvPr id="180" name="Text Box 109"/>
          <p:cNvSpPr txBox="1">
            <a:spLocks noChangeArrowheads="1"/>
          </p:cNvSpPr>
          <p:nvPr/>
        </p:nvSpPr>
        <p:spPr bwMode="auto">
          <a:xfrm>
            <a:off x="7186054" y="524613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y</a:t>
            </a:r>
          </a:p>
        </p:txBody>
      </p:sp>
      <p:sp>
        <p:nvSpPr>
          <p:cNvPr id="181" name="Line 110"/>
          <p:cNvSpPr>
            <a:spLocks noChangeShapeType="1"/>
          </p:cNvSpPr>
          <p:nvPr/>
        </p:nvSpPr>
        <p:spPr bwMode="auto">
          <a:xfrm flipH="1">
            <a:off x="1107517" y="4109480"/>
            <a:ext cx="16589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2" name="AutoShape 111"/>
          <p:cNvSpPr>
            <a:spLocks/>
          </p:cNvSpPr>
          <p:nvPr/>
        </p:nvSpPr>
        <p:spPr bwMode="auto">
          <a:xfrm rot="5400000">
            <a:off x="2683904" y="2874405"/>
            <a:ext cx="139700" cy="1054100"/>
          </a:xfrm>
          <a:prstGeom prst="leftBrace">
            <a:avLst>
              <a:gd name="adj1" fmla="val 62879"/>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3" name="AutoShape 112"/>
          <p:cNvSpPr>
            <a:spLocks/>
          </p:cNvSpPr>
          <p:nvPr/>
        </p:nvSpPr>
        <p:spPr bwMode="auto">
          <a:xfrm rot="5400000">
            <a:off x="2680729" y="1753630"/>
            <a:ext cx="139700" cy="2165350"/>
          </a:xfrm>
          <a:prstGeom prst="leftBrace">
            <a:avLst>
              <a:gd name="adj1" fmla="val 12916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4" name="AutoShape 113"/>
          <p:cNvSpPr>
            <a:spLocks/>
          </p:cNvSpPr>
          <p:nvPr/>
        </p:nvSpPr>
        <p:spPr bwMode="auto">
          <a:xfrm rot="16200000" flipV="1">
            <a:off x="2683904" y="4277755"/>
            <a:ext cx="139700" cy="1054100"/>
          </a:xfrm>
          <a:prstGeom prst="leftBrace">
            <a:avLst>
              <a:gd name="adj1" fmla="val 62879"/>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5" name="AutoShape 114"/>
          <p:cNvSpPr>
            <a:spLocks/>
          </p:cNvSpPr>
          <p:nvPr/>
        </p:nvSpPr>
        <p:spPr bwMode="auto">
          <a:xfrm rot="16200000" flipV="1">
            <a:off x="2680729" y="4280930"/>
            <a:ext cx="139700" cy="2165350"/>
          </a:xfrm>
          <a:prstGeom prst="leftBrace">
            <a:avLst>
              <a:gd name="adj1" fmla="val 12916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6" name="Text Box 115"/>
          <p:cNvSpPr txBox="1">
            <a:spLocks noChangeArrowheads="1"/>
          </p:cNvSpPr>
          <p:nvPr/>
        </p:nvSpPr>
        <p:spPr bwMode="auto">
          <a:xfrm>
            <a:off x="2126692" y="3085543"/>
            <a:ext cx="12430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Surplus = 50</a:t>
            </a:r>
          </a:p>
        </p:txBody>
      </p:sp>
      <p:sp>
        <p:nvSpPr>
          <p:cNvPr id="187" name="Text Box 116"/>
          <p:cNvSpPr txBox="1">
            <a:spLocks noChangeArrowheads="1"/>
          </p:cNvSpPr>
          <p:nvPr/>
        </p:nvSpPr>
        <p:spPr bwMode="auto">
          <a:xfrm>
            <a:off x="2077479" y="2494993"/>
            <a:ext cx="1341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Surplus = 100</a:t>
            </a:r>
          </a:p>
        </p:txBody>
      </p:sp>
      <p:sp>
        <p:nvSpPr>
          <p:cNvPr id="188" name="Text Box 117"/>
          <p:cNvSpPr txBox="1">
            <a:spLocks noChangeArrowheads="1"/>
          </p:cNvSpPr>
          <p:nvPr/>
        </p:nvSpPr>
        <p:spPr bwMode="auto">
          <a:xfrm>
            <a:off x="1866342" y="4825443"/>
            <a:ext cx="13509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Shortage = 50</a:t>
            </a:r>
          </a:p>
        </p:txBody>
      </p:sp>
      <p:sp>
        <p:nvSpPr>
          <p:cNvPr id="189" name="Text Box 118"/>
          <p:cNvSpPr txBox="1">
            <a:spLocks noChangeArrowheads="1"/>
          </p:cNvSpPr>
          <p:nvPr/>
        </p:nvSpPr>
        <p:spPr bwMode="auto">
          <a:xfrm>
            <a:off x="1858404" y="5346143"/>
            <a:ext cx="1449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Shortage = 100</a:t>
            </a:r>
          </a:p>
        </p:txBody>
      </p:sp>
      <p:sp>
        <p:nvSpPr>
          <p:cNvPr id="190" name="Line 119"/>
          <p:cNvSpPr>
            <a:spLocks noChangeShapeType="1"/>
          </p:cNvSpPr>
          <p:nvPr/>
        </p:nvSpPr>
        <p:spPr bwMode="auto">
          <a:xfrm flipH="1">
            <a:off x="1107517" y="3557030"/>
            <a:ext cx="22002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1" name="Oval 92"/>
          <p:cNvSpPr>
            <a:spLocks noChangeArrowheads="1"/>
          </p:cNvSpPr>
          <p:nvPr/>
        </p:nvSpPr>
        <p:spPr bwMode="auto">
          <a:xfrm>
            <a:off x="3253817" y="3493530"/>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2" name="Line 120"/>
          <p:cNvSpPr>
            <a:spLocks noChangeShapeType="1"/>
          </p:cNvSpPr>
          <p:nvPr/>
        </p:nvSpPr>
        <p:spPr bwMode="auto">
          <a:xfrm flipH="1">
            <a:off x="5057217" y="3568143"/>
            <a:ext cx="1073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3" name="Line 121"/>
          <p:cNvSpPr>
            <a:spLocks noChangeShapeType="1"/>
          </p:cNvSpPr>
          <p:nvPr/>
        </p:nvSpPr>
        <p:spPr bwMode="auto">
          <a:xfrm>
            <a:off x="6141479" y="3568143"/>
            <a:ext cx="0" cy="22018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 name="Line 122"/>
          <p:cNvSpPr>
            <a:spLocks noChangeShapeType="1"/>
          </p:cNvSpPr>
          <p:nvPr/>
        </p:nvSpPr>
        <p:spPr bwMode="auto">
          <a:xfrm flipH="1">
            <a:off x="1093229" y="2998230"/>
            <a:ext cx="2743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5" name="Oval 86"/>
          <p:cNvSpPr>
            <a:spLocks noChangeArrowheads="1"/>
          </p:cNvSpPr>
          <p:nvPr/>
        </p:nvSpPr>
        <p:spPr bwMode="auto">
          <a:xfrm>
            <a:off x="1596467" y="2937905"/>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6" name="Line 123"/>
          <p:cNvSpPr>
            <a:spLocks noChangeShapeType="1"/>
          </p:cNvSpPr>
          <p:nvPr/>
        </p:nvSpPr>
        <p:spPr bwMode="auto">
          <a:xfrm flipH="1">
            <a:off x="5031817" y="3009343"/>
            <a:ext cx="21796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7" name="Oval 96"/>
          <p:cNvSpPr>
            <a:spLocks noChangeArrowheads="1"/>
          </p:cNvSpPr>
          <p:nvPr/>
        </p:nvSpPr>
        <p:spPr bwMode="auto">
          <a:xfrm>
            <a:off x="6087504" y="349511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8" name="Line 124"/>
          <p:cNvSpPr>
            <a:spLocks noChangeShapeType="1"/>
          </p:cNvSpPr>
          <p:nvPr/>
        </p:nvSpPr>
        <p:spPr bwMode="auto">
          <a:xfrm>
            <a:off x="7236854" y="3015693"/>
            <a:ext cx="0" cy="27543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9" name="Oval 97"/>
          <p:cNvSpPr>
            <a:spLocks noChangeArrowheads="1"/>
          </p:cNvSpPr>
          <p:nvPr/>
        </p:nvSpPr>
        <p:spPr bwMode="auto">
          <a:xfrm>
            <a:off x="7182879" y="293949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00" name="Line 125"/>
          <p:cNvSpPr>
            <a:spLocks noChangeShapeType="1"/>
          </p:cNvSpPr>
          <p:nvPr/>
        </p:nvSpPr>
        <p:spPr bwMode="auto">
          <a:xfrm flipH="1">
            <a:off x="1118629" y="4663518"/>
            <a:ext cx="218916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1" name="Oval 87"/>
          <p:cNvSpPr>
            <a:spLocks noChangeArrowheads="1"/>
          </p:cNvSpPr>
          <p:nvPr/>
        </p:nvSpPr>
        <p:spPr bwMode="auto">
          <a:xfrm>
            <a:off x="2144154" y="460636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02" name="Oval 91"/>
          <p:cNvSpPr>
            <a:spLocks noChangeArrowheads="1"/>
          </p:cNvSpPr>
          <p:nvPr/>
        </p:nvSpPr>
        <p:spPr bwMode="auto">
          <a:xfrm>
            <a:off x="3252229" y="4604780"/>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03" name="Line 126"/>
          <p:cNvSpPr>
            <a:spLocks noChangeShapeType="1"/>
          </p:cNvSpPr>
          <p:nvPr/>
        </p:nvSpPr>
        <p:spPr bwMode="auto">
          <a:xfrm>
            <a:off x="5034992" y="4674630"/>
            <a:ext cx="11064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4" name="Oval 90"/>
          <p:cNvSpPr>
            <a:spLocks noChangeArrowheads="1"/>
          </p:cNvSpPr>
          <p:nvPr/>
        </p:nvSpPr>
        <p:spPr bwMode="auto">
          <a:xfrm>
            <a:off x="6085917" y="460636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05" name="Line 127"/>
          <p:cNvSpPr>
            <a:spLocks noChangeShapeType="1"/>
          </p:cNvSpPr>
          <p:nvPr/>
        </p:nvSpPr>
        <p:spPr bwMode="auto">
          <a:xfrm flipH="1">
            <a:off x="1094817" y="5227080"/>
            <a:ext cx="27781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6" name="Line 129"/>
          <p:cNvSpPr>
            <a:spLocks noChangeShapeType="1"/>
          </p:cNvSpPr>
          <p:nvPr/>
        </p:nvSpPr>
        <p:spPr bwMode="auto">
          <a:xfrm>
            <a:off x="5046104" y="5227080"/>
            <a:ext cx="21907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7" name="Oval 95"/>
          <p:cNvSpPr>
            <a:spLocks noChangeArrowheads="1"/>
          </p:cNvSpPr>
          <p:nvPr/>
        </p:nvSpPr>
        <p:spPr bwMode="auto">
          <a:xfrm>
            <a:off x="7184467" y="5160405"/>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08" name="Line 130"/>
          <p:cNvSpPr>
            <a:spLocks noChangeShapeType="1"/>
          </p:cNvSpPr>
          <p:nvPr/>
        </p:nvSpPr>
        <p:spPr bwMode="auto">
          <a:xfrm>
            <a:off x="3850717" y="2980768"/>
            <a:ext cx="0" cy="27781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9" name="Oval 89"/>
          <p:cNvSpPr>
            <a:spLocks noChangeArrowheads="1"/>
          </p:cNvSpPr>
          <p:nvPr/>
        </p:nvSpPr>
        <p:spPr bwMode="auto">
          <a:xfrm>
            <a:off x="3807854" y="516199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0" name="Oval 93"/>
          <p:cNvSpPr>
            <a:spLocks noChangeArrowheads="1"/>
          </p:cNvSpPr>
          <p:nvPr/>
        </p:nvSpPr>
        <p:spPr bwMode="auto">
          <a:xfrm>
            <a:off x="3809442" y="2937905"/>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1" name="Line 131"/>
          <p:cNvSpPr>
            <a:spLocks noChangeShapeType="1"/>
          </p:cNvSpPr>
          <p:nvPr/>
        </p:nvSpPr>
        <p:spPr bwMode="auto">
          <a:xfrm>
            <a:off x="3307792" y="3545918"/>
            <a:ext cx="0" cy="22018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2" name="Line 132"/>
          <p:cNvSpPr>
            <a:spLocks noChangeShapeType="1"/>
          </p:cNvSpPr>
          <p:nvPr/>
        </p:nvSpPr>
        <p:spPr bwMode="auto">
          <a:xfrm>
            <a:off x="2755342" y="4109480"/>
            <a:ext cx="0" cy="16383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3" name="Oval 84"/>
          <p:cNvSpPr>
            <a:spLocks noChangeArrowheads="1"/>
          </p:cNvSpPr>
          <p:nvPr/>
        </p:nvSpPr>
        <p:spPr bwMode="auto">
          <a:xfrm>
            <a:off x="2709304" y="4045980"/>
            <a:ext cx="111125" cy="1111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7944" name="TextBox 4"/>
          <p:cNvSpPr txBox="1">
            <a:spLocks noChangeArrowheads="1"/>
          </p:cNvSpPr>
          <p:nvPr/>
        </p:nvSpPr>
        <p:spPr bwMode="auto">
          <a:xfrm>
            <a:off x="0" y="6502400"/>
            <a:ext cx="892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p:cTn id="7" dur="1000" fill="hold"/>
                                        <p:tgtEl>
                                          <p:spTgt spid="170"/>
                                        </p:tgtEl>
                                        <p:attrNameLst>
                                          <p:attrName>ppt_w</p:attrName>
                                        </p:attrNameLst>
                                      </p:cBhvr>
                                      <p:tavLst>
                                        <p:tav tm="0">
                                          <p:val>
                                            <p:fltVal val="0"/>
                                          </p:val>
                                        </p:tav>
                                        <p:tav tm="100000">
                                          <p:val>
                                            <p:strVal val="#ppt_w"/>
                                          </p:val>
                                        </p:tav>
                                      </p:tavLst>
                                    </p:anim>
                                    <p:anim calcmode="lin" valueType="num">
                                      <p:cBhvr>
                                        <p:cTn id="8" dur="1000" fill="hold"/>
                                        <p:tgtEl>
                                          <p:spTgt spid="17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1"/>
                                        </p:tgtEl>
                                        <p:attrNameLst>
                                          <p:attrName>style.visibility</p:attrName>
                                        </p:attrNameLst>
                                      </p:cBhvr>
                                      <p:to>
                                        <p:strVal val="visible"/>
                                      </p:to>
                                    </p:set>
                                    <p:anim calcmode="lin" valueType="num">
                                      <p:cBhvr>
                                        <p:cTn id="11" dur="1000" fill="hold"/>
                                        <p:tgtEl>
                                          <p:spTgt spid="171"/>
                                        </p:tgtEl>
                                        <p:attrNameLst>
                                          <p:attrName>ppt_w</p:attrName>
                                        </p:attrNameLst>
                                      </p:cBhvr>
                                      <p:tavLst>
                                        <p:tav tm="0">
                                          <p:val>
                                            <p:fltVal val="0"/>
                                          </p:val>
                                        </p:tav>
                                        <p:tav tm="100000">
                                          <p:val>
                                            <p:strVal val="#ppt_w"/>
                                          </p:val>
                                        </p:tav>
                                      </p:tavLst>
                                    </p:anim>
                                    <p:anim calcmode="lin" valueType="num">
                                      <p:cBhvr>
                                        <p:cTn id="12" dur="1000" fill="hold"/>
                                        <p:tgtEl>
                                          <p:spTgt spid="171"/>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fltVal val="0"/>
                                          </p:val>
                                        </p:tav>
                                        <p:tav tm="100000">
                                          <p:val>
                                            <p:strVal val="#ppt_w"/>
                                          </p:val>
                                        </p:tav>
                                      </p:tavLst>
                                    </p:anim>
                                    <p:anim calcmode="lin" valueType="num">
                                      <p:cBhvr>
                                        <p:cTn id="21" dur="1000" fill="hold"/>
                                        <p:tgtEl>
                                          <p:spTgt spid="2"/>
                                        </p:tgtEl>
                                        <p:attrNameLst>
                                          <p:attrName>ppt_h</p:attrName>
                                        </p:attrNameLst>
                                      </p:cBhvr>
                                      <p:tavLst>
                                        <p:tav tm="0">
                                          <p:val>
                                            <p:fltVal val="0"/>
                                          </p:val>
                                        </p:tav>
                                        <p:tav tm="100000">
                                          <p:val>
                                            <p:strVal val="#ppt_h"/>
                                          </p:val>
                                        </p:tav>
                                      </p:tavLst>
                                    </p:anim>
                                  </p:childTnLst>
                                </p:cTn>
                              </p:par>
                            </p:childTnLst>
                          </p:cTn>
                        </p:par>
                        <p:par>
                          <p:cTn id="22" fill="hold" nodeType="afterGroup">
                            <p:stCondLst>
                              <p:cond delay="2000"/>
                            </p:stCondLst>
                            <p:childTnLst>
                              <p:par>
                                <p:cTn id="23" presetID="22" presetClass="entr" presetSubtype="1" fill="hold" nodeType="afterEffect">
                                  <p:stCondLst>
                                    <p:cond delay="0"/>
                                  </p:stCondLst>
                                  <p:childTnLst>
                                    <p:set>
                                      <p:cBhvr>
                                        <p:cTn id="24" dur="1" fill="hold">
                                          <p:stCondLst>
                                            <p:cond delay="0"/>
                                          </p:stCondLst>
                                        </p:cTn>
                                        <p:tgtEl>
                                          <p:spTgt spid="163"/>
                                        </p:tgtEl>
                                        <p:attrNameLst>
                                          <p:attrName>style.visibility</p:attrName>
                                        </p:attrNameLst>
                                      </p:cBhvr>
                                      <p:to>
                                        <p:strVal val="visible"/>
                                      </p:to>
                                    </p:set>
                                    <p:animEffect transition="in" filter="wipe(up)">
                                      <p:cBhvr>
                                        <p:cTn id="25" dur="1000"/>
                                        <p:tgtEl>
                                          <p:spTgt spid="163"/>
                                        </p:tgtEl>
                                      </p:cBhvr>
                                    </p:animEffect>
                                  </p:childTnLst>
                                </p:cTn>
                              </p:par>
                            </p:childTnLst>
                          </p:cTn>
                        </p:par>
                        <p:par>
                          <p:cTn id="26" fill="hold" nodeType="afterGroup">
                            <p:stCondLst>
                              <p:cond delay="3000"/>
                            </p:stCondLst>
                            <p:childTnLst>
                              <p:par>
                                <p:cTn id="27" presetID="1" presetClass="entr" presetSubtype="0" fill="hold" grpId="0" nodeType="afterEffect">
                                  <p:stCondLst>
                                    <p:cond delay="0"/>
                                  </p:stCondLst>
                                  <p:childTnLst>
                                    <p:set>
                                      <p:cBhvr>
                                        <p:cTn id="28" dur="1" fill="hold">
                                          <p:stCondLst>
                                            <p:cond delay="0"/>
                                          </p:stCondLst>
                                        </p:cTn>
                                        <p:tgtEl>
                                          <p:spTgt spid="172"/>
                                        </p:tgtEl>
                                        <p:attrNameLst>
                                          <p:attrName>style.visibility</p:attrName>
                                        </p:attrNameLst>
                                      </p:cBhvr>
                                      <p:to>
                                        <p:strVal val="visible"/>
                                      </p:to>
                                    </p:set>
                                  </p:childTnLst>
                                </p:cTn>
                              </p:par>
                            </p:childTnLst>
                          </p:cTn>
                        </p:par>
                        <p:par>
                          <p:cTn id="29" fill="hold" nodeType="afterGroup">
                            <p:stCondLst>
                              <p:cond delay="3000"/>
                            </p:stCondLst>
                            <p:childTnLst>
                              <p:par>
                                <p:cTn id="30" presetID="22" presetClass="entr" presetSubtype="4" fill="hold" nodeType="afterEffect">
                                  <p:stCondLst>
                                    <p:cond delay="0"/>
                                  </p:stCondLst>
                                  <p:childTnLst>
                                    <p:set>
                                      <p:cBhvr>
                                        <p:cTn id="31" dur="1" fill="hold">
                                          <p:stCondLst>
                                            <p:cond delay="0"/>
                                          </p:stCondLst>
                                        </p:cTn>
                                        <p:tgtEl>
                                          <p:spTgt spid="164"/>
                                        </p:tgtEl>
                                        <p:attrNameLst>
                                          <p:attrName>style.visibility</p:attrName>
                                        </p:attrNameLst>
                                      </p:cBhvr>
                                      <p:to>
                                        <p:strVal val="visible"/>
                                      </p:to>
                                    </p:set>
                                    <p:animEffect transition="in" filter="wipe(down)">
                                      <p:cBhvr>
                                        <p:cTn id="32" dur="1000"/>
                                        <p:tgtEl>
                                          <p:spTgt spid="164"/>
                                        </p:tgtEl>
                                      </p:cBhvr>
                                    </p:animEffect>
                                  </p:childTnLst>
                                </p:cTn>
                              </p:par>
                            </p:childTnLst>
                          </p:cTn>
                        </p:par>
                        <p:par>
                          <p:cTn id="33" fill="hold" nodeType="afterGroup">
                            <p:stCondLst>
                              <p:cond delay="4000"/>
                            </p:stCondLst>
                            <p:childTnLst>
                              <p:par>
                                <p:cTn id="34" presetID="1" presetClass="entr" presetSubtype="0" fill="hold" grpId="0" nodeType="afterEffect">
                                  <p:stCondLst>
                                    <p:cond delay="0"/>
                                  </p:stCondLst>
                                  <p:childTnLst>
                                    <p:set>
                                      <p:cBhvr>
                                        <p:cTn id="35" dur="1" fill="hold">
                                          <p:stCondLst>
                                            <p:cond delay="0"/>
                                          </p:stCondLst>
                                        </p:cTn>
                                        <p:tgtEl>
                                          <p:spTgt spid="173"/>
                                        </p:tgtEl>
                                        <p:attrNameLst>
                                          <p:attrName>style.visibility</p:attrName>
                                        </p:attrNameLst>
                                      </p:cBhvr>
                                      <p:to>
                                        <p:strVal val="visible"/>
                                      </p:to>
                                    </p:set>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213"/>
                                        </p:tgtEl>
                                        <p:attrNameLst>
                                          <p:attrName>style.visibility</p:attrName>
                                        </p:attrNameLst>
                                      </p:cBhvr>
                                      <p:to>
                                        <p:strVal val="visible"/>
                                      </p:to>
                                    </p:set>
                                    <p:anim calcmode="lin" valueType="num">
                                      <p:cBhvr>
                                        <p:cTn id="39" dur="1000" fill="hold"/>
                                        <p:tgtEl>
                                          <p:spTgt spid="213"/>
                                        </p:tgtEl>
                                        <p:attrNameLst>
                                          <p:attrName>ppt_w</p:attrName>
                                        </p:attrNameLst>
                                      </p:cBhvr>
                                      <p:tavLst>
                                        <p:tav tm="0">
                                          <p:val>
                                            <p:fltVal val="0"/>
                                          </p:val>
                                        </p:tav>
                                        <p:tav tm="100000">
                                          <p:val>
                                            <p:strVal val="#ppt_w"/>
                                          </p:val>
                                        </p:tav>
                                      </p:tavLst>
                                    </p:anim>
                                    <p:anim calcmode="lin" valueType="num">
                                      <p:cBhvr>
                                        <p:cTn id="40" dur="1000" fill="hold"/>
                                        <p:tgtEl>
                                          <p:spTgt spid="213"/>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p:cTn id="43" dur="1000" fill="hold"/>
                                        <p:tgtEl>
                                          <p:spTgt spid="169"/>
                                        </p:tgtEl>
                                        <p:attrNameLst>
                                          <p:attrName>ppt_w</p:attrName>
                                        </p:attrNameLst>
                                      </p:cBhvr>
                                      <p:tavLst>
                                        <p:tav tm="0">
                                          <p:val>
                                            <p:fltVal val="0"/>
                                          </p:val>
                                        </p:tav>
                                        <p:tav tm="100000">
                                          <p:val>
                                            <p:strVal val="#ppt_w"/>
                                          </p:val>
                                        </p:tav>
                                      </p:tavLst>
                                    </p:anim>
                                    <p:anim calcmode="lin" valueType="num">
                                      <p:cBhvr>
                                        <p:cTn id="44" dur="1000" fill="hold"/>
                                        <p:tgtEl>
                                          <p:spTgt spid="169"/>
                                        </p:tgtEl>
                                        <p:attrNameLst>
                                          <p:attrName>ppt_h</p:attrName>
                                        </p:attrNameLst>
                                      </p:cBhvr>
                                      <p:tavLst>
                                        <p:tav tm="0">
                                          <p:val>
                                            <p:fltVal val="0"/>
                                          </p:val>
                                        </p:tav>
                                        <p:tav tm="100000">
                                          <p:val>
                                            <p:strVal val="#ppt_h"/>
                                          </p:val>
                                        </p:tav>
                                      </p:tavLst>
                                    </p:anim>
                                  </p:childTnLst>
                                </p:cTn>
                              </p:par>
                            </p:childTnLst>
                          </p:cTn>
                        </p:par>
                        <p:par>
                          <p:cTn id="45" fill="hold" nodeType="afterGroup">
                            <p:stCondLst>
                              <p:cond delay="5000"/>
                            </p:stCondLst>
                            <p:childTnLst>
                              <p:par>
                                <p:cTn id="46" presetID="22" presetClass="entr" presetSubtype="2" fill="hold" nodeType="afterEffect">
                                  <p:stCondLst>
                                    <p:cond delay="0"/>
                                  </p:stCondLst>
                                  <p:childTnLst>
                                    <p:set>
                                      <p:cBhvr>
                                        <p:cTn id="47" dur="1" fill="hold">
                                          <p:stCondLst>
                                            <p:cond delay="0"/>
                                          </p:stCondLst>
                                        </p:cTn>
                                        <p:tgtEl>
                                          <p:spTgt spid="181"/>
                                        </p:tgtEl>
                                        <p:attrNameLst>
                                          <p:attrName>style.visibility</p:attrName>
                                        </p:attrNameLst>
                                      </p:cBhvr>
                                      <p:to>
                                        <p:strVal val="visible"/>
                                      </p:to>
                                    </p:set>
                                    <p:animEffect transition="in" filter="wipe(right)">
                                      <p:cBhvr>
                                        <p:cTn id="48" dur="1000"/>
                                        <p:tgtEl>
                                          <p:spTgt spid="181"/>
                                        </p:tgtEl>
                                      </p:cBhvr>
                                    </p:animEffect>
                                  </p:childTnLst>
                                </p:cTn>
                              </p:par>
                              <p:par>
                                <p:cTn id="49" presetID="22" presetClass="entr" presetSubtype="1" fill="hold" nodeType="withEffect">
                                  <p:stCondLst>
                                    <p:cond delay="0"/>
                                  </p:stCondLst>
                                  <p:childTnLst>
                                    <p:set>
                                      <p:cBhvr>
                                        <p:cTn id="50" dur="1" fill="hold">
                                          <p:stCondLst>
                                            <p:cond delay="0"/>
                                          </p:stCondLst>
                                        </p:cTn>
                                        <p:tgtEl>
                                          <p:spTgt spid="212"/>
                                        </p:tgtEl>
                                        <p:attrNameLst>
                                          <p:attrName>style.visibility</p:attrName>
                                        </p:attrNameLst>
                                      </p:cBhvr>
                                      <p:to>
                                        <p:strVal val="visible"/>
                                      </p:to>
                                    </p:set>
                                    <p:animEffect transition="in" filter="wipe(up)">
                                      <p:cBhvr>
                                        <p:cTn id="51" dur="1000"/>
                                        <p:tgtEl>
                                          <p:spTgt spid="212"/>
                                        </p:tgtEl>
                                      </p:cBhvr>
                                    </p:animEffect>
                                  </p:childTnLst>
                                </p:cTn>
                              </p:par>
                            </p:childTnLst>
                          </p:cTn>
                        </p:par>
                        <p:par>
                          <p:cTn id="52" fill="hold" nodeType="afterGroup">
                            <p:stCondLst>
                              <p:cond delay="6000"/>
                            </p:stCondLst>
                            <p:childTnLst>
                              <p:par>
                                <p:cTn id="53" presetID="1" presetClass="entr" presetSubtype="0" fill="hold" grpId="0" nodeType="afterEffect">
                                  <p:stCondLst>
                                    <p:cond delay="0"/>
                                  </p:stCondLst>
                                  <p:childTnLst>
                                    <p:set>
                                      <p:cBhvr>
                                        <p:cTn id="54" dur="1" fill="hold">
                                          <p:stCondLst>
                                            <p:cond delay="0"/>
                                          </p:stCondLst>
                                        </p:cTn>
                                        <p:tgtEl>
                                          <p:spTgt spid="176"/>
                                        </p:tgtEl>
                                        <p:attrNameLst>
                                          <p:attrName>style.visibility</p:attrName>
                                        </p:attrNameLst>
                                      </p:cBhvr>
                                      <p:to>
                                        <p:strVal val="visible"/>
                                      </p:to>
                                    </p:set>
                                  </p:childTnLst>
                                </p:cTn>
                              </p:par>
                            </p:childTnLst>
                          </p:cTn>
                        </p:par>
                        <p:par>
                          <p:cTn id="55" fill="hold" nodeType="afterGroup">
                            <p:stCondLst>
                              <p:cond delay="6000"/>
                            </p:stCondLst>
                            <p:childTnLst>
                              <p:par>
                                <p:cTn id="56" presetID="22" presetClass="entr" presetSubtype="8" fill="hold" nodeType="afterEffect">
                                  <p:stCondLst>
                                    <p:cond delay="0"/>
                                  </p:stCondLst>
                                  <p:childTnLst>
                                    <p:set>
                                      <p:cBhvr>
                                        <p:cTn id="57" dur="1" fill="hold">
                                          <p:stCondLst>
                                            <p:cond delay="0"/>
                                          </p:stCondLst>
                                        </p:cTn>
                                        <p:tgtEl>
                                          <p:spTgt spid="166"/>
                                        </p:tgtEl>
                                        <p:attrNameLst>
                                          <p:attrName>style.visibility</p:attrName>
                                        </p:attrNameLst>
                                      </p:cBhvr>
                                      <p:to>
                                        <p:strVal val="visible"/>
                                      </p:to>
                                    </p:set>
                                    <p:animEffect transition="in" filter="wipe(left)">
                                      <p:cBhvr>
                                        <p:cTn id="58" dur="1000"/>
                                        <p:tgtEl>
                                          <p:spTgt spid="166"/>
                                        </p:tgtEl>
                                      </p:cBhvr>
                                    </p:animEffect>
                                  </p:childTnLst>
                                </p:cTn>
                              </p:par>
                              <p:par>
                                <p:cTn id="59" presetID="22" presetClass="entr" presetSubtype="8" fill="hold" nodeType="withEffect">
                                  <p:stCondLst>
                                    <p:cond delay="0"/>
                                  </p:stCondLst>
                                  <p:childTnLst>
                                    <p:set>
                                      <p:cBhvr>
                                        <p:cTn id="60" dur="1" fill="hold">
                                          <p:stCondLst>
                                            <p:cond delay="0"/>
                                          </p:stCondLst>
                                        </p:cTn>
                                        <p:tgtEl>
                                          <p:spTgt spid="165"/>
                                        </p:tgtEl>
                                        <p:attrNameLst>
                                          <p:attrName>style.visibility</p:attrName>
                                        </p:attrNameLst>
                                      </p:cBhvr>
                                      <p:to>
                                        <p:strVal val="visible"/>
                                      </p:to>
                                    </p:set>
                                    <p:animEffect transition="in" filter="wipe(left)">
                                      <p:cBhvr>
                                        <p:cTn id="61" dur="1000"/>
                                        <p:tgtEl>
                                          <p:spTgt spid="165"/>
                                        </p:tgtEl>
                                      </p:cBhvr>
                                    </p:animEffect>
                                  </p:childTnLst>
                                </p:cTn>
                              </p:par>
                            </p:childTnLst>
                          </p:cTn>
                        </p:par>
                        <p:par>
                          <p:cTn id="62" fill="hold" nodeType="afterGroup">
                            <p:stCondLst>
                              <p:cond delay="7000"/>
                            </p:stCondLst>
                            <p:childTnLst>
                              <p:par>
                                <p:cTn id="63" presetID="23" presetClass="entr" presetSubtype="16" fill="hold" grpId="0" nodeType="afterEffect">
                                  <p:stCondLst>
                                    <p:cond delay="0"/>
                                  </p:stCondLst>
                                  <p:childTnLst>
                                    <p:set>
                                      <p:cBhvr>
                                        <p:cTn id="64" dur="1" fill="hold">
                                          <p:stCondLst>
                                            <p:cond delay="0"/>
                                          </p:stCondLst>
                                        </p:cTn>
                                        <p:tgtEl>
                                          <p:spTgt spid="174"/>
                                        </p:tgtEl>
                                        <p:attrNameLst>
                                          <p:attrName>style.visibility</p:attrName>
                                        </p:attrNameLst>
                                      </p:cBhvr>
                                      <p:to>
                                        <p:strVal val="visible"/>
                                      </p:to>
                                    </p:set>
                                    <p:anim calcmode="lin" valueType="num">
                                      <p:cBhvr>
                                        <p:cTn id="65" dur="1000" fill="hold"/>
                                        <p:tgtEl>
                                          <p:spTgt spid="174"/>
                                        </p:tgtEl>
                                        <p:attrNameLst>
                                          <p:attrName>ppt_w</p:attrName>
                                        </p:attrNameLst>
                                      </p:cBhvr>
                                      <p:tavLst>
                                        <p:tav tm="0">
                                          <p:val>
                                            <p:fltVal val="0"/>
                                          </p:val>
                                        </p:tav>
                                        <p:tav tm="100000">
                                          <p:val>
                                            <p:strVal val="#ppt_w"/>
                                          </p:val>
                                        </p:tav>
                                      </p:tavLst>
                                    </p:anim>
                                    <p:anim calcmode="lin" valueType="num">
                                      <p:cBhvr>
                                        <p:cTn id="66" dur="1000" fill="hold"/>
                                        <p:tgtEl>
                                          <p:spTgt spid="174"/>
                                        </p:tgtEl>
                                        <p:attrNameLst>
                                          <p:attrName>ppt_h</p:attrName>
                                        </p:attrNameLst>
                                      </p:cBhvr>
                                      <p:tavLst>
                                        <p:tav tm="0">
                                          <p:val>
                                            <p:fltVal val="0"/>
                                          </p:val>
                                        </p:tav>
                                        <p:tav tm="100000">
                                          <p:val>
                                            <p:strVal val="#ppt_h"/>
                                          </p:val>
                                        </p:tav>
                                      </p:tavLst>
                                    </p:anim>
                                  </p:childTnLst>
                                </p:cTn>
                              </p:par>
                              <p:par>
                                <p:cTn id="67" presetID="23" presetClass="entr" presetSubtype="16" fill="hold" grpId="0" nodeType="withEffect">
                                  <p:stCondLst>
                                    <p:cond delay="0"/>
                                  </p:stCondLst>
                                  <p:childTnLst>
                                    <p:set>
                                      <p:cBhvr>
                                        <p:cTn id="68" dur="1" fill="hold">
                                          <p:stCondLst>
                                            <p:cond delay="0"/>
                                          </p:stCondLst>
                                        </p:cTn>
                                        <p:tgtEl>
                                          <p:spTgt spid="175"/>
                                        </p:tgtEl>
                                        <p:attrNameLst>
                                          <p:attrName>style.visibility</p:attrName>
                                        </p:attrNameLst>
                                      </p:cBhvr>
                                      <p:to>
                                        <p:strVal val="visible"/>
                                      </p:to>
                                    </p:set>
                                    <p:anim calcmode="lin" valueType="num">
                                      <p:cBhvr>
                                        <p:cTn id="69" dur="1000" fill="hold"/>
                                        <p:tgtEl>
                                          <p:spTgt spid="175"/>
                                        </p:tgtEl>
                                        <p:attrNameLst>
                                          <p:attrName>ppt_w</p:attrName>
                                        </p:attrNameLst>
                                      </p:cBhvr>
                                      <p:tavLst>
                                        <p:tav tm="0">
                                          <p:val>
                                            <p:fltVal val="0"/>
                                          </p:val>
                                        </p:tav>
                                        <p:tav tm="100000">
                                          <p:val>
                                            <p:strVal val="#ppt_w"/>
                                          </p:val>
                                        </p:tav>
                                      </p:tavLst>
                                    </p:anim>
                                    <p:anim calcmode="lin" valueType="num">
                                      <p:cBhvr>
                                        <p:cTn id="70" dur="1000" fill="hold"/>
                                        <p:tgtEl>
                                          <p:spTgt spid="175"/>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167"/>
                                        </p:tgtEl>
                                        <p:attrNameLst>
                                          <p:attrName>style.visibility</p:attrName>
                                        </p:attrNameLst>
                                      </p:cBhvr>
                                      <p:to>
                                        <p:strVal val="visible"/>
                                      </p:to>
                                    </p:set>
                                    <p:anim calcmode="lin" valueType="num">
                                      <p:cBhvr>
                                        <p:cTn id="75" dur="1000" fill="hold"/>
                                        <p:tgtEl>
                                          <p:spTgt spid="167"/>
                                        </p:tgtEl>
                                        <p:attrNameLst>
                                          <p:attrName>ppt_w</p:attrName>
                                        </p:attrNameLst>
                                      </p:cBhvr>
                                      <p:tavLst>
                                        <p:tav tm="0">
                                          <p:val>
                                            <p:fltVal val="0"/>
                                          </p:val>
                                        </p:tav>
                                        <p:tav tm="100000">
                                          <p:val>
                                            <p:strVal val="#ppt_w"/>
                                          </p:val>
                                        </p:tav>
                                      </p:tavLst>
                                    </p:anim>
                                    <p:anim calcmode="lin" valueType="num">
                                      <p:cBhvr>
                                        <p:cTn id="76" dur="1000" fill="hold"/>
                                        <p:tgtEl>
                                          <p:spTgt spid="167"/>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191"/>
                                        </p:tgtEl>
                                        <p:attrNameLst>
                                          <p:attrName>style.visibility</p:attrName>
                                        </p:attrNameLst>
                                      </p:cBhvr>
                                      <p:to>
                                        <p:strVal val="visible"/>
                                      </p:to>
                                    </p:set>
                                    <p:anim calcmode="lin" valueType="num">
                                      <p:cBhvr>
                                        <p:cTn id="79" dur="1000" fill="hold"/>
                                        <p:tgtEl>
                                          <p:spTgt spid="191"/>
                                        </p:tgtEl>
                                        <p:attrNameLst>
                                          <p:attrName>ppt_w</p:attrName>
                                        </p:attrNameLst>
                                      </p:cBhvr>
                                      <p:tavLst>
                                        <p:tav tm="0">
                                          <p:val>
                                            <p:fltVal val="0"/>
                                          </p:val>
                                        </p:tav>
                                        <p:tav tm="100000">
                                          <p:val>
                                            <p:strVal val="#ppt_w"/>
                                          </p:val>
                                        </p:tav>
                                      </p:tavLst>
                                    </p:anim>
                                    <p:anim calcmode="lin" valueType="num">
                                      <p:cBhvr>
                                        <p:cTn id="80" dur="1000" fill="hold"/>
                                        <p:tgtEl>
                                          <p:spTgt spid="191"/>
                                        </p:tgtEl>
                                        <p:attrNameLst>
                                          <p:attrName>ppt_h</p:attrName>
                                        </p:attrNameLst>
                                      </p:cBhvr>
                                      <p:tavLst>
                                        <p:tav tm="0">
                                          <p:val>
                                            <p:fltVal val="0"/>
                                          </p:val>
                                        </p:tav>
                                        <p:tav tm="100000">
                                          <p:val>
                                            <p:strVal val="#ppt_h"/>
                                          </p:val>
                                        </p:tav>
                                      </p:tavLst>
                                    </p:anim>
                                  </p:childTnLst>
                                </p:cTn>
                              </p:par>
                            </p:childTnLst>
                          </p:cTn>
                        </p:par>
                        <p:par>
                          <p:cTn id="81" fill="hold" nodeType="afterGroup">
                            <p:stCondLst>
                              <p:cond delay="1000"/>
                            </p:stCondLst>
                            <p:childTnLst>
                              <p:par>
                                <p:cTn id="82" presetID="22" presetClass="entr" presetSubtype="4" fill="hold" grpId="0" nodeType="afterEffect">
                                  <p:stCondLst>
                                    <p:cond delay="0"/>
                                  </p:stCondLst>
                                  <p:childTnLst>
                                    <p:set>
                                      <p:cBhvr>
                                        <p:cTn id="83" dur="1" fill="hold">
                                          <p:stCondLst>
                                            <p:cond delay="0"/>
                                          </p:stCondLst>
                                        </p:cTn>
                                        <p:tgtEl>
                                          <p:spTgt spid="182"/>
                                        </p:tgtEl>
                                        <p:attrNameLst>
                                          <p:attrName>style.visibility</p:attrName>
                                        </p:attrNameLst>
                                      </p:cBhvr>
                                      <p:to>
                                        <p:strVal val="visible"/>
                                      </p:to>
                                    </p:set>
                                    <p:animEffect transition="in" filter="wipe(down)">
                                      <p:cBhvr>
                                        <p:cTn id="84" dur="1000"/>
                                        <p:tgtEl>
                                          <p:spTgt spid="182"/>
                                        </p:tgtEl>
                                      </p:cBhvr>
                                    </p:animEffect>
                                  </p:childTnLst>
                                </p:cTn>
                              </p:par>
                            </p:childTnLst>
                          </p:cTn>
                        </p:par>
                        <p:par>
                          <p:cTn id="85" fill="hold" nodeType="afterGroup">
                            <p:stCondLst>
                              <p:cond delay="2000"/>
                            </p:stCondLst>
                            <p:childTnLst>
                              <p:par>
                                <p:cTn id="86" presetID="1" presetClass="entr" presetSubtype="0" fill="hold" grpId="0" nodeType="afterEffect">
                                  <p:stCondLst>
                                    <p:cond delay="0"/>
                                  </p:stCondLst>
                                  <p:childTnLst>
                                    <p:set>
                                      <p:cBhvr>
                                        <p:cTn id="87" dur="1" fill="hold">
                                          <p:stCondLst>
                                            <p:cond delay="0"/>
                                          </p:stCondLst>
                                        </p:cTn>
                                        <p:tgtEl>
                                          <p:spTgt spid="186"/>
                                        </p:tgtEl>
                                        <p:attrNameLst>
                                          <p:attrName>style.visibility</p:attrName>
                                        </p:attrNameLst>
                                      </p:cBhvr>
                                      <p:to>
                                        <p:strVal val="visible"/>
                                      </p:to>
                                    </p:set>
                                  </p:childTnLst>
                                </p:cTn>
                              </p:par>
                            </p:childTnLst>
                          </p:cTn>
                        </p:par>
                        <p:par>
                          <p:cTn id="88" fill="hold" nodeType="afterGroup">
                            <p:stCondLst>
                              <p:cond delay="2000"/>
                            </p:stCondLst>
                            <p:childTnLst>
                              <p:par>
                                <p:cTn id="89" presetID="22" presetClass="entr" presetSubtype="2" fill="hold" nodeType="afterEffect">
                                  <p:stCondLst>
                                    <p:cond delay="0"/>
                                  </p:stCondLst>
                                  <p:childTnLst>
                                    <p:set>
                                      <p:cBhvr>
                                        <p:cTn id="90" dur="1" fill="hold">
                                          <p:stCondLst>
                                            <p:cond delay="0"/>
                                          </p:stCondLst>
                                        </p:cTn>
                                        <p:tgtEl>
                                          <p:spTgt spid="190"/>
                                        </p:tgtEl>
                                        <p:attrNameLst>
                                          <p:attrName>style.visibility</p:attrName>
                                        </p:attrNameLst>
                                      </p:cBhvr>
                                      <p:to>
                                        <p:strVal val="visible"/>
                                      </p:to>
                                    </p:set>
                                    <p:animEffect transition="in" filter="wipe(right)">
                                      <p:cBhvr>
                                        <p:cTn id="91" dur="1000"/>
                                        <p:tgtEl>
                                          <p:spTgt spid="190"/>
                                        </p:tgtEl>
                                      </p:cBhvr>
                                    </p:animEffect>
                                  </p:childTnLst>
                                </p:cTn>
                              </p:par>
                              <p:par>
                                <p:cTn id="92" presetID="22" presetClass="entr" presetSubtype="1" fill="hold" nodeType="withEffect">
                                  <p:stCondLst>
                                    <p:cond delay="0"/>
                                  </p:stCondLst>
                                  <p:childTnLst>
                                    <p:set>
                                      <p:cBhvr>
                                        <p:cTn id="93" dur="1" fill="hold">
                                          <p:stCondLst>
                                            <p:cond delay="0"/>
                                          </p:stCondLst>
                                        </p:cTn>
                                        <p:tgtEl>
                                          <p:spTgt spid="211"/>
                                        </p:tgtEl>
                                        <p:attrNameLst>
                                          <p:attrName>style.visibility</p:attrName>
                                        </p:attrNameLst>
                                      </p:cBhvr>
                                      <p:to>
                                        <p:strVal val="visible"/>
                                      </p:to>
                                    </p:set>
                                    <p:animEffect transition="in" filter="wipe(up)">
                                      <p:cBhvr>
                                        <p:cTn id="94" dur="1000"/>
                                        <p:tgtEl>
                                          <p:spTgt spid="211"/>
                                        </p:tgtEl>
                                      </p:cBhvr>
                                    </p:animEffect>
                                  </p:childTnLst>
                                </p:cTn>
                              </p:par>
                            </p:childTnLst>
                          </p:cTn>
                        </p:par>
                        <p:par>
                          <p:cTn id="95" fill="hold" nodeType="afterGroup">
                            <p:stCondLst>
                              <p:cond delay="3000"/>
                            </p:stCondLst>
                            <p:childTnLst>
                              <p:par>
                                <p:cTn id="96" presetID="22" presetClass="entr" presetSubtype="8" fill="hold" nodeType="afterEffect">
                                  <p:stCondLst>
                                    <p:cond delay="0"/>
                                  </p:stCondLst>
                                  <p:childTnLst>
                                    <p:set>
                                      <p:cBhvr>
                                        <p:cTn id="97" dur="1" fill="hold">
                                          <p:stCondLst>
                                            <p:cond delay="0"/>
                                          </p:stCondLst>
                                        </p:cTn>
                                        <p:tgtEl>
                                          <p:spTgt spid="192"/>
                                        </p:tgtEl>
                                        <p:attrNameLst>
                                          <p:attrName>style.visibility</p:attrName>
                                        </p:attrNameLst>
                                      </p:cBhvr>
                                      <p:to>
                                        <p:strVal val="visible"/>
                                      </p:to>
                                    </p:set>
                                    <p:animEffect transition="in" filter="wipe(left)">
                                      <p:cBhvr>
                                        <p:cTn id="98" dur="1000"/>
                                        <p:tgtEl>
                                          <p:spTgt spid="192"/>
                                        </p:tgtEl>
                                      </p:cBhvr>
                                    </p:animEffect>
                                  </p:childTnLst>
                                </p:cTn>
                              </p:par>
                            </p:childTnLst>
                          </p:cTn>
                        </p:par>
                        <p:par>
                          <p:cTn id="99" fill="hold" nodeType="afterGroup">
                            <p:stCondLst>
                              <p:cond delay="4000"/>
                            </p:stCondLst>
                            <p:childTnLst>
                              <p:par>
                                <p:cTn id="100" presetID="1" presetClass="entr" presetSubtype="0" fill="hold" grpId="0" nodeType="afterEffect">
                                  <p:stCondLst>
                                    <p:cond delay="0"/>
                                  </p:stCondLst>
                                  <p:childTnLst>
                                    <p:set>
                                      <p:cBhvr>
                                        <p:cTn id="101" dur="1" fill="hold">
                                          <p:stCondLst>
                                            <p:cond delay="0"/>
                                          </p:stCondLst>
                                        </p:cTn>
                                        <p:tgtEl>
                                          <p:spTgt spid="197"/>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177"/>
                                        </p:tgtEl>
                                        <p:attrNameLst>
                                          <p:attrName>style.visibility</p:attrName>
                                        </p:attrNameLst>
                                      </p:cBhvr>
                                      <p:to>
                                        <p:strVal val="visible"/>
                                      </p:to>
                                    </p:set>
                                  </p:childTnLst>
                                </p:cTn>
                              </p:par>
                            </p:childTnLst>
                          </p:cTn>
                        </p:par>
                        <p:par>
                          <p:cTn id="104" fill="hold" nodeType="afterGroup">
                            <p:stCondLst>
                              <p:cond delay="4000"/>
                            </p:stCondLst>
                            <p:childTnLst>
                              <p:par>
                                <p:cTn id="105" presetID="22" presetClass="entr" presetSubtype="1" fill="hold" nodeType="afterEffect">
                                  <p:stCondLst>
                                    <p:cond delay="0"/>
                                  </p:stCondLst>
                                  <p:childTnLst>
                                    <p:set>
                                      <p:cBhvr>
                                        <p:cTn id="106" dur="1" fill="hold">
                                          <p:stCondLst>
                                            <p:cond delay="0"/>
                                          </p:stCondLst>
                                        </p:cTn>
                                        <p:tgtEl>
                                          <p:spTgt spid="193"/>
                                        </p:tgtEl>
                                        <p:attrNameLst>
                                          <p:attrName>style.visibility</p:attrName>
                                        </p:attrNameLst>
                                      </p:cBhvr>
                                      <p:to>
                                        <p:strVal val="visible"/>
                                      </p:to>
                                    </p:set>
                                    <p:animEffect transition="in" filter="wipe(up)">
                                      <p:cBhvr>
                                        <p:cTn id="107" dur="1000"/>
                                        <p:tgtEl>
                                          <p:spTgt spid="193"/>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3" presetClass="entr" presetSubtype="16" fill="hold" grpId="0" nodeType="clickEffect">
                                  <p:stCondLst>
                                    <p:cond delay="0"/>
                                  </p:stCondLst>
                                  <p:childTnLst>
                                    <p:set>
                                      <p:cBhvr>
                                        <p:cTn id="111" dur="1" fill="hold">
                                          <p:stCondLst>
                                            <p:cond delay="0"/>
                                          </p:stCondLst>
                                        </p:cTn>
                                        <p:tgtEl>
                                          <p:spTgt spid="195"/>
                                        </p:tgtEl>
                                        <p:attrNameLst>
                                          <p:attrName>style.visibility</p:attrName>
                                        </p:attrNameLst>
                                      </p:cBhvr>
                                      <p:to>
                                        <p:strVal val="visible"/>
                                      </p:to>
                                    </p:set>
                                    <p:anim calcmode="lin" valueType="num">
                                      <p:cBhvr>
                                        <p:cTn id="112" dur="1000" fill="hold"/>
                                        <p:tgtEl>
                                          <p:spTgt spid="195"/>
                                        </p:tgtEl>
                                        <p:attrNameLst>
                                          <p:attrName>ppt_w</p:attrName>
                                        </p:attrNameLst>
                                      </p:cBhvr>
                                      <p:tavLst>
                                        <p:tav tm="0">
                                          <p:val>
                                            <p:fltVal val="0"/>
                                          </p:val>
                                        </p:tav>
                                        <p:tav tm="100000">
                                          <p:val>
                                            <p:strVal val="#ppt_w"/>
                                          </p:val>
                                        </p:tav>
                                      </p:tavLst>
                                    </p:anim>
                                    <p:anim calcmode="lin" valueType="num">
                                      <p:cBhvr>
                                        <p:cTn id="113" dur="1000" fill="hold"/>
                                        <p:tgtEl>
                                          <p:spTgt spid="195"/>
                                        </p:tgtEl>
                                        <p:attrNameLst>
                                          <p:attrName>ppt_h</p:attrName>
                                        </p:attrNameLst>
                                      </p:cBhvr>
                                      <p:tavLst>
                                        <p:tav tm="0">
                                          <p:val>
                                            <p:fltVal val="0"/>
                                          </p:val>
                                        </p:tav>
                                        <p:tav tm="100000">
                                          <p:val>
                                            <p:strVal val="#ppt_h"/>
                                          </p:val>
                                        </p:tav>
                                      </p:tavLst>
                                    </p:anim>
                                  </p:childTnLst>
                                </p:cTn>
                              </p:par>
                              <p:par>
                                <p:cTn id="114" presetID="23" presetClass="entr" presetSubtype="16" fill="hold" grpId="0" nodeType="withEffect">
                                  <p:stCondLst>
                                    <p:cond delay="0"/>
                                  </p:stCondLst>
                                  <p:childTnLst>
                                    <p:set>
                                      <p:cBhvr>
                                        <p:cTn id="115" dur="1" fill="hold">
                                          <p:stCondLst>
                                            <p:cond delay="0"/>
                                          </p:stCondLst>
                                        </p:cTn>
                                        <p:tgtEl>
                                          <p:spTgt spid="210"/>
                                        </p:tgtEl>
                                        <p:attrNameLst>
                                          <p:attrName>style.visibility</p:attrName>
                                        </p:attrNameLst>
                                      </p:cBhvr>
                                      <p:to>
                                        <p:strVal val="visible"/>
                                      </p:to>
                                    </p:set>
                                    <p:anim calcmode="lin" valueType="num">
                                      <p:cBhvr>
                                        <p:cTn id="116" dur="1000" fill="hold"/>
                                        <p:tgtEl>
                                          <p:spTgt spid="210"/>
                                        </p:tgtEl>
                                        <p:attrNameLst>
                                          <p:attrName>ppt_w</p:attrName>
                                        </p:attrNameLst>
                                      </p:cBhvr>
                                      <p:tavLst>
                                        <p:tav tm="0">
                                          <p:val>
                                            <p:fltVal val="0"/>
                                          </p:val>
                                        </p:tav>
                                        <p:tav tm="100000">
                                          <p:val>
                                            <p:strVal val="#ppt_w"/>
                                          </p:val>
                                        </p:tav>
                                      </p:tavLst>
                                    </p:anim>
                                    <p:anim calcmode="lin" valueType="num">
                                      <p:cBhvr>
                                        <p:cTn id="117" dur="1000" fill="hold"/>
                                        <p:tgtEl>
                                          <p:spTgt spid="210"/>
                                        </p:tgtEl>
                                        <p:attrNameLst>
                                          <p:attrName>ppt_h</p:attrName>
                                        </p:attrNameLst>
                                      </p:cBhvr>
                                      <p:tavLst>
                                        <p:tav tm="0">
                                          <p:val>
                                            <p:fltVal val="0"/>
                                          </p:val>
                                        </p:tav>
                                        <p:tav tm="100000">
                                          <p:val>
                                            <p:strVal val="#ppt_h"/>
                                          </p:val>
                                        </p:tav>
                                      </p:tavLst>
                                    </p:anim>
                                  </p:childTnLst>
                                </p:cTn>
                              </p:par>
                            </p:childTnLst>
                          </p:cTn>
                        </p:par>
                        <p:par>
                          <p:cTn id="118" fill="hold" nodeType="afterGroup">
                            <p:stCondLst>
                              <p:cond delay="1000"/>
                            </p:stCondLst>
                            <p:childTnLst>
                              <p:par>
                                <p:cTn id="119" presetID="22" presetClass="entr" presetSubtype="4" fill="hold" grpId="0" nodeType="afterEffect">
                                  <p:stCondLst>
                                    <p:cond delay="0"/>
                                  </p:stCondLst>
                                  <p:childTnLst>
                                    <p:set>
                                      <p:cBhvr>
                                        <p:cTn id="120" dur="1" fill="hold">
                                          <p:stCondLst>
                                            <p:cond delay="0"/>
                                          </p:stCondLst>
                                        </p:cTn>
                                        <p:tgtEl>
                                          <p:spTgt spid="183"/>
                                        </p:tgtEl>
                                        <p:attrNameLst>
                                          <p:attrName>style.visibility</p:attrName>
                                        </p:attrNameLst>
                                      </p:cBhvr>
                                      <p:to>
                                        <p:strVal val="visible"/>
                                      </p:to>
                                    </p:set>
                                    <p:animEffect transition="in" filter="wipe(down)">
                                      <p:cBhvr>
                                        <p:cTn id="121" dur="1000"/>
                                        <p:tgtEl>
                                          <p:spTgt spid="183"/>
                                        </p:tgtEl>
                                      </p:cBhvr>
                                    </p:animEffect>
                                  </p:childTnLst>
                                </p:cTn>
                              </p:par>
                            </p:childTnLst>
                          </p:cTn>
                        </p:par>
                        <p:par>
                          <p:cTn id="122" fill="hold" nodeType="afterGroup">
                            <p:stCondLst>
                              <p:cond delay="2000"/>
                            </p:stCondLst>
                            <p:childTnLst>
                              <p:par>
                                <p:cTn id="123" presetID="1" presetClass="entr" presetSubtype="0" fill="hold" grpId="0" nodeType="afterEffect">
                                  <p:stCondLst>
                                    <p:cond delay="0"/>
                                  </p:stCondLst>
                                  <p:childTnLst>
                                    <p:set>
                                      <p:cBhvr>
                                        <p:cTn id="124" dur="1" fill="hold">
                                          <p:stCondLst>
                                            <p:cond delay="0"/>
                                          </p:stCondLst>
                                        </p:cTn>
                                        <p:tgtEl>
                                          <p:spTgt spid="187"/>
                                        </p:tgtEl>
                                        <p:attrNameLst>
                                          <p:attrName>style.visibility</p:attrName>
                                        </p:attrNameLst>
                                      </p:cBhvr>
                                      <p:to>
                                        <p:strVal val="visible"/>
                                      </p:to>
                                    </p:set>
                                  </p:childTnLst>
                                </p:cTn>
                              </p:par>
                            </p:childTnLst>
                          </p:cTn>
                        </p:par>
                        <p:par>
                          <p:cTn id="125" fill="hold" nodeType="afterGroup">
                            <p:stCondLst>
                              <p:cond delay="2000"/>
                            </p:stCondLst>
                            <p:childTnLst>
                              <p:par>
                                <p:cTn id="126" presetID="22" presetClass="entr" presetSubtype="2" fill="hold" nodeType="afterEffect">
                                  <p:stCondLst>
                                    <p:cond delay="0"/>
                                  </p:stCondLst>
                                  <p:childTnLst>
                                    <p:set>
                                      <p:cBhvr>
                                        <p:cTn id="127" dur="1" fill="hold">
                                          <p:stCondLst>
                                            <p:cond delay="0"/>
                                          </p:stCondLst>
                                        </p:cTn>
                                        <p:tgtEl>
                                          <p:spTgt spid="194"/>
                                        </p:tgtEl>
                                        <p:attrNameLst>
                                          <p:attrName>style.visibility</p:attrName>
                                        </p:attrNameLst>
                                      </p:cBhvr>
                                      <p:to>
                                        <p:strVal val="visible"/>
                                      </p:to>
                                    </p:set>
                                    <p:animEffect transition="in" filter="wipe(right)">
                                      <p:cBhvr>
                                        <p:cTn id="128" dur="1000"/>
                                        <p:tgtEl>
                                          <p:spTgt spid="194"/>
                                        </p:tgtEl>
                                      </p:cBhvr>
                                    </p:animEffect>
                                  </p:childTnLst>
                                </p:cTn>
                              </p:par>
                              <p:par>
                                <p:cTn id="129" presetID="22" presetClass="entr" presetSubtype="1" fill="hold" nodeType="withEffect">
                                  <p:stCondLst>
                                    <p:cond delay="0"/>
                                  </p:stCondLst>
                                  <p:childTnLst>
                                    <p:set>
                                      <p:cBhvr>
                                        <p:cTn id="130" dur="1" fill="hold">
                                          <p:stCondLst>
                                            <p:cond delay="0"/>
                                          </p:stCondLst>
                                        </p:cTn>
                                        <p:tgtEl>
                                          <p:spTgt spid="208"/>
                                        </p:tgtEl>
                                        <p:attrNameLst>
                                          <p:attrName>style.visibility</p:attrName>
                                        </p:attrNameLst>
                                      </p:cBhvr>
                                      <p:to>
                                        <p:strVal val="visible"/>
                                      </p:to>
                                    </p:set>
                                    <p:animEffect transition="in" filter="wipe(up)">
                                      <p:cBhvr>
                                        <p:cTn id="131" dur="1000"/>
                                        <p:tgtEl>
                                          <p:spTgt spid="208"/>
                                        </p:tgtEl>
                                      </p:cBhvr>
                                    </p:animEffect>
                                  </p:childTnLst>
                                </p:cTn>
                              </p:par>
                            </p:childTnLst>
                          </p:cTn>
                        </p:par>
                        <p:par>
                          <p:cTn id="132" fill="hold" nodeType="afterGroup">
                            <p:stCondLst>
                              <p:cond delay="3000"/>
                            </p:stCondLst>
                            <p:childTnLst>
                              <p:par>
                                <p:cTn id="133" presetID="22" presetClass="entr" presetSubtype="8" fill="hold" nodeType="afterEffect">
                                  <p:stCondLst>
                                    <p:cond delay="0"/>
                                  </p:stCondLst>
                                  <p:childTnLst>
                                    <p:set>
                                      <p:cBhvr>
                                        <p:cTn id="134" dur="1" fill="hold">
                                          <p:stCondLst>
                                            <p:cond delay="0"/>
                                          </p:stCondLst>
                                        </p:cTn>
                                        <p:tgtEl>
                                          <p:spTgt spid="196"/>
                                        </p:tgtEl>
                                        <p:attrNameLst>
                                          <p:attrName>style.visibility</p:attrName>
                                        </p:attrNameLst>
                                      </p:cBhvr>
                                      <p:to>
                                        <p:strVal val="visible"/>
                                      </p:to>
                                    </p:set>
                                    <p:animEffect transition="in" filter="wipe(left)">
                                      <p:cBhvr>
                                        <p:cTn id="135" dur="1000"/>
                                        <p:tgtEl>
                                          <p:spTgt spid="196"/>
                                        </p:tgtEl>
                                      </p:cBhvr>
                                    </p:animEffect>
                                  </p:childTnLst>
                                </p:cTn>
                              </p:par>
                            </p:childTnLst>
                          </p:cTn>
                        </p:par>
                        <p:par>
                          <p:cTn id="136" fill="hold" nodeType="afterGroup">
                            <p:stCondLst>
                              <p:cond delay="4000"/>
                            </p:stCondLst>
                            <p:childTnLst>
                              <p:par>
                                <p:cTn id="137" presetID="1" presetClass="entr" presetSubtype="0" fill="hold" grpId="0" nodeType="afterEffect">
                                  <p:stCondLst>
                                    <p:cond delay="0"/>
                                  </p:stCondLst>
                                  <p:childTnLst>
                                    <p:set>
                                      <p:cBhvr>
                                        <p:cTn id="138" dur="1" fill="hold">
                                          <p:stCondLst>
                                            <p:cond delay="0"/>
                                          </p:stCondLst>
                                        </p:cTn>
                                        <p:tgtEl>
                                          <p:spTgt spid="19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78"/>
                                        </p:tgtEl>
                                        <p:attrNameLst>
                                          <p:attrName>style.visibility</p:attrName>
                                        </p:attrNameLst>
                                      </p:cBhvr>
                                      <p:to>
                                        <p:strVal val="visible"/>
                                      </p:to>
                                    </p:set>
                                  </p:childTnLst>
                                </p:cTn>
                              </p:par>
                            </p:childTnLst>
                          </p:cTn>
                        </p:par>
                        <p:par>
                          <p:cTn id="141" fill="hold" nodeType="afterGroup">
                            <p:stCondLst>
                              <p:cond delay="4000"/>
                            </p:stCondLst>
                            <p:childTnLst>
                              <p:par>
                                <p:cTn id="142" presetID="22" presetClass="entr" presetSubtype="1" fill="hold" nodeType="afterEffect">
                                  <p:stCondLst>
                                    <p:cond delay="0"/>
                                  </p:stCondLst>
                                  <p:childTnLst>
                                    <p:set>
                                      <p:cBhvr>
                                        <p:cTn id="143" dur="1" fill="hold">
                                          <p:stCondLst>
                                            <p:cond delay="0"/>
                                          </p:stCondLst>
                                        </p:cTn>
                                        <p:tgtEl>
                                          <p:spTgt spid="198"/>
                                        </p:tgtEl>
                                        <p:attrNameLst>
                                          <p:attrName>style.visibility</p:attrName>
                                        </p:attrNameLst>
                                      </p:cBhvr>
                                      <p:to>
                                        <p:strVal val="visible"/>
                                      </p:to>
                                    </p:set>
                                    <p:animEffect transition="in" filter="wipe(up)">
                                      <p:cBhvr>
                                        <p:cTn id="144" dur="1000"/>
                                        <p:tgtEl>
                                          <p:spTgt spid="19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3" presetClass="entr" presetSubtype="16" fill="hold" grpId="0" nodeType="clickEffect">
                                  <p:stCondLst>
                                    <p:cond delay="0"/>
                                  </p:stCondLst>
                                  <p:childTnLst>
                                    <p:set>
                                      <p:cBhvr>
                                        <p:cTn id="148" dur="1" fill="hold">
                                          <p:stCondLst>
                                            <p:cond delay="0"/>
                                          </p:stCondLst>
                                        </p:cTn>
                                        <p:tgtEl>
                                          <p:spTgt spid="201"/>
                                        </p:tgtEl>
                                        <p:attrNameLst>
                                          <p:attrName>style.visibility</p:attrName>
                                        </p:attrNameLst>
                                      </p:cBhvr>
                                      <p:to>
                                        <p:strVal val="visible"/>
                                      </p:to>
                                    </p:set>
                                    <p:anim calcmode="lin" valueType="num">
                                      <p:cBhvr>
                                        <p:cTn id="149" dur="1000" fill="hold"/>
                                        <p:tgtEl>
                                          <p:spTgt spid="201"/>
                                        </p:tgtEl>
                                        <p:attrNameLst>
                                          <p:attrName>ppt_w</p:attrName>
                                        </p:attrNameLst>
                                      </p:cBhvr>
                                      <p:tavLst>
                                        <p:tav tm="0">
                                          <p:val>
                                            <p:fltVal val="0"/>
                                          </p:val>
                                        </p:tav>
                                        <p:tav tm="100000">
                                          <p:val>
                                            <p:strVal val="#ppt_w"/>
                                          </p:val>
                                        </p:tav>
                                      </p:tavLst>
                                    </p:anim>
                                    <p:anim calcmode="lin" valueType="num">
                                      <p:cBhvr>
                                        <p:cTn id="150" dur="1000" fill="hold"/>
                                        <p:tgtEl>
                                          <p:spTgt spid="201"/>
                                        </p:tgtEl>
                                        <p:attrNameLst>
                                          <p:attrName>ppt_h</p:attrName>
                                        </p:attrNameLst>
                                      </p:cBhvr>
                                      <p:tavLst>
                                        <p:tav tm="0">
                                          <p:val>
                                            <p:fltVal val="0"/>
                                          </p:val>
                                        </p:tav>
                                        <p:tav tm="100000">
                                          <p:val>
                                            <p:strVal val="#ppt_h"/>
                                          </p:val>
                                        </p:tav>
                                      </p:tavLst>
                                    </p:anim>
                                  </p:childTnLst>
                                </p:cTn>
                              </p:par>
                              <p:par>
                                <p:cTn id="151" presetID="23" presetClass="entr" presetSubtype="16" fill="hold" grpId="0" nodeType="withEffect">
                                  <p:stCondLst>
                                    <p:cond delay="0"/>
                                  </p:stCondLst>
                                  <p:childTnLst>
                                    <p:set>
                                      <p:cBhvr>
                                        <p:cTn id="152" dur="1" fill="hold">
                                          <p:stCondLst>
                                            <p:cond delay="0"/>
                                          </p:stCondLst>
                                        </p:cTn>
                                        <p:tgtEl>
                                          <p:spTgt spid="202"/>
                                        </p:tgtEl>
                                        <p:attrNameLst>
                                          <p:attrName>style.visibility</p:attrName>
                                        </p:attrNameLst>
                                      </p:cBhvr>
                                      <p:to>
                                        <p:strVal val="visible"/>
                                      </p:to>
                                    </p:set>
                                    <p:anim calcmode="lin" valueType="num">
                                      <p:cBhvr>
                                        <p:cTn id="153" dur="1000" fill="hold"/>
                                        <p:tgtEl>
                                          <p:spTgt spid="202"/>
                                        </p:tgtEl>
                                        <p:attrNameLst>
                                          <p:attrName>ppt_w</p:attrName>
                                        </p:attrNameLst>
                                      </p:cBhvr>
                                      <p:tavLst>
                                        <p:tav tm="0">
                                          <p:val>
                                            <p:fltVal val="0"/>
                                          </p:val>
                                        </p:tav>
                                        <p:tav tm="100000">
                                          <p:val>
                                            <p:strVal val="#ppt_w"/>
                                          </p:val>
                                        </p:tav>
                                      </p:tavLst>
                                    </p:anim>
                                    <p:anim calcmode="lin" valueType="num">
                                      <p:cBhvr>
                                        <p:cTn id="154" dur="1000" fill="hold"/>
                                        <p:tgtEl>
                                          <p:spTgt spid="202"/>
                                        </p:tgtEl>
                                        <p:attrNameLst>
                                          <p:attrName>ppt_h</p:attrName>
                                        </p:attrNameLst>
                                      </p:cBhvr>
                                      <p:tavLst>
                                        <p:tav tm="0">
                                          <p:val>
                                            <p:fltVal val="0"/>
                                          </p:val>
                                        </p:tav>
                                        <p:tav tm="100000">
                                          <p:val>
                                            <p:strVal val="#ppt_h"/>
                                          </p:val>
                                        </p:tav>
                                      </p:tavLst>
                                    </p:anim>
                                  </p:childTnLst>
                                </p:cTn>
                              </p:par>
                            </p:childTnLst>
                          </p:cTn>
                        </p:par>
                        <p:par>
                          <p:cTn id="155" fill="hold" nodeType="afterGroup">
                            <p:stCondLst>
                              <p:cond delay="1000"/>
                            </p:stCondLst>
                            <p:childTnLst>
                              <p:par>
                                <p:cTn id="156" presetID="22" presetClass="entr" presetSubtype="2" fill="hold" nodeType="afterEffect">
                                  <p:stCondLst>
                                    <p:cond delay="0"/>
                                  </p:stCondLst>
                                  <p:childTnLst>
                                    <p:set>
                                      <p:cBhvr>
                                        <p:cTn id="157" dur="1" fill="hold">
                                          <p:stCondLst>
                                            <p:cond delay="0"/>
                                          </p:stCondLst>
                                        </p:cTn>
                                        <p:tgtEl>
                                          <p:spTgt spid="200"/>
                                        </p:tgtEl>
                                        <p:attrNameLst>
                                          <p:attrName>style.visibility</p:attrName>
                                        </p:attrNameLst>
                                      </p:cBhvr>
                                      <p:to>
                                        <p:strVal val="visible"/>
                                      </p:to>
                                    </p:set>
                                    <p:animEffect transition="in" filter="wipe(right)">
                                      <p:cBhvr>
                                        <p:cTn id="158" dur="1000"/>
                                        <p:tgtEl>
                                          <p:spTgt spid="200"/>
                                        </p:tgtEl>
                                      </p:cBhvr>
                                    </p:animEffect>
                                  </p:childTnLst>
                                </p:cTn>
                              </p:par>
                            </p:childTnLst>
                          </p:cTn>
                        </p:par>
                        <p:par>
                          <p:cTn id="159" fill="hold" nodeType="afterGroup">
                            <p:stCondLst>
                              <p:cond delay="2000"/>
                            </p:stCondLst>
                            <p:childTnLst>
                              <p:par>
                                <p:cTn id="160" presetID="22" presetClass="entr" presetSubtype="1" fill="hold" grpId="0" nodeType="afterEffect">
                                  <p:stCondLst>
                                    <p:cond delay="0"/>
                                  </p:stCondLst>
                                  <p:childTnLst>
                                    <p:set>
                                      <p:cBhvr>
                                        <p:cTn id="161" dur="1" fill="hold">
                                          <p:stCondLst>
                                            <p:cond delay="0"/>
                                          </p:stCondLst>
                                        </p:cTn>
                                        <p:tgtEl>
                                          <p:spTgt spid="184"/>
                                        </p:tgtEl>
                                        <p:attrNameLst>
                                          <p:attrName>style.visibility</p:attrName>
                                        </p:attrNameLst>
                                      </p:cBhvr>
                                      <p:to>
                                        <p:strVal val="visible"/>
                                      </p:to>
                                    </p:set>
                                    <p:animEffect transition="in" filter="wipe(up)">
                                      <p:cBhvr>
                                        <p:cTn id="162" dur="1000"/>
                                        <p:tgtEl>
                                          <p:spTgt spid="184"/>
                                        </p:tgtEl>
                                      </p:cBhvr>
                                    </p:animEffect>
                                  </p:childTnLst>
                                </p:cTn>
                              </p:par>
                            </p:childTnLst>
                          </p:cTn>
                        </p:par>
                        <p:par>
                          <p:cTn id="163" fill="hold" nodeType="afterGroup">
                            <p:stCondLst>
                              <p:cond delay="3000"/>
                            </p:stCondLst>
                            <p:childTnLst>
                              <p:par>
                                <p:cTn id="164" presetID="1" presetClass="entr" presetSubtype="0" fill="hold" grpId="0" nodeType="afterEffect">
                                  <p:stCondLst>
                                    <p:cond delay="0"/>
                                  </p:stCondLst>
                                  <p:childTnLst>
                                    <p:set>
                                      <p:cBhvr>
                                        <p:cTn id="165" dur="1" fill="hold">
                                          <p:stCondLst>
                                            <p:cond delay="0"/>
                                          </p:stCondLst>
                                        </p:cTn>
                                        <p:tgtEl>
                                          <p:spTgt spid="188"/>
                                        </p:tgtEl>
                                        <p:attrNameLst>
                                          <p:attrName>style.visibility</p:attrName>
                                        </p:attrNameLst>
                                      </p:cBhvr>
                                      <p:to>
                                        <p:strVal val="visible"/>
                                      </p:to>
                                    </p:set>
                                  </p:childTnLst>
                                </p:cTn>
                              </p:par>
                            </p:childTnLst>
                          </p:cTn>
                        </p:par>
                        <p:par>
                          <p:cTn id="166" fill="hold" nodeType="afterGroup">
                            <p:stCondLst>
                              <p:cond delay="3000"/>
                            </p:stCondLst>
                            <p:childTnLst>
                              <p:par>
                                <p:cTn id="167" presetID="22" presetClass="entr" presetSubtype="8" fill="hold" nodeType="afterEffect">
                                  <p:stCondLst>
                                    <p:cond delay="0"/>
                                  </p:stCondLst>
                                  <p:childTnLst>
                                    <p:set>
                                      <p:cBhvr>
                                        <p:cTn id="168" dur="1" fill="hold">
                                          <p:stCondLst>
                                            <p:cond delay="0"/>
                                          </p:stCondLst>
                                        </p:cTn>
                                        <p:tgtEl>
                                          <p:spTgt spid="203"/>
                                        </p:tgtEl>
                                        <p:attrNameLst>
                                          <p:attrName>style.visibility</p:attrName>
                                        </p:attrNameLst>
                                      </p:cBhvr>
                                      <p:to>
                                        <p:strVal val="visible"/>
                                      </p:to>
                                    </p:set>
                                    <p:animEffect transition="in" filter="wipe(left)">
                                      <p:cBhvr>
                                        <p:cTn id="169" dur="1000"/>
                                        <p:tgtEl>
                                          <p:spTgt spid="203"/>
                                        </p:tgtEl>
                                      </p:cBhvr>
                                    </p:animEffect>
                                  </p:childTnLst>
                                </p:cTn>
                              </p:par>
                            </p:childTnLst>
                          </p:cTn>
                        </p:par>
                        <p:par>
                          <p:cTn id="170" fill="hold" nodeType="afterGroup">
                            <p:stCondLst>
                              <p:cond delay="4000"/>
                            </p:stCondLst>
                            <p:childTnLst>
                              <p:par>
                                <p:cTn id="171" presetID="1" presetClass="entr" presetSubtype="0" fill="hold" grpId="0" nodeType="afterEffect">
                                  <p:stCondLst>
                                    <p:cond delay="0"/>
                                  </p:stCondLst>
                                  <p:childTnLst>
                                    <p:set>
                                      <p:cBhvr>
                                        <p:cTn id="172" dur="1" fill="hold">
                                          <p:stCondLst>
                                            <p:cond delay="0"/>
                                          </p:stCondLst>
                                        </p:cTn>
                                        <p:tgtEl>
                                          <p:spTgt spid="204"/>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79"/>
                                        </p:tgtEl>
                                        <p:attrNameLst>
                                          <p:attrName>style.visibility</p:attrName>
                                        </p:attrNameLst>
                                      </p:cBhvr>
                                      <p:to>
                                        <p:strVal val="visible"/>
                                      </p:to>
                                    </p:set>
                                  </p:childTnLst>
                                </p:cTn>
                              </p:par>
                            </p:childTnLst>
                          </p:cTn>
                        </p:par>
                        <p:par>
                          <p:cTn id="175" fill="hold" nodeType="afterGroup">
                            <p:stCondLst>
                              <p:cond delay="4000"/>
                            </p:stCondLst>
                            <p:childTnLst>
                              <p:par>
                                <p:cTn id="176" presetID="23" presetClass="entr" presetSubtype="16" fill="hold" grpId="0" nodeType="afterEffect">
                                  <p:stCondLst>
                                    <p:cond delay="0"/>
                                  </p:stCondLst>
                                  <p:childTnLst>
                                    <p:set>
                                      <p:cBhvr>
                                        <p:cTn id="177" dur="1" fill="hold">
                                          <p:stCondLst>
                                            <p:cond delay="0"/>
                                          </p:stCondLst>
                                        </p:cTn>
                                        <p:tgtEl>
                                          <p:spTgt spid="209"/>
                                        </p:tgtEl>
                                        <p:attrNameLst>
                                          <p:attrName>style.visibility</p:attrName>
                                        </p:attrNameLst>
                                      </p:cBhvr>
                                      <p:to>
                                        <p:strVal val="visible"/>
                                      </p:to>
                                    </p:set>
                                    <p:anim calcmode="lin" valueType="num">
                                      <p:cBhvr>
                                        <p:cTn id="178" dur="1000" fill="hold"/>
                                        <p:tgtEl>
                                          <p:spTgt spid="209"/>
                                        </p:tgtEl>
                                        <p:attrNameLst>
                                          <p:attrName>ppt_w</p:attrName>
                                        </p:attrNameLst>
                                      </p:cBhvr>
                                      <p:tavLst>
                                        <p:tav tm="0">
                                          <p:val>
                                            <p:fltVal val="0"/>
                                          </p:val>
                                        </p:tav>
                                        <p:tav tm="100000">
                                          <p:val>
                                            <p:strVal val="#ppt_w"/>
                                          </p:val>
                                        </p:tav>
                                      </p:tavLst>
                                    </p:anim>
                                    <p:anim calcmode="lin" valueType="num">
                                      <p:cBhvr>
                                        <p:cTn id="179" dur="1000" fill="hold"/>
                                        <p:tgtEl>
                                          <p:spTgt spid="209"/>
                                        </p:tgtEl>
                                        <p:attrNameLst>
                                          <p:attrName>ppt_h</p:attrName>
                                        </p:attrNameLst>
                                      </p:cBhvr>
                                      <p:tavLst>
                                        <p:tav tm="0">
                                          <p:val>
                                            <p:fltVal val="0"/>
                                          </p:val>
                                        </p:tav>
                                        <p:tav tm="100000">
                                          <p:val>
                                            <p:strVal val="#ppt_h"/>
                                          </p:val>
                                        </p:tav>
                                      </p:tavLst>
                                    </p:anim>
                                  </p:childTnLst>
                                </p:cTn>
                              </p:par>
                              <p:par>
                                <p:cTn id="180" presetID="23" presetClass="entr" presetSubtype="16" fill="hold" grpId="0" nodeType="withEffect">
                                  <p:stCondLst>
                                    <p:cond delay="0"/>
                                  </p:stCondLst>
                                  <p:childTnLst>
                                    <p:set>
                                      <p:cBhvr>
                                        <p:cTn id="181" dur="1" fill="hold">
                                          <p:stCondLst>
                                            <p:cond delay="0"/>
                                          </p:stCondLst>
                                        </p:cTn>
                                        <p:tgtEl>
                                          <p:spTgt spid="168"/>
                                        </p:tgtEl>
                                        <p:attrNameLst>
                                          <p:attrName>style.visibility</p:attrName>
                                        </p:attrNameLst>
                                      </p:cBhvr>
                                      <p:to>
                                        <p:strVal val="visible"/>
                                      </p:to>
                                    </p:set>
                                    <p:anim calcmode="lin" valueType="num">
                                      <p:cBhvr>
                                        <p:cTn id="182" dur="1000" fill="hold"/>
                                        <p:tgtEl>
                                          <p:spTgt spid="168"/>
                                        </p:tgtEl>
                                        <p:attrNameLst>
                                          <p:attrName>ppt_w</p:attrName>
                                        </p:attrNameLst>
                                      </p:cBhvr>
                                      <p:tavLst>
                                        <p:tav tm="0">
                                          <p:val>
                                            <p:fltVal val="0"/>
                                          </p:val>
                                        </p:tav>
                                        <p:tav tm="100000">
                                          <p:val>
                                            <p:strVal val="#ppt_w"/>
                                          </p:val>
                                        </p:tav>
                                      </p:tavLst>
                                    </p:anim>
                                    <p:anim calcmode="lin" valueType="num">
                                      <p:cBhvr>
                                        <p:cTn id="183" dur="1000" fill="hold"/>
                                        <p:tgtEl>
                                          <p:spTgt spid="168"/>
                                        </p:tgtEl>
                                        <p:attrNameLst>
                                          <p:attrName>ppt_h</p:attrName>
                                        </p:attrNameLst>
                                      </p:cBhvr>
                                      <p:tavLst>
                                        <p:tav tm="0">
                                          <p:val>
                                            <p:fltVal val="0"/>
                                          </p:val>
                                        </p:tav>
                                        <p:tav tm="100000">
                                          <p:val>
                                            <p:strVal val="#ppt_h"/>
                                          </p:val>
                                        </p:tav>
                                      </p:tavLst>
                                    </p:anim>
                                  </p:childTnLst>
                                </p:cTn>
                              </p:par>
                            </p:childTnLst>
                          </p:cTn>
                        </p:par>
                        <p:par>
                          <p:cTn id="184" fill="hold" nodeType="afterGroup">
                            <p:stCondLst>
                              <p:cond delay="5000"/>
                            </p:stCondLst>
                            <p:childTnLst>
                              <p:par>
                                <p:cTn id="185" presetID="22" presetClass="entr" presetSubtype="1" fill="hold" grpId="0" nodeType="afterEffect">
                                  <p:stCondLst>
                                    <p:cond delay="0"/>
                                  </p:stCondLst>
                                  <p:childTnLst>
                                    <p:set>
                                      <p:cBhvr>
                                        <p:cTn id="186" dur="1" fill="hold">
                                          <p:stCondLst>
                                            <p:cond delay="0"/>
                                          </p:stCondLst>
                                        </p:cTn>
                                        <p:tgtEl>
                                          <p:spTgt spid="185"/>
                                        </p:tgtEl>
                                        <p:attrNameLst>
                                          <p:attrName>style.visibility</p:attrName>
                                        </p:attrNameLst>
                                      </p:cBhvr>
                                      <p:to>
                                        <p:strVal val="visible"/>
                                      </p:to>
                                    </p:set>
                                    <p:animEffect transition="in" filter="wipe(up)">
                                      <p:cBhvr>
                                        <p:cTn id="187" dur="1000"/>
                                        <p:tgtEl>
                                          <p:spTgt spid="185"/>
                                        </p:tgtEl>
                                      </p:cBhvr>
                                    </p:animEffect>
                                  </p:childTnLst>
                                </p:cTn>
                              </p:par>
                            </p:childTnLst>
                          </p:cTn>
                        </p:par>
                        <p:par>
                          <p:cTn id="188" fill="hold" nodeType="afterGroup">
                            <p:stCondLst>
                              <p:cond delay="6000"/>
                            </p:stCondLst>
                            <p:childTnLst>
                              <p:par>
                                <p:cTn id="189" presetID="1" presetClass="entr" presetSubtype="0" fill="hold" grpId="0" nodeType="afterEffect">
                                  <p:stCondLst>
                                    <p:cond delay="0"/>
                                  </p:stCondLst>
                                  <p:childTnLst>
                                    <p:set>
                                      <p:cBhvr>
                                        <p:cTn id="190" dur="1" fill="hold">
                                          <p:stCondLst>
                                            <p:cond delay="0"/>
                                          </p:stCondLst>
                                        </p:cTn>
                                        <p:tgtEl>
                                          <p:spTgt spid="189"/>
                                        </p:tgtEl>
                                        <p:attrNameLst>
                                          <p:attrName>style.visibility</p:attrName>
                                        </p:attrNameLst>
                                      </p:cBhvr>
                                      <p:to>
                                        <p:strVal val="visible"/>
                                      </p:to>
                                    </p:set>
                                  </p:childTnLst>
                                </p:cTn>
                              </p:par>
                            </p:childTnLst>
                          </p:cTn>
                        </p:par>
                        <p:par>
                          <p:cTn id="191" fill="hold" nodeType="afterGroup">
                            <p:stCondLst>
                              <p:cond delay="6000"/>
                            </p:stCondLst>
                            <p:childTnLst>
                              <p:par>
                                <p:cTn id="192" presetID="22" presetClass="entr" presetSubtype="2" fill="hold" nodeType="afterEffect">
                                  <p:stCondLst>
                                    <p:cond delay="0"/>
                                  </p:stCondLst>
                                  <p:childTnLst>
                                    <p:set>
                                      <p:cBhvr>
                                        <p:cTn id="193" dur="1" fill="hold">
                                          <p:stCondLst>
                                            <p:cond delay="0"/>
                                          </p:stCondLst>
                                        </p:cTn>
                                        <p:tgtEl>
                                          <p:spTgt spid="205"/>
                                        </p:tgtEl>
                                        <p:attrNameLst>
                                          <p:attrName>style.visibility</p:attrName>
                                        </p:attrNameLst>
                                      </p:cBhvr>
                                      <p:to>
                                        <p:strVal val="visible"/>
                                      </p:to>
                                    </p:set>
                                    <p:animEffect transition="in" filter="wipe(right)">
                                      <p:cBhvr>
                                        <p:cTn id="194" dur="1000"/>
                                        <p:tgtEl>
                                          <p:spTgt spid="205"/>
                                        </p:tgtEl>
                                      </p:cBhvr>
                                    </p:animEffect>
                                  </p:childTnLst>
                                </p:cTn>
                              </p:par>
                            </p:childTnLst>
                          </p:cTn>
                        </p:par>
                        <p:par>
                          <p:cTn id="195" fill="hold" nodeType="afterGroup">
                            <p:stCondLst>
                              <p:cond delay="7000"/>
                            </p:stCondLst>
                            <p:childTnLst>
                              <p:par>
                                <p:cTn id="196" presetID="22" presetClass="entr" presetSubtype="8" fill="hold" nodeType="afterEffect">
                                  <p:stCondLst>
                                    <p:cond delay="0"/>
                                  </p:stCondLst>
                                  <p:childTnLst>
                                    <p:set>
                                      <p:cBhvr>
                                        <p:cTn id="197" dur="1" fill="hold">
                                          <p:stCondLst>
                                            <p:cond delay="0"/>
                                          </p:stCondLst>
                                        </p:cTn>
                                        <p:tgtEl>
                                          <p:spTgt spid="206"/>
                                        </p:tgtEl>
                                        <p:attrNameLst>
                                          <p:attrName>style.visibility</p:attrName>
                                        </p:attrNameLst>
                                      </p:cBhvr>
                                      <p:to>
                                        <p:strVal val="visible"/>
                                      </p:to>
                                    </p:set>
                                    <p:animEffect transition="in" filter="wipe(left)">
                                      <p:cBhvr>
                                        <p:cTn id="198" dur="1000"/>
                                        <p:tgtEl>
                                          <p:spTgt spid="206"/>
                                        </p:tgtEl>
                                      </p:cBhvr>
                                    </p:animEffect>
                                  </p:childTnLst>
                                </p:cTn>
                              </p:par>
                            </p:childTnLst>
                          </p:cTn>
                        </p:par>
                        <p:par>
                          <p:cTn id="199" fill="hold" nodeType="afterGroup">
                            <p:stCondLst>
                              <p:cond delay="8000"/>
                            </p:stCondLst>
                            <p:childTnLst>
                              <p:par>
                                <p:cTn id="200" presetID="1" presetClass="entr" presetSubtype="0" fill="hold" grpId="0" nodeType="afterEffect">
                                  <p:stCondLst>
                                    <p:cond delay="0"/>
                                  </p:stCondLst>
                                  <p:childTnLst>
                                    <p:set>
                                      <p:cBhvr>
                                        <p:cTn id="201" dur="1" fill="hold">
                                          <p:stCondLst>
                                            <p:cond delay="0"/>
                                          </p:stCondLst>
                                        </p:cTn>
                                        <p:tgtEl>
                                          <p:spTgt spid="207"/>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p:bldP spid="171" grpId="0"/>
      <p:bldP spid="172" grpId="0"/>
      <p:bldP spid="173" grpId="0"/>
      <p:bldP spid="174" grpId="0"/>
      <p:bldP spid="175" grpId="0"/>
      <p:bldP spid="176" grpId="0"/>
      <p:bldP spid="177" grpId="0"/>
      <p:bldP spid="178" grpId="0"/>
      <p:bldP spid="179" grpId="0"/>
      <p:bldP spid="180" grpId="0"/>
      <p:bldP spid="182" grpId="0" animBg="1"/>
      <p:bldP spid="183" grpId="0" animBg="1"/>
      <p:bldP spid="184" grpId="0" animBg="1"/>
      <p:bldP spid="185" grpId="0" animBg="1"/>
      <p:bldP spid="186" grpId="0"/>
      <p:bldP spid="187" grpId="0"/>
      <p:bldP spid="188" grpId="0"/>
      <p:bldP spid="189" grpId="0"/>
      <p:bldP spid="191" grpId="0" animBg="1"/>
      <p:bldP spid="195" grpId="0" animBg="1"/>
      <p:bldP spid="197" grpId="0" animBg="1"/>
      <p:bldP spid="199" grpId="0" animBg="1"/>
      <p:bldP spid="201" grpId="0" animBg="1"/>
      <p:bldP spid="202" grpId="0" animBg="1"/>
      <p:bldP spid="204" grpId="0" animBg="1"/>
      <p:bldP spid="207" grpId="0" animBg="1"/>
      <p:bldP spid="209" grpId="0" animBg="1"/>
      <p:bldP spid="210" grpId="0" animBg="1"/>
      <p:bldP spid="2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563820" y="2416991"/>
            <a:ext cx="3887787" cy="4083050"/>
            <a:chOff x="1029" y="1467"/>
            <a:chExt cx="2449" cy="2572"/>
          </a:xfrm>
        </p:grpSpPr>
        <p:sp>
          <p:nvSpPr>
            <p:cNvPr id="40008" name="Rectangle 4"/>
            <p:cNvSpPr>
              <a:spLocks noChangeArrowheads="1"/>
            </p:cNvSpPr>
            <p:nvPr/>
          </p:nvSpPr>
          <p:spPr bwMode="auto">
            <a:xfrm>
              <a:off x="1385" y="1474"/>
              <a:ext cx="2087" cy="2106"/>
            </a:xfrm>
            <a:prstGeom prst="rect">
              <a:avLst/>
            </a:prstGeom>
            <a:noFill/>
            <a:ln w="9525">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0009" name="Line 5"/>
            <p:cNvSpPr>
              <a:spLocks noChangeShapeType="1"/>
            </p:cNvSpPr>
            <p:nvPr/>
          </p:nvSpPr>
          <p:spPr bwMode="auto">
            <a:xfrm>
              <a:off x="1377" y="1473"/>
              <a:ext cx="0" cy="2107"/>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10" name="Line 6"/>
            <p:cNvSpPr>
              <a:spLocks noChangeShapeType="1"/>
            </p:cNvSpPr>
            <p:nvPr/>
          </p:nvSpPr>
          <p:spPr bwMode="auto">
            <a:xfrm>
              <a:off x="1377" y="3571"/>
              <a:ext cx="2093"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40011" name="Group 7"/>
            <p:cNvGrpSpPr>
              <a:grpSpLocks/>
            </p:cNvGrpSpPr>
            <p:nvPr/>
          </p:nvGrpSpPr>
          <p:grpSpPr bwMode="auto">
            <a:xfrm>
              <a:off x="1376" y="1824"/>
              <a:ext cx="2102" cy="1397"/>
              <a:chOff x="1369" y="2069"/>
              <a:chExt cx="2422" cy="1397"/>
            </a:xfrm>
          </p:grpSpPr>
          <p:sp>
            <p:nvSpPr>
              <p:cNvPr id="40032" name="Line 8"/>
              <p:cNvSpPr>
                <a:spLocks noChangeShapeType="1"/>
              </p:cNvSpPr>
              <p:nvPr/>
            </p:nvSpPr>
            <p:spPr bwMode="auto">
              <a:xfrm rot="-5400000">
                <a:off x="2580" y="2255"/>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3" name="Line 9"/>
              <p:cNvSpPr>
                <a:spLocks noChangeShapeType="1"/>
              </p:cNvSpPr>
              <p:nvPr/>
            </p:nvSpPr>
            <p:spPr bwMode="auto">
              <a:xfrm rot="-5400000">
                <a:off x="2580" y="1907"/>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4" name="Line 10"/>
              <p:cNvSpPr>
                <a:spLocks noChangeShapeType="1"/>
              </p:cNvSpPr>
              <p:nvPr/>
            </p:nvSpPr>
            <p:spPr bwMode="auto">
              <a:xfrm rot="-5400000">
                <a:off x="2580" y="1559"/>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5" name="Line 11"/>
              <p:cNvSpPr>
                <a:spLocks noChangeShapeType="1"/>
              </p:cNvSpPr>
              <p:nvPr/>
            </p:nvSpPr>
            <p:spPr bwMode="auto">
              <a:xfrm rot="-5400000">
                <a:off x="2580" y="1211"/>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6" name="Line 12"/>
              <p:cNvSpPr>
                <a:spLocks noChangeShapeType="1"/>
              </p:cNvSpPr>
              <p:nvPr/>
            </p:nvSpPr>
            <p:spPr bwMode="auto">
              <a:xfrm rot="-5400000">
                <a:off x="2580" y="858"/>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0012" name="Group 13"/>
            <p:cNvGrpSpPr>
              <a:grpSpLocks/>
            </p:cNvGrpSpPr>
            <p:nvPr/>
          </p:nvGrpSpPr>
          <p:grpSpPr bwMode="auto">
            <a:xfrm>
              <a:off x="1721" y="1467"/>
              <a:ext cx="1392" cy="2094"/>
              <a:chOff x="1707" y="681"/>
              <a:chExt cx="1392" cy="3125"/>
            </a:xfrm>
          </p:grpSpPr>
          <p:sp>
            <p:nvSpPr>
              <p:cNvPr id="40027" name="Line 14"/>
              <p:cNvSpPr>
                <a:spLocks noChangeShapeType="1"/>
              </p:cNvSpPr>
              <p:nvPr/>
            </p:nvSpPr>
            <p:spPr bwMode="auto">
              <a:xfrm>
                <a:off x="1707"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28" name="Line 15"/>
              <p:cNvSpPr>
                <a:spLocks noChangeShapeType="1"/>
              </p:cNvSpPr>
              <p:nvPr/>
            </p:nvSpPr>
            <p:spPr bwMode="auto">
              <a:xfrm>
                <a:off x="2055"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29" name="Line 16"/>
              <p:cNvSpPr>
                <a:spLocks noChangeShapeType="1"/>
              </p:cNvSpPr>
              <p:nvPr/>
            </p:nvSpPr>
            <p:spPr bwMode="auto">
              <a:xfrm>
                <a:off x="2403"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0" name="Line 17"/>
              <p:cNvSpPr>
                <a:spLocks noChangeShapeType="1"/>
              </p:cNvSpPr>
              <p:nvPr/>
            </p:nvSpPr>
            <p:spPr bwMode="auto">
              <a:xfrm>
                <a:off x="2751"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31" name="Line 18"/>
              <p:cNvSpPr>
                <a:spLocks noChangeShapeType="1"/>
              </p:cNvSpPr>
              <p:nvPr/>
            </p:nvSpPr>
            <p:spPr bwMode="auto">
              <a:xfrm>
                <a:off x="3099" y="681"/>
                <a:ext cx="0" cy="3125"/>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0013" name="Text Box 19"/>
            <p:cNvSpPr txBox="1">
              <a:spLocks noChangeArrowheads="1"/>
            </p:cNvSpPr>
            <p:nvPr/>
          </p:nvSpPr>
          <p:spPr bwMode="auto">
            <a:xfrm rot="-5400000">
              <a:off x="268" y="2378"/>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Price (Per Pound; U.S. Dollars</a:t>
              </a:r>
            </a:p>
          </p:txBody>
        </p:sp>
        <p:sp>
          <p:nvSpPr>
            <p:cNvPr id="40014" name="Text Box 20"/>
            <p:cNvSpPr txBox="1">
              <a:spLocks noChangeArrowheads="1"/>
            </p:cNvSpPr>
            <p:nvPr/>
          </p:nvSpPr>
          <p:spPr bwMode="auto">
            <a:xfrm>
              <a:off x="1106" y="1743"/>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sp>
          <p:nvSpPr>
            <p:cNvPr id="40015" name="Text Box 21"/>
            <p:cNvSpPr txBox="1">
              <a:spLocks noChangeArrowheads="1"/>
            </p:cNvSpPr>
            <p:nvPr/>
          </p:nvSpPr>
          <p:spPr bwMode="auto">
            <a:xfrm>
              <a:off x="1110" y="2091"/>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40016" name="Text Box 22"/>
            <p:cNvSpPr txBox="1">
              <a:spLocks noChangeArrowheads="1"/>
            </p:cNvSpPr>
            <p:nvPr/>
          </p:nvSpPr>
          <p:spPr bwMode="auto">
            <a:xfrm>
              <a:off x="1110" y="2439"/>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40017" name="Text Box 23"/>
            <p:cNvSpPr txBox="1">
              <a:spLocks noChangeArrowheads="1"/>
            </p:cNvSpPr>
            <p:nvPr/>
          </p:nvSpPr>
          <p:spPr bwMode="auto">
            <a:xfrm>
              <a:off x="1163" y="2787"/>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40018" name="Text Box 24"/>
            <p:cNvSpPr txBox="1">
              <a:spLocks noChangeArrowheads="1"/>
            </p:cNvSpPr>
            <p:nvPr/>
          </p:nvSpPr>
          <p:spPr bwMode="auto">
            <a:xfrm>
              <a:off x="1163" y="3135"/>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40019" name="Text Box 25"/>
            <p:cNvSpPr txBox="1">
              <a:spLocks noChangeArrowheads="1"/>
            </p:cNvSpPr>
            <p:nvPr/>
          </p:nvSpPr>
          <p:spPr bwMode="auto">
            <a:xfrm>
              <a:off x="1235" y="3469"/>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0</a:t>
              </a:r>
            </a:p>
          </p:txBody>
        </p:sp>
        <p:grpSp>
          <p:nvGrpSpPr>
            <p:cNvPr id="40020" name="Group 26"/>
            <p:cNvGrpSpPr>
              <a:grpSpLocks/>
            </p:cNvGrpSpPr>
            <p:nvPr/>
          </p:nvGrpSpPr>
          <p:grpSpPr bwMode="auto">
            <a:xfrm>
              <a:off x="1600" y="3566"/>
              <a:ext cx="1639" cy="173"/>
              <a:chOff x="1586" y="3811"/>
              <a:chExt cx="1639" cy="173"/>
            </a:xfrm>
          </p:grpSpPr>
          <p:sp>
            <p:nvSpPr>
              <p:cNvPr id="40022" name="Text Box 27"/>
              <p:cNvSpPr txBox="1">
                <a:spLocks noChangeArrowheads="1"/>
              </p:cNvSpPr>
              <p:nvPr/>
            </p:nvSpPr>
            <p:spPr bwMode="auto">
              <a:xfrm>
                <a:off x="1586" y="381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40023" name="Text Box 28"/>
              <p:cNvSpPr txBox="1">
                <a:spLocks noChangeArrowheads="1"/>
              </p:cNvSpPr>
              <p:nvPr/>
            </p:nvSpPr>
            <p:spPr bwMode="auto">
              <a:xfrm>
                <a:off x="1934" y="381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40024" name="Text Box 29"/>
              <p:cNvSpPr txBox="1">
                <a:spLocks noChangeArrowheads="1"/>
              </p:cNvSpPr>
              <p:nvPr/>
            </p:nvSpPr>
            <p:spPr bwMode="auto">
              <a:xfrm>
                <a:off x="2254"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40025" name="Text Box 30"/>
              <p:cNvSpPr txBox="1">
                <a:spLocks noChangeArrowheads="1"/>
              </p:cNvSpPr>
              <p:nvPr/>
            </p:nvSpPr>
            <p:spPr bwMode="auto">
              <a:xfrm>
                <a:off x="2595"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40026" name="Text Box 31"/>
              <p:cNvSpPr txBox="1">
                <a:spLocks noChangeArrowheads="1"/>
              </p:cNvSpPr>
              <p:nvPr/>
            </p:nvSpPr>
            <p:spPr bwMode="auto">
              <a:xfrm>
                <a:off x="2950" y="381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grpSp>
        <p:sp>
          <p:nvSpPr>
            <p:cNvPr id="40021" name="Text Box 32"/>
            <p:cNvSpPr txBox="1">
              <a:spLocks noChangeArrowheads="1"/>
            </p:cNvSpPr>
            <p:nvPr/>
          </p:nvSpPr>
          <p:spPr bwMode="auto">
            <a:xfrm>
              <a:off x="1721" y="3713"/>
              <a:ext cx="128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Quantity of Aluminum</a:t>
              </a:r>
            </a:p>
            <a:p>
              <a:pPr algn="ctr" eaLnBrk="1" hangingPunct="1">
                <a:spcBef>
                  <a:spcPct val="0"/>
                </a:spcBef>
                <a:buClrTx/>
                <a:buFontTx/>
                <a:buNone/>
              </a:pPr>
              <a:r>
                <a:rPr lang="en-US" altLang="en-US" sz="1400" b="1" dirty="0">
                  <a:latin typeface="Arial" panose="020B0604020202020204" pitchFamily="34" charset="0"/>
                </a:rPr>
                <a:t>(Millions of Pounds)</a:t>
              </a:r>
            </a:p>
          </p:txBody>
        </p:sp>
      </p:grpSp>
      <p:grpSp>
        <p:nvGrpSpPr>
          <p:cNvPr id="6" name="Group 33"/>
          <p:cNvGrpSpPr>
            <a:grpSpLocks/>
          </p:cNvGrpSpPr>
          <p:nvPr/>
        </p:nvGrpSpPr>
        <p:grpSpPr bwMode="auto">
          <a:xfrm>
            <a:off x="4450020" y="2424928"/>
            <a:ext cx="3355975" cy="4071938"/>
            <a:chOff x="3477" y="1472"/>
            <a:chExt cx="2114" cy="2565"/>
          </a:xfrm>
        </p:grpSpPr>
        <p:sp>
          <p:nvSpPr>
            <p:cNvPr id="39985" name="Rectangle 34"/>
            <p:cNvSpPr>
              <a:spLocks noChangeArrowheads="1"/>
            </p:cNvSpPr>
            <p:nvPr/>
          </p:nvSpPr>
          <p:spPr bwMode="auto">
            <a:xfrm>
              <a:off x="3861" y="1479"/>
              <a:ext cx="1725" cy="2106"/>
            </a:xfrm>
            <a:prstGeom prst="rect">
              <a:avLst/>
            </a:prstGeom>
            <a:noFill/>
            <a:ln w="9525">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9986" name="Line 35"/>
            <p:cNvSpPr>
              <a:spLocks noChangeShapeType="1"/>
            </p:cNvSpPr>
            <p:nvPr/>
          </p:nvSpPr>
          <p:spPr bwMode="auto">
            <a:xfrm>
              <a:off x="3859" y="1478"/>
              <a:ext cx="0" cy="2107"/>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87" name="Line 36"/>
            <p:cNvSpPr>
              <a:spLocks noChangeShapeType="1"/>
            </p:cNvSpPr>
            <p:nvPr/>
          </p:nvSpPr>
          <p:spPr bwMode="auto">
            <a:xfrm>
              <a:off x="3853" y="3576"/>
              <a:ext cx="1731"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9988" name="Group 37"/>
            <p:cNvGrpSpPr>
              <a:grpSpLocks/>
            </p:cNvGrpSpPr>
            <p:nvPr/>
          </p:nvGrpSpPr>
          <p:grpSpPr bwMode="auto">
            <a:xfrm>
              <a:off x="3852" y="1829"/>
              <a:ext cx="1739" cy="1397"/>
              <a:chOff x="1369" y="2069"/>
              <a:chExt cx="2422" cy="1397"/>
            </a:xfrm>
          </p:grpSpPr>
          <p:sp>
            <p:nvSpPr>
              <p:cNvPr id="40003" name="Line 38"/>
              <p:cNvSpPr>
                <a:spLocks noChangeShapeType="1"/>
              </p:cNvSpPr>
              <p:nvPr/>
            </p:nvSpPr>
            <p:spPr bwMode="auto">
              <a:xfrm rot="-5400000">
                <a:off x="2580" y="2255"/>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04" name="Line 39"/>
              <p:cNvSpPr>
                <a:spLocks noChangeShapeType="1"/>
              </p:cNvSpPr>
              <p:nvPr/>
            </p:nvSpPr>
            <p:spPr bwMode="auto">
              <a:xfrm rot="-5400000">
                <a:off x="2580" y="1907"/>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05" name="Line 40"/>
              <p:cNvSpPr>
                <a:spLocks noChangeShapeType="1"/>
              </p:cNvSpPr>
              <p:nvPr/>
            </p:nvSpPr>
            <p:spPr bwMode="auto">
              <a:xfrm rot="-5400000">
                <a:off x="2580" y="1559"/>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06" name="Line 41"/>
              <p:cNvSpPr>
                <a:spLocks noChangeShapeType="1"/>
              </p:cNvSpPr>
              <p:nvPr/>
            </p:nvSpPr>
            <p:spPr bwMode="auto">
              <a:xfrm rot="-5400000">
                <a:off x="2580" y="1211"/>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007" name="Line 42"/>
              <p:cNvSpPr>
                <a:spLocks noChangeShapeType="1"/>
              </p:cNvSpPr>
              <p:nvPr/>
            </p:nvSpPr>
            <p:spPr bwMode="auto">
              <a:xfrm rot="-5400000">
                <a:off x="2580" y="858"/>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9989" name="Line 43"/>
            <p:cNvSpPr>
              <a:spLocks noChangeShapeType="1"/>
            </p:cNvSpPr>
            <p:nvPr/>
          </p:nvSpPr>
          <p:spPr bwMode="auto">
            <a:xfrm>
              <a:off x="4197"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90" name="Line 44"/>
            <p:cNvSpPr>
              <a:spLocks noChangeShapeType="1"/>
            </p:cNvSpPr>
            <p:nvPr/>
          </p:nvSpPr>
          <p:spPr bwMode="auto">
            <a:xfrm>
              <a:off x="4545"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91" name="Line 45"/>
            <p:cNvSpPr>
              <a:spLocks noChangeShapeType="1"/>
            </p:cNvSpPr>
            <p:nvPr/>
          </p:nvSpPr>
          <p:spPr bwMode="auto">
            <a:xfrm>
              <a:off x="4893"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92" name="Line 46"/>
            <p:cNvSpPr>
              <a:spLocks noChangeShapeType="1"/>
            </p:cNvSpPr>
            <p:nvPr/>
          </p:nvSpPr>
          <p:spPr bwMode="auto">
            <a:xfrm>
              <a:off x="5241" y="1472"/>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93" name="Text Box 47"/>
            <p:cNvSpPr txBox="1">
              <a:spLocks noChangeArrowheads="1"/>
            </p:cNvSpPr>
            <p:nvPr/>
          </p:nvSpPr>
          <p:spPr bwMode="auto">
            <a:xfrm>
              <a:off x="3567" y="1741"/>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1.50</a:t>
              </a:r>
            </a:p>
          </p:txBody>
        </p:sp>
        <p:sp>
          <p:nvSpPr>
            <p:cNvPr id="39994" name="Text Box 48"/>
            <p:cNvSpPr txBox="1">
              <a:spLocks noChangeArrowheads="1"/>
            </p:cNvSpPr>
            <p:nvPr/>
          </p:nvSpPr>
          <p:spPr bwMode="auto">
            <a:xfrm>
              <a:off x="3571" y="2089"/>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1.25</a:t>
              </a:r>
            </a:p>
          </p:txBody>
        </p:sp>
        <p:sp>
          <p:nvSpPr>
            <p:cNvPr id="39995" name="Text Box 49"/>
            <p:cNvSpPr txBox="1">
              <a:spLocks noChangeArrowheads="1"/>
            </p:cNvSpPr>
            <p:nvPr/>
          </p:nvSpPr>
          <p:spPr bwMode="auto">
            <a:xfrm>
              <a:off x="3571" y="2437"/>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39996" name="Text Box 50"/>
            <p:cNvSpPr txBox="1">
              <a:spLocks noChangeArrowheads="1"/>
            </p:cNvSpPr>
            <p:nvPr/>
          </p:nvSpPr>
          <p:spPr bwMode="auto">
            <a:xfrm>
              <a:off x="3624" y="2785"/>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.75</a:t>
              </a:r>
            </a:p>
          </p:txBody>
        </p:sp>
        <p:sp>
          <p:nvSpPr>
            <p:cNvPr id="39997" name="Text Box 51"/>
            <p:cNvSpPr txBox="1">
              <a:spLocks noChangeArrowheads="1"/>
            </p:cNvSpPr>
            <p:nvPr/>
          </p:nvSpPr>
          <p:spPr bwMode="auto">
            <a:xfrm>
              <a:off x="3624" y="3133"/>
              <a:ext cx="24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39998" name="Text Box 52"/>
            <p:cNvSpPr txBox="1">
              <a:spLocks noChangeArrowheads="1"/>
            </p:cNvSpPr>
            <p:nvPr/>
          </p:nvSpPr>
          <p:spPr bwMode="auto">
            <a:xfrm>
              <a:off x="3704" y="34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0</a:t>
              </a:r>
            </a:p>
          </p:txBody>
        </p:sp>
        <p:sp>
          <p:nvSpPr>
            <p:cNvPr id="39999" name="Text Box 53"/>
            <p:cNvSpPr txBox="1">
              <a:spLocks noChangeArrowheads="1"/>
            </p:cNvSpPr>
            <p:nvPr/>
          </p:nvSpPr>
          <p:spPr bwMode="auto">
            <a:xfrm>
              <a:off x="4424" y="3571"/>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50</a:t>
              </a:r>
            </a:p>
          </p:txBody>
        </p:sp>
        <p:sp>
          <p:nvSpPr>
            <p:cNvPr id="40000" name="Text Box 54"/>
            <p:cNvSpPr txBox="1">
              <a:spLocks noChangeArrowheads="1"/>
            </p:cNvSpPr>
            <p:nvPr/>
          </p:nvSpPr>
          <p:spPr bwMode="auto">
            <a:xfrm>
              <a:off x="5085" y="3571"/>
              <a:ext cx="27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b="1" dirty="0">
                  <a:latin typeface="Arial" panose="020B0604020202020204" pitchFamily="34" charset="0"/>
                </a:rPr>
                <a:t>100</a:t>
              </a:r>
            </a:p>
          </p:txBody>
        </p:sp>
        <p:sp>
          <p:nvSpPr>
            <p:cNvPr id="40001" name="Text Box 55"/>
            <p:cNvSpPr txBox="1">
              <a:spLocks noChangeArrowheads="1"/>
            </p:cNvSpPr>
            <p:nvPr/>
          </p:nvSpPr>
          <p:spPr bwMode="auto">
            <a:xfrm>
              <a:off x="4022" y="3711"/>
              <a:ext cx="128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Quantity of Aluminum</a:t>
              </a:r>
            </a:p>
            <a:p>
              <a:pPr algn="ctr" eaLnBrk="1" hangingPunct="1">
                <a:spcBef>
                  <a:spcPct val="0"/>
                </a:spcBef>
                <a:buClrTx/>
                <a:buFontTx/>
                <a:buNone/>
              </a:pPr>
              <a:r>
                <a:rPr lang="en-US" altLang="en-US" sz="1400" b="1" dirty="0">
                  <a:latin typeface="Arial" panose="020B0604020202020204" pitchFamily="34" charset="0"/>
                </a:rPr>
                <a:t>(Millions of Pounds)</a:t>
              </a:r>
            </a:p>
          </p:txBody>
        </p:sp>
        <p:sp>
          <p:nvSpPr>
            <p:cNvPr id="40002" name="Text Box 56"/>
            <p:cNvSpPr txBox="1">
              <a:spLocks noChangeArrowheads="1"/>
            </p:cNvSpPr>
            <p:nvPr/>
          </p:nvSpPr>
          <p:spPr bwMode="auto">
            <a:xfrm rot="-5400000">
              <a:off x="2716" y="2383"/>
              <a:ext cx="17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Price (Per Pound; U.S. Dollars</a:t>
              </a:r>
            </a:p>
          </p:txBody>
        </p:sp>
      </p:grpSp>
      <p:sp>
        <p:nvSpPr>
          <p:cNvPr id="47161" name="Line 57"/>
          <p:cNvSpPr>
            <a:spLocks noChangeShapeType="1"/>
          </p:cNvSpPr>
          <p:nvPr/>
        </p:nvSpPr>
        <p:spPr bwMode="auto">
          <a:xfrm>
            <a:off x="1425832" y="3318691"/>
            <a:ext cx="2155825" cy="2157412"/>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62" name="Line 58"/>
          <p:cNvSpPr>
            <a:spLocks noChangeShapeType="1"/>
          </p:cNvSpPr>
          <p:nvPr/>
        </p:nvSpPr>
        <p:spPr bwMode="auto">
          <a:xfrm flipV="1">
            <a:off x="1933832" y="3342503"/>
            <a:ext cx="2154238" cy="2154238"/>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63" name="Line 59"/>
          <p:cNvSpPr>
            <a:spLocks noChangeShapeType="1"/>
          </p:cNvSpPr>
          <p:nvPr/>
        </p:nvSpPr>
        <p:spPr bwMode="auto">
          <a:xfrm>
            <a:off x="5048507" y="4674416"/>
            <a:ext cx="1989138" cy="998537"/>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64" name="Line 60"/>
          <p:cNvSpPr>
            <a:spLocks noChangeShapeType="1"/>
          </p:cNvSpPr>
          <p:nvPr/>
        </p:nvSpPr>
        <p:spPr bwMode="auto">
          <a:xfrm flipV="1">
            <a:off x="5059620" y="3420291"/>
            <a:ext cx="2462212" cy="125412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65" name="Oval 61"/>
          <p:cNvSpPr>
            <a:spLocks noChangeArrowheads="1"/>
          </p:cNvSpPr>
          <p:nvPr/>
        </p:nvSpPr>
        <p:spPr bwMode="auto">
          <a:xfrm>
            <a:off x="2156082" y="403465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66" name="Oval 62"/>
          <p:cNvSpPr>
            <a:spLocks noChangeArrowheads="1"/>
          </p:cNvSpPr>
          <p:nvPr/>
        </p:nvSpPr>
        <p:spPr bwMode="auto">
          <a:xfrm>
            <a:off x="2164020" y="514590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67" name="Oval 63"/>
          <p:cNvSpPr>
            <a:spLocks noChangeArrowheads="1"/>
          </p:cNvSpPr>
          <p:nvPr/>
        </p:nvSpPr>
        <p:spPr bwMode="auto">
          <a:xfrm>
            <a:off x="5004057" y="4598216"/>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68" name="Text Box 64"/>
          <p:cNvSpPr txBox="1">
            <a:spLocks noChangeArrowheads="1"/>
          </p:cNvSpPr>
          <p:nvPr/>
        </p:nvSpPr>
        <p:spPr bwMode="auto">
          <a:xfrm>
            <a:off x="1087695" y="1675628"/>
            <a:ext cx="2941637"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AutoNum type="alphaLcParenBoth"/>
            </a:pPr>
            <a:r>
              <a:rPr lang="en-US" altLang="en-US" sz="2000" b="1" dirty="0">
                <a:solidFill>
                  <a:srgbClr val="000000"/>
                </a:solidFill>
                <a:latin typeface="Arial" panose="020B0604020202020204" pitchFamily="34" charset="0"/>
              </a:rPr>
              <a:t> Canada’s Domestic</a:t>
            </a:r>
          </a:p>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	  Aluminum Market</a:t>
            </a:r>
          </a:p>
        </p:txBody>
      </p:sp>
      <p:sp>
        <p:nvSpPr>
          <p:cNvPr id="47169" name="Text Box 65"/>
          <p:cNvSpPr txBox="1">
            <a:spLocks noChangeArrowheads="1"/>
          </p:cNvSpPr>
          <p:nvPr/>
        </p:nvSpPr>
        <p:spPr bwMode="auto">
          <a:xfrm>
            <a:off x="4396045" y="1683566"/>
            <a:ext cx="353218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(b) Canada’s Export Supply</a:t>
            </a:r>
          </a:p>
          <a:p>
            <a:pPr eaLnBrk="1" hangingPunct="1">
              <a:lnSpc>
                <a:spcPct val="85000"/>
              </a:lnSpc>
              <a:spcBef>
                <a:spcPct val="0"/>
              </a:spcBef>
              <a:buClrTx/>
              <a:buFontTx/>
              <a:buNone/>
            </a:pPr>
            <a:r>
              <a:rPr lang="en-US" altLang="en-US" sz="2000" b="1" dirty="0">
                <a:solidFill>
                  <a:srgbClr val="000000"/>
                </a:solidFill>
                <a:latin typeface="Arial" panose="020B0604020202020204" pitchFamily="34" charset="0"/>
              </a:rPr>
              <a:t>	and Import Demand</a:t>
            </a:r>
          </a:p>
        </p:txBody>
      </p:sp>
      <p:sp>
        <p:nvSpPr>
          <p:cNvPr id="47170" name="Text Box 66"/>
          <p:cNvSpPr txBox="1">
            <a:spLocks noChangeArrowheads="1"/>
          </p:cNvSpPr>
          <p:nvPr/>
        </p:nvSpPr>
        <p:spPr bwMode="auto">
          <a:xfrm>
            <a:off x="3475295" y="5422128"/>
            <a:ext cx="388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D</a:t>
            </a:r>
            <a:r>
              <a:rPr lang="en-US" altLang="en-US" sz="1400" b="1" i="1" baseline="-25000" dirty="0">
                <a:latin typeface="Arial" panose="020B0604020202020204" pitchFamily="34" charset="0"/>
              </a:rPr>
              <a:t>d</a:t>
            </a:r>
          </a:p>
        </p:txBody>
      </p:sp>
      <p:sp>
        <p:nvSpPr>
          <p:cNvPr id="47171" name="Text Box 67"/>
          <p:cNvSpPr txBox="1">
            <a:spLocks noChangeArrowheads="1"/>
          </p:cNvSpPr>
          <p:nvPr/>
        </p:nvSpPr>
        <p:spPr bwMode="auto">
          <a:xfrm>
            <a:off x="4027745" y="3152003"/>
            <a:ext cx="3786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S</a:t>
            </a:r>
            <a:r>
              <a:rPr lang="en-US" altLang="en-US" sz="1400" b="1" i="1" baseline="-25000" dirty="0">
                <a:latin typeface="Arial" panose="020B0604020202020204" pitchFamily="34" charset="0"/>
              </a:rPr>
              <a:t>d</a:t>
            </a:r>
          </a:p>
        </p:txBody>
      </p:sp>
      <p:sp>
        <p:nvSpPr>
          <p:cNvPr id="47172" name="Text Box 68"/>
          <p:cNvSpPr txBox="1">
            <a:spLocks noChangeArrowheads="1"/>
          </p:cNvSpPr>
          <p:nvPr/>
        </p:nvSpPr>
        <p:spPr bwMode="auto">
          <a:xfrm>
            <a:off x="6326445" y="3956866"/>
            <a:ext cx="981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400" b="1" dirty="0">
                <a:latin typeface="Arial" panose="020B0604020202020204" pitchFamily="34" charset="0"/>
              </a:rPr>
              <a:t>Canadian</a:t>
            </a:r>
          </a:p>
          <a:p>
            <a:pPr algn="ctr" eaLnBrk="1" hangingPunct="1">
              <a:lnSpc>
                <a:spcPct val="85000"/>
              </a:lnSpc>
              <a:spcBef>
                <a:spcPct val="0"/>
              </a:spcBef>
              <a:buClrTx/>
              <a:buFontTx/>
              <a:buNone/>
            </a:pPr>
            <a:r>
              <a:rPr lang="en-US" altLang="en-US" sz="1400" b="1" dirty="0">
                <a:latin typeface="Arial" panose="020B0604020202020204" pitchFamily="34" charset="0"/>
              </a:rPr>
              <a:t>Export</a:t>
            </a:r>
          </a:p>
          <a:p>
            <a:pPr algn="ctr" eaLnBrk="1" hangingPunct="1">
              <a:lnSpc>
                <a:spcPct val="85000"/>
              </a:lnSpc>
              <a:spcBef>
                <a:spcPct val="0"/>
              </a:spcBef>
              <a:buClrTx/>
              <a:buFontTx/>
              <a:buNone/>
            </a:pPr>
            <a:r>
              <a:rPr lang="en-US" altLang="en-US" sz="1400" b="1" dirty="0">
                <a:latin typeface="Arial" panose="020B0604020202020204" pitchFamily="34" charset="0"/>
              </a:rPr>
              <a:t>Supply</a:t>
            </a:r>
          </a:p>
        </p:txBody>
      </p:sp>
      <p:sp>
        <p:nvSpPr>
          <p:cNvPr id="47173" name="Text Box 69"/>
          <p:cNvSpPr txBox="1">
            <a:spLocks noChangeArrowheads="1"/>
          </p:cNvSpPr>
          <p:nvPr/>
        </p:nvSpPr>
        <p:spPr bwMode="auto">
          <a:xfrm>
            <a:off x="6324857" y="4787128"/>
            <a:ext cx="981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400" b="1" dirty="0">
                <a:latin typeface="Arial" panose="020B0604020202020204" pitchFamily="34" charset="0"/>
              </a:rPr>
              <a:t>Canadian</a:t>
            </a:r>
          </a:p>
          <a:p>
            <a:pPr algn="ctr" eaLnBrk="1" hangingPunct="1">
              <a:lnSpc>
                <a:spcPct val="85000"/>
              </a:lnSpc>
              <a:spcBef>
                <a:spcPct val="0"/>
              </a:spcBef>
              <a:buClrTx/>
              <a:buFontTx/>
              <a:buNone/>
            </a:pPr>
            <a:r>
              <a:rPr lang="en-US" altLang="en-US" sz="1400" b="1" dirty="0">
                <a:latin typeface="Arial" panose="020B0604020202020204" pitchFamily="34" charset="0"/>
              </a:rPr>
              <a:t>Import</a:t>
            </a:r>
          </a:p>
          <a:p>
            <a:pPr algn="ctr" eaLnBrk="1" hangingPunct="1">
              <a:lnSpc>
                <a:spcPct val="85000"/>
              </a:lnSpc>
              <a:spcBef>
                <a:spcPct val="0"/>
              </a:spcBef>
              <a:buClrTx/>
              <a:buFontTx/>
              <a:buNone/>
            </a:pPr>
            <a:r>
              <a:rPr lang="en-US" altLang="en-US" sz="1400" b="1" dirty="0">
                <a:latin typeface="Arial" panose="020B0604020202020204" pitchFamily="34" charset="0"/>
              </a:rPr>
              <a:t>Demand</a:t>
            </a:r>
          </a:p>
        </p:txBody>
      </p:sp>
      <p:sp>
        <p:nvSpPr>
          <p:cNvPr id="47174" name="Text Box 70"/>
          <p:cNvSpPr txBox="1">
            <a:spLocks noChangeArrowheads="1"/>
          </p:cNvSpPr>
          <p:nvPr/>
        </p:nvSpPr>
        <p:spPr bwMode="auto">
          <a:xfrm>
            <a:off x="5172332" y="4501378"/>
            <a:ext cx="292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q</a:t>
            </a:r>
          </a:p>
        </p:txBody>
      </p:sp>
      <p:sp>
        <p:nvSpPr>
          <p:cNvPr id="47175" name="Text Box 71"/>
          <p:cNvSpPr txBox="1">
            <a:spLocks noChangeArrowheads="1"/>
          </p:cNvSpPr>
          <p:nvPr/>
        </p:nvSpPr>
        <p:spPr bwMode="auto">
          <a:xfrm>
            <a:off x="6135945" y="4075928"/>
            <a:ext cx="25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r</a:t>
            </a:r>
          </a:p>
        </p:txBody>
      </p:sp>
      <p:sp>
        <p:nvSpPr>
          <p:cNvPr id="47176" name="Text Box 72"/>
          <p:cNvSpPr txBox="1">
            <a:spLocks noChangeArrowheads="1"/>
          </p:cNvSpPr>
          <p:nvPr/>
        </p:nvSpPr>
        <p:spPr bwMode="auto">
          <a:xfrm>
            <a:off x="7248782" y="348220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s</a:t>
            </a:r>
          </a:p>
        </p:txBody>
      </p:sp>
      <p:sp>
        <p:nvSpPr>
          <p:cNvPr id="47177" name="Text Box 73"/>
          <p:cNvSpPr txBox="1">
            <a:spLocks noChangeArrowheads="1"/>
          </p:cNvSpPr>
          <p:nvPr/>
        </p:nvSpPr>
        <p:spPr bwMode="auto">
          <a:xfrm>
            <a:off x="6099432" y="5284016"/>
            <a:ext cx="242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t</a:t>
            </a:r>
          </a:p>
        </p:txBody>
      </p:sp>
      <p:sp>
        <p:nvSpPr>
          <p:cNvPr id="47179" name="Line 75"/>
          <p:cNvSpPr>
            <a:spLocks noChangeShapeType="1"/>
          </p:cNvSpPr>
          <p:nvPr/>
        </p:nvSpPr>
        <p:spPr bwMode="auto">
          <a:xfrm flipH="1">
            <a:off x="1121032" y="4094978"/>
            <a:ext cx="218916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80" name="AutoShape 76"/>
          <p:cNvSpPr>
            <a:spLocks/>
          </p:cNvSpPr>
          <p:nvPr/>
        </p:nvSpPr>
        <p:spPr bwMode="auto">
          <a:xfrm rot="5400000">
            <a:off x="2697420" y="3404416"/>
            <a:ext cx="139700" cy="1054100"/>
          </a:xfrm>
          <a:prstGeom prst="leftBrace">
            <a:avLst>
              <a:gd name="adj1" fmla="val 62879"/>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81" name="AutoShape 77"/>
          <p:cNvSpPr>
            <a:spLocks/>
          </p:cNvSpPr>
          <p:nvPr/>
        </p:nvSpPr>
        <p:spPr bwMode="auto">
          <a:xfrm rot="5400000">
            <a:off x="2694245" y="2283641"/>
            <a:ext cx="139700" cy="2165350"/>
          </a:xfrm>
          <a:prstGeom prst="leftBrace">
            <a:avLst>
              <a:gd name="adj1" fmla="val 12916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82" name="AutoShape 78"/>
          <p:cNvSpPr>
            <a:spLocks/>
          </p:cNvSpPr>
          <p:nvPr/>
        </p:nvSpPr>
        <p:spPr bwMode="auto">
          <a:xfrm rot="16200000" flipV="1">
            <a:off x="2697420" y="4807766"/>
            <a:ext cx="139700" cy="1054100"/>
          </a:xfrm>
          <a:prstGeom prst="leftBrace">
            <a:avLst>
              <a:gd name="adj1" fmla="val 62879"/>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84" name="Text Box 80"/>
          <p:cNvSpPr txBox="1">
            <a:spLocks noChangeArrowheads="1"/>
          </p:cNvSpPr>
          <p:nvPr/>
        </p:nvSpPr>
        <p:spPr bwMode="auto">
          <a:xfrm>
            <a:off x="2140207" y="3615553"/>
            <a:ext cx="1243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Surplus = 50</a:t>
            </a:r>
          </a:p>
        </p:txBody>
      </p:sp>
      <p:sp>
        <p:nvSpPr>
          <p:cNvPr id="47185" name="Text Box 81"/>
          <p:cNvSpPr txBox="1">
            <a:spLocks noChangeArrowheads="1"/>
          </p:cNvSpPr>
          <p:nvPr/>
        </p:nvSpPr>
        <p:spPr bwMode="auto">
          <a:xfrm>
            <a:off x="2090995" y="3025003"/>
            <a:ext cx="1341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Surplus = 100</a:t>
            </a:r>
          </a:p>
        </p:txBody>
      </p:sp>
      <p:sp>
        <p:nvSpPr>
          <p:cNvPr id="47186" name="Text Box 82"/>
          <p:cNvSpPr txBox="1">
            <a:spLocks noChangeArrowheads="1"/>
          </p:cNvSpPr>
          <p:nvPr/>
        </p:nvSpPr>
        <p:spPr bwMode="auto">
          <a:xfrm>
            <a:off x="1892557" y="5355453"/>
            <a:ext cx="1350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Shortage = 50</a:t>
            </a:r>
          </a:p>
        </p:txBody>
      </p:sp>
      <p:sp>
        <p:nvSpPr>
          <p:cNvPr id="47188" name="Line 84"/>
          <p:cNvSpPr>
            <a:spLocks noChangeShapeType="1"/>
          </p:cNvSpPr>
          <p:nvPr/>
        </p:nvSpPr>
        <p:spPr bwMode="auto">
          <a:xfrm flipH="1">
            <a:off x="1121032" y="3542528"/>
            <a:ext cx="2743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89" name="Oval 85"/>
          <p:cNvSpPr>
            <a:spLocks noChangeArrowheads="1"/>
          </p:cNvSpPr>
          <p:nvPr/>
        </p:nvSpPr>
        <p:spPr bwMode="auto">
          <a:xfrm>
            <a:off x="3267332" y="403465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90" name="Line 86"/>
          <p:cNvSpPr>
            <a:spLocks noChangeShapeType="1"/>
          </p:cNvSpPr>
          <p:nvPr/>
        </p:nvSpPr>
        <p:spPr bwMode="auto">
          <a:xfrm flipH="1">
            <a:off x="5070732" y="4120378"/>
            <a:ext cx="1073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91" name="Line 87"/>
          <p:cNvSpPr>
            <a:spLocks noChangeShapeType="1"/>
          </p:cNvSpPr>
          <p:nvPr/>
        </p:nvSpPr>
        <p:spPr bwMode="auto">
          <a:xfrm>
            <a:off x="6154995" y="4120378"/>
            <a:ext cx="0" cy="16383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93" name="Oval 89"/>
          <p:cNvSpPr>
            <a:spLocks noChangeArrowheads="1"/>
          </p:cNvSpPr>
          <p:nvPr/>
        </p:nvSpPr>
        <p:spPr bwMode="auto">
          <a:xfrm>
            <a:off x="1609982" y="347902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94" name="Line 90"/>
          <p:cNvSpPr>
            <a:spLocks noChangeShapeType="1"/>
          </p:cNvSpPr>
          <p:nvPr/>
        </p:nvSpPr>
        <p:spPr bwMode="auto">
          <a:xfrm flipH="1">
            <a:off x="5045332" y="3561578"/>
            <a:ext cx="21796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95" name="Oval 91"/>
          <p:cNvSpPr>
            <a:spLocks noChangeArrowheads="1"/>
          </p:cNvSpPr>
          <p:nvPr/>
        </p:nvSpPr>
        <p:spPr bwMode="auto">
          <a:xfrm>
            <a:off x="6101020" y="404735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96" name="Line 92"/>
          <p:cNvSpPr>
            <a:spLocks noChangeShapeType="1"/>
          </p:cNvSpPr>
          <p:nvPr/>
        </p:nvSpPr>
        <p:spPr bwMode="auto">
          <a:xfrm>
            <a:off x="7250370" y="3567928"/>
            <a:ext cx="0" cy="22018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197" name="Oval 93"/>
          <p:cNvSpPr>
            <a:spLocks noChangeArrowheads="1"/>
          </p:cNvSpPr>
          <p:nvPr/>
        </p:nvSpPr>
        <p:spPr bwMode="auto">
          <a:xfrm>
            <a:off x="7196395" y="349172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198" name="Line 94"/>
          <p:cNvSpPr>
            <a:spLocks noChangeShapeType="1"/>
          </p:cNvSpPr>
          <p:nvPr/>
        </p:nvSpPr>
        <p:spPr bwMode="auto">
          <a:xfrm flipH="1">
            <a:off x="1132145" y="4649016"/>
            <a:ext cx="16367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200" name="Oval 96"/>
          <p:cNvSpPr>
            <a:spLocks noChangeArrowheads="1"/>
          </p:cNvSpPr>
          <p:nvPr/>
        </p:nvSpPr>
        <p:spPr bwMode="auto">
          <a:xfrm>
            <a:off x="3265745" y="5134791"/>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201" name="Line 97"/>
          <p:cNvSpPr>
            <a:spLocks noChangeShapeType="1"/>
          </p:cNvSpPr>
          <p:nvPr/>
        </p:nvSpPr>
        <p:spPr bwMode="auto">
          <a:xfrm>
            <a:off x="5048507" y="5226866"/>
            <a:ext cx="11064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202" name="Oval 98"/>
          <p:cNvSpPr>
            <a:spLocks noChangeArrowheads="1"/>
          </p:cNvSpPr>
          <p:nvPr/>
        </p:nvSpPr>
        <p:spPr bwMode="auto">
          <a:xfrm>
            <a:off x="6099432" y="5158603"/>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205" name="Oval 101"/>
          <p:cNvSpPr>
            <a:spLocks noChangeArrowheads="1"/>
          </p:cNvSpPr>
          <p:nvPr/>
        </p:nvSpPr>
        <p:spPr bwMode="auto">
          <a:xfrm>
            <a:off x="7197982" y="5712641"/>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206" name="Line 102"/>
          <p:cNvSpPr>
            <a:spLocks noChangeShapeType="1"/>
          </p:cNvSpPr>
          <p:nvPr/>
        </p:nvSpPr>
        <p:spPr bwMode="auto">
          <a:xfrm>
            <a:off x="3864232" y="3553641"/>
            <a:ext cx="0" cy="2190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208" name="Oval 104"/>
          <p:cNvSpPr>
            <a:spLocks noChangeArrowheads="1"/>
          </p:cNvSpPr>
          <p:nvPr/>
        </p:nvSpPr>
        <p:spPr bwMode="auto">
          <a:xfrm>
            <a:off x="3822957" y="3479028"/>
            <a:ext cx="111125" cy="111125"/>
          </a:xfrm>
          <a:prstGeom prst="ellipse">
            <a:avLst/>
          </a:prstGeom>
          <a:solidFill>
            <a:schemeClr val="tx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7209" name="Line 105"/>
          <p:cNvSpPr>
            <a:spLocks noChangeShapeType="1"/>
          </p:cNvSpPr>
          <p:nvPr/>
        </p:nvSpPr>
        <p:spPr bwMode="auto">
          <a:xfrm>
            <a:off x="3321307" y="4094978"/>
            <a:ext cx="0" cy="16383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210" name="Line 106"/>
          <p:cNvSpPr>
            <a:spLocks noChangeShapeType="1"/>
          </p:cNvSpPr>
          <p:nvPr/>
        </p:nvSpPr>
        <p:spPr bwMode="auto">
          <a:xfrm>
            <a:off x="2768857" y="4647428"/>
            <a:ext cx="0" cy="10969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7211" name="Oval 107"/>
          <p:cNvSpPr>
            <a:spLocks noChangeArrowheads="1"/>
          </p:cNvSpPr>
          <p:nvPr/>
        </p:nvSpPr>
        <p:spPr bwMode="auto">
          <a:xfrm>
            <a:off x="2722820" y="4587103"/>
            <a:ext cx="111125" cy="1111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9983" name="TextBox 2"/>
          <p:cNvSpPr txBox="1">
            <a:spLocks noChangeArrowheads="1"/>
          </p:cNvSpPr>
          <p:nvPr/>
        </p:nvSpPr>
        <p:spPr bwMode="auto">
          <a:xfrm>
            <a:off x="0" y="6540500"/>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
        <p:nvSpPr>
          <p:cNvPr id="3" name="Title 2"/>
          <p:cNvSpPr>
            <a:spLocks noGrp="1"/>
          </p:cNvSpPr>
          <p:nvPr>
            <p:ph type="title"/>
          </p:nvPr>
        </p:nvSpPr>
        <p:spPr/>
        <p:txBody>
          <a:bodyPr/>
          <a:lstStyle/>
          <a:p>
            <a:pPr eaLnBrk="1" hangingPunct="1">
              <a:defRPr/>
            </a:pPr>
            <a:r>
              <a:rPr lang="en-US" dirty="0">
                <a:ea typeface="+mj-ea"/>
              </a:rPr>
              <a:t>Supply and Demand Analysis Concluded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7168"/>
                                        </p:tgtEl>
                                        <p:attrNameLst>
                                          <p:attrName>style.visibility</p:attrName>
                                        </p:attrNameLst>
                                      </p:cBhvr>
                                      <p:to>
                                        <p:strVal val="visible"/>
                                      </p:to>
                                    </p:set>
                                    <p:anim calcmode="lin" valueType="num">
                                      <p:cBhvr>
                                        <p:cTn id="7" dur="1000" fill="hold"/>
                                        <p:tgtEl>
                                          <p:spTgt spid="47168"/>
                                        </p:tgtEl>
                                        <p:attrNameLst>
                                          <p:attrName>ppt_w</p:attrName>
                                        </p:attrNameLst>
                                      </p:cBhvr>
                                      <p:tavLst>
                                        <p:tav tm="0">
                                          <p:val>
                                            <p:fltVal val="0"/>
                                          </p:val>
                                        </p:tav>
                                        <p:tav tm="100000">
                                          <p:val>
                                            <p:strVal val="#ppt_w"/>
                                          </p:val>
                                        </p:tav>
                                      </p:tavLst>
                                    </p:anim>
                                    <p:anim calcmode="lin" valueType="num">
                                      <p:cBhvr>
                                        <p:cTn id="8" dur="1000" fill="hold"/>
                                        <p:tgtEl>
                                          <p:spTgt spid="4716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7169"/>
                                        </p:tgtEl>
                                        <p:attrNameLst>
                                          <p:attrName>style.visibility</p:attrName>
                                        </p:attrNameLst>
                                      </p:cBhvr>
                                      <p:to>
                                        <p:strVal val="visible"/>
                                      </p:to>
                                    </p:set>
                                    <p:anim calcmode="lin" valueType="num">
                                      <p:cBhvr>
                                        <p:cTn id="11" dur="1000" fill="hold"/>
                                        <p:tgtEl>
                                          <p:spTgt spid="47169"/>
                                        </p:tgtEl>
                                        <p:attrNameLst>
                                          <p:attrName>ppt_w</p:attrName>
                                        </p:attrNameLst>
                                      </p:cBhvr>
                                      <p:tavLst>
                                        <p:tav tm="0">
                                          <p:val>
                                            <p:fltVal val="0"/>
                                          </p:val>
                                        </p:tav>
                                        <p:tav tm="100000">
                                          <p:val>
                                            <p:strVal val="#ppt_w"/>
                                          </p:val>
                                        </p:tav>
                                      </p:tavLst>
                                    </p:anim>
                                    <p:anim calcmode="lin" valueType="num">
                                      <p:cBhvr>
                                        <p:cTn id="12" dur="1000" fill="hold"/>
                                        <p:tgtEl>
                                          <p:spTgt spid="4716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childTnLst>
                                </p:cTn>
                              </p:par>
                            </p:childTnLst>
                          </p:cTn>
                        </p:par>
                        <p:par>
                          <p:cTn id="22" fill="hold" nodeType="afterGroup">
                            <p:stCondLst>
                              <p:cond delay="2000"/>
                            </p:stCondLst>
                            <p:childTnLst>
                              <p:par>
                                <p:cTn id="23" presetID="22" presetClass="entr" presetSubtype="1" fill="hold" nodeType="afterEffect">
                                  <p:stCondLst>
                                    <p:cond delay="0"/>
                                  </p:stCondLst>
                                  <p:childTnLst>
                                    <p:set>
                                      <p:cBhvr>
                                        <p:cTn id="24" dur="1" fill="hold">
                                          <p:stCondLst>
                                            <p:cond delay="0"/>
                                          </p:stCondLst>
                                        </p:cTn>
                                        <p:tgtEl>
                                          <p:spTgt spid="47161"/>
                                        </p:tgtEl>
                                        <p:attrNameLst>
                                          <p:attrName>style.visibility</p:attrName>
                                        </p:attrNameLst>
                                      </p:cBhvr>
                                      <p:to>
                                        <p:strVal val="visible"/>
                                      </p:to>
                                    </p:set>
                                    <p:animEffect transition="in" filter="wipe(up)">
                                      <p:cBhvr>
                                        <p:cTn id="25" dur="1000"/>
                                        <p:tgtEl>
                                          <p:spTgt spid="47161"/>
                                        </p:tgtEl>
                                      </p:cBhvr>
                                    </p:animEffect>
                                  </p:childTnLst>
                                </p:cTn>
                              </p:par>
                            </p:childTnLst>
                          </p:cTn>
                        </p:par>
                        <p:par>
                          <p:cTn id="26" fill="hold" nodeType="afterGroup">
                            <p:stCondLst>
                              <p:cond delay="3000"/>
                            </p:stCondLst>
                            <p:childTnLst>
                              <p:par>
                                <p:cTn id="27" presetID="1" presetClass="entr" presetSubtype="0" fill="hold" grpId="0" nodeType="afterEffect">
                                  <p:stCondLst>
                                    <p:cond delay="0"/>
                                  </p:stCondLst>
                                  <p:childTnLst>
                                    <p:set>
                                      <p:cBhvr>
                                        <p:cTn id="28" dur="1" fill="hold">
                                          <p:stCondLst>
                                            <p:cond delay="0"/>
                                          </p:stCondLst>
                                        </p:cTn>
                                        <p:tgtEl>
                                          <p:spTgt spid="47170"/>
                                        </p:tgtEl>
                                        <p:attrNameLst>
                                          <p:attrName>style.visibility</p:attrName>
                                        </p:attrNameLst>
                                      </p:cBhvr>
                                      <p:to>
                                        <p:strVal val="visible"/>
                                      </p:to>
                                    </p:set>
                                  </p:childTnLst>
                                </p:cTn>
                              </p:par>
                            </p:childTnLst>
                          </p:cTn>
                        </p:par>
                        <p:par>
                          <p:cTn id="29" fill="hold" nodeType="afterGroup">
                            <p:stCondLst>
                              <p:cond delay="3000"/>
                            </p:stCondLst>
                            <p:childTnLst>
                              <p:par>
                                <p:cTn id="30" presetID="22" presetClass="entr" presetSubtype="4" fill="hold" nodeType="afterEffect">
                                  <p:stCondLst>
                                    <p:cond delay="0"/>
                                  </p:stCondLst>
                                  <p:childTnLst>
                                    <p:set>
                                      <p:cBhvr>
                                        <p:cTn id="31" dur="1" fill="hold">
                                          <p:stCondLst>
                                            <p:cond delay="0"/>
                                          </p:stCondLst>
                                        </p:cTn>
                                        <p:tgtEl>
                                          <p:spTgt spid="47162"/>
                                        </p:tgtEl>
                                        <p:attrNameLst>
                                          <p:attrName>style.visibility</p:attrName>
                                        </p:attrNameLst>
                                      </p:cBhvr>
                                      <p:to>
                                        <p:strVal val="visible"/>
                                      </p:to>
                                    </p:set>
                                    <p:animEffect transition="in" filter="wipe(down)">
                                      <p:cBhvr>
                                        <p:cTn id="32" dur="1000"/>
                                        <p:tgtEl>
                                          <p:spTgt spid="47162"/>
                                        </p:tgtEl>
                                      </p:cBhvr>
                                    </p:animEffect>
                                  </p:childTnLst>
                                </p:cTn>
                              </p:par>
                            </p:childTnLst>
                          </p:cTn>
                        </p:par>
                        <p:par>
                          <p:cTn id="33" fill="hold" nodeType="afterGroup">
                            <p:stCondLst>
                              <p:cond delay="4000"/>
                            </p:stCondLst>
                            <p:childTnLst>
                              <p:par>
                                <p:cTn id="34" presetID="1" presetClass="entr" presetSubtype="0" fill="hold" grpId="0" nodeType="afterEffect">
                                  <p:stCondLst>
                                    <p:cond delay="0"/>
                                  </p:stCondLst>
                                  <p:childTnLst>
                                    <p:set>
                                      <p:cBhvr>
                                        <p:cTn id="35" dur="1" fill="hold">
                                          <p:stCondLst>
                                            <p:cond delay="0"/>
                                          </p:stCondLst>
                                        </p:cTn>
                                        <p:tgtEl>
                                          <p:spTgt spid="47171"/>
                                        </p:tgtEl>
                                        <p:attrNameLst>
                                          <p:attrName>style.visibility</p:attrName>
                                        </p:attrNameLst>
                                      </p:cBhvr>
                                      <p:to>
                                        <p:strVal val="visible"/>
                                      </p:to>
                                    </p:set>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47211"/>
                                        </p:tgtEl>
                                        <p:attrNameLst>
                                          <p:attrName>style.visibility</p:attrName>
                                        </p:attrNameLst>
                                      </p:cBhvr>
                                      <p:to>
                                        <p:strVal val="visible"/>
                                      </p:to>
                                    </p:set>
                                    <p:anim calcmode="lin" valueType="num">
                                      <p:cBhvr>
                                        <p:cTn id="39" dur="1000" fill="hold"/>
                                        <p:tgtEl>
                                          <p:spTgt spid="47211"/>
                                        </p:tgtEl>
                                        <p:attrNameLst>
                                          <p:attrName>ppt_w</p:attrName>
                                        </p:attrNameLst>
                                      </p:cBhvr>
                                      <p:tavLst>
                                        <p:tav tm="0">
                                          <p:val>
                                            <p:fltVal val="0"/>
                                          </p:val>
                                        </p:tav>
                                        <p:tav tm="100000">
                                          <p:val>
                                            <p:strVal val="#ppt_w"/>
                                          </p:val>
                                        </p:tav>
                                      </p:tavLst>
                                    </p:anim>
                                    <p:anim calcmode="lin" valueType="num">
                                      <p:cBhvr>
                                        <p:cTn id="40" dur="1000" fill="hold"/>
                                        <p:tgtEl>
                                          <p:spTgt spid="47211"/>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47167"/>
                                        </p:tgtEl>
                                        <p:attrNameLst>
                                          <p:attrName>style.visibility</p:attrName>
                                        </p:attrNameLst>
                                      </p:cBhvr>
                                      <p:to>
                                        <p:strVal val="visible"/>
                                      </p:to>
                                    </p:set>
                                    <p:anim calcmode="lin" valueType="num">
                                      <p:cBhvr>
                                        <p:cTn id="43" dur="1000" fill="hold"/>
                                        <p:tgtEl>
                                          <p:spTgt spid="47167"/>
                                        </p:tgtEl>
                                        <p:attrNameLst>
                                          <p:attrName>ppt_w</p:attrName>
                                        </p:attrNameLst>
                                      </p:cBhvr>
                                      <p:tavLst>
                                        <p:tav tm="0">
                                          <p:val>
                                            <p:fltVal val="0"/>
                                          </p:val>
                                        </p:tav>
                                        <p:tav tm="100000">
                                          <p:val>
                                            <p:strVal val="#ppt_w"/>
                                          </p:val>
                                        </p:tav>
                                      </p:tavLst>
                                    </p:anim>
                                    <p:anim calcmode="lin" valueType="num">
                                      <p:cBhvr>
                                        <p:cTn id="44" dur="1000" fill="hold"/>
                                        <p:tgtEl>
                                          <p:spTgt spid="47167"/>
                                        </p:tgtEl>
                                        <p:attrNameLst>
                                          <p:attrName>ppt_h</p:attrName>
                                        </p:attrNameLst>
                                      </p:cBhvr>
                                      <p:tavLst>
                                        <p:tav tm="0">
                                          <p:val>
                                            <p:fltVal val="0"/>
                                          </p:val>
                                        </p:tav>
                                        <p:tav tm="100000">
                                          <p:val>
                                            <p:strVal val="#ppt_h"/>
                                          </p:val>
                                        </p:tav>
                                      </p:tavLst>
                                    </p:anim>
                                  </p:childTnLst>
                                </p:cTn>
                              </p:par>
                            </p:childTnLst>
                          </p:cTn>
                        </p:par>
                        <p:par>
                          <p:cTn id="45" fill="hold" nodeType="afterGroup">
                            <p:stCondLst>
                              <p:cond delay="5000"/>
                            </p:stCondLst>
                            <p:childTnLst>
                              <p:par>
                                <p:cTn id="46" presetID="22" presetClass="entr" presetSubtype="2" fill="hold" nodeType="afterEffect">
                                  <p:stCondLst>
                                    <p:cond delay="0"/>
                                  </p:stCondLst>
                                  <p:childTnLst>
                                    <p:set>
                                      <p:cBhvr>
                                        <p:cTn id="47" dur="1" fill="hold">
                                          <p:stCondLst>
                                            <p:cond delay="0"/>
                                          </p:stCondLst>
                                        </p:cTn>
                                        <p:tgtEl>
                                          <p:spTgt spid="47198"/>
                                        </p:tgtEl>
                                        <p:attrNameLst>
                                          <p:attrName>style.visibility</p:attrName>
                                        </p:attrNameLst>
                                      </p:cBhvr>
                                      <p:to>
                                        <p:strVal val="visible"/>
                                      </p:to>
                                    </p:set>
                                    <p:animEffect transition="in" filter="wipe(right)">
                                      <p:cBhvr>
                                        <p:cTn id="48" dur="1000"/>
                                        <p:tgtEl>
                                          <p:spTgt spid="47198"/>
                                        </p:tgtEl>
                                      </p:cBhvr>
                                    </p:animEffect>
                                  </p:childTnLst>
                                </p:cTn>
                              </p:par>
                              <p:par>
                                <p:cTn id="49" presetID="22" presetClass="entr" presetSubtype="1" fill="hold" nodeType="withEffect">
                                  <p:stCondLst>
                                    <p:cond delay="0"/>
                                  </p:stCondLst>
                                  <p:childTnLst>
                                    <p:set>
                                      <p:cBhvr>
                                        <p:cTn id="50" dur="1" fill="hold">
                                          <p:stCondLst>
                                            <p:cond delay="0"/>
                                          </p:stCondLst>
                                        </p:cTn>
                                        <p:tgtEl>
                                          <p:spTgt spid="47210"/>
                                        </p:tgtEl>
                                        <p:attrNameLst>
                                          <p:attrName>style.visibility</p:attrName>
                                        </p:attrNameLst>
                                      </p:cBhvr>
                                      <p:to>
                                        <p:strVal val="visible"/>
                                      </p:to>
                                    </p:set>
                                    <p:animEffect transition="in" filter="wipe(up)">
                                      <p:cBhvr>
                                        <p:cTn id="51" dur="1000"/>
                                        <p:tgtEl>
                                          <p:spTgt spid="47210"/>
                                        </p:tgtEl>
                                      </p:cBhvr>
                                    </p:animEffect>
                                  </p:childTnLst>
                                </p:cTn>
                              </p:par>
                            </p:childTnLst>
                          </p:cTn>
                        </p:par>
                        <p:par>
                          <p:cTn id="52" fill="hold" nodeType="afterGroup">
                            <p:stCondLst>
                              <p:cond delay="6000"/>
                            </p:stCondLst>
                            <p:childTnLst>
                              <p:par>
                                <p:cTn id="53" presetID="1" presetClass="entr" presetSubtype="0" fill="hold" grpId="0" nodeType="afterEffect">
                                  <p:stCondLst>
                                    <p:cond delay="0"/>
                                  </p:stCondLst>
                                  <p:childTnLst>
                                    <p:set>
                                      <p:cBhvr>
                                        <p:cTn id="54" dur="1" fill="hold">
                                          <p:stCondLst>
                                            <p:cond delay="0"/>
                                          </p:stCondLst>
                                        </p:cTn>
                                        <p:tgtEl>
                                          <p:spTgt spid="47174"/>
                                        </p:tgtEl>
                                        <p:attrNameLst>
                                          <p:attrName>style.visibility</p:attrName>
                                        </p:attrNameLst>
                                      </p:cBhvr>
                                      <p:to>
                                        <p:strVal val="visible"/>
                                      </p:to>
                                    </p:set>
                                  </p:childTnLst>
                                </p:cTn>
                              </p:par>
                            </p:childTnLst>
                          </p:cTn>
                        </p:par>
                        <p:par>
                          <p:cTn id="55" fill="hold" nodeType="afterGroup">
                            <p:stCondLst>
                              <p:cond delay="6000"/>
                            </p:stCondLst>
                            <p:childTnLst>
                              <p:par>
                                <p:cTn id="56" presetID="22" presetClass="entr" presetSubtype="8" fill="hold" nodeType="afterEffect">
                                  <p:stCondLst>
                                    <p:cond delay="0"/>
                                  </p:stCondLst>
                                  <p:childTnLst>
                                    <p:set>
                                      <p:cBhvr>
                                        <p:cTn id="57" dur="1" fill="hold">
                                          <p:stCondLst>
                                            <p:cond delay="0"/>
                                          </p:stCondLst>
                                        </p:cTn>
                                        <p:tgtEl>
                                          <p:spTgt spid="47164"/>
                                        </p:tgtEl>
                                        <p:attrNameLst>
                                          <p:attrName>style.visibility</p:attrName>
                                        </p:attrNameLst>
                                      </p:cBhvr>
                                      <p:to>
                                        <p:strVal val="visible"/>
                                      </p:to>
                                    </p:set>
                                    <p:animEffect transition="in" filter="wipe(left)">
                                      <p:cBhvr>
                                        <p:cTn id="58" dur="1000"/>
                                        <p:tgtEl>
                                          <p:spTgt spid="47164"/>
                                        </p:tgtEl>
                                      </p:cBhvr>
                                    </p:animEffect>
                                  </p:childTnLst>
                                </p:cTn>
                              </p:par>
                              <p:par>
                                <p:cTn id="59" presetID="22" presetClass="entr" presetSubtype="8" fill="hold" nodeType="withEffect">
                                  <p:stCondLst>
                                    <p:cond delay="0"/>
                                  </p:stCondLst>
                                  <p:childTnLst>
                                    <p:set>
                                      <p:cBhvr>
                                        <p:cTn id="60" dur="1" fill="hold">
                                          <p:stCondLst>
                                            <p:cond delay="0"/>
                                          </p:stCondLst>
                                        </p:cTn>
                                        <p:tgtEl>
                                          <p:spTgt spid="47163"/>
                                        </p:tgtEl>
                                        <p:attrNameLst>
                                          <p:attrName>style.visibility</p:attrName>
                                        </p:attrNameLst>
                                      </p:cBhvr>
                                      <p:to>
                                        <p:strVal val="visible"/>
                                      </p:to>
                                    </p:set>
                                    <p:animEffect transition="in" filter="wipe(left)">
                                      <p:cBhvr>
                                        <p:cTn id="61" dur="1000"/>
                                        <p:tgtEl>
                                          <p:spTgt spid="47163"/>
                                        </p:tgtEl>
                                      </p:cBhvr>
                                    </p:animEffect>
                                  </p:childTnLst>
                                </p:cTn>
                              </p:par>
                            </p:childTnLst>
                          </p:cTn>
                        </p:par>
                        <p:par>
                          <p:cTn id="62" fill="hold" nodeType="afterGroup">
                            <p:stCondLst>
                              <p:cond delay="7000"/>
                            </p:stCondLst>
                            <p:childTnLst>
                              <p:par>
                                <p:cTn id="63" presetID="23" presetClass="entr" presetSubtype="16" fill="hold" grpId="0" nodeType="afterEffect">
                                  <p:stCondLst>
                                    <p:cond delay="0"/>
                                  </p:stCondLst>
                                  <p:childTnLst>
                                    <p:set>
                                      <p:cBhvr>
                                        <p:cTn id="64" dur="1" fill="hold">
                                          <p:stCondLst>
                                            <p:cond delay="0"/>
                                          </p:stCondLst>
                                        </p:cTn>
                                        <p:tgtEl>
                                          <p:spTgt spid="47172"/>
                                        </p:tgtEl>
                                        <p:attrNameLst>
                                          <p:attrName>style.visibility</p:attrName>
                                        </p:attrNameLst>
                                      </p:cBhvr>
                                      <p:to>
                                        <p:strVal val="visible"/>
                                      </p:to>
                                    </p:set>
                                    <p:anim calcmode="lin" valueType="num">
                                      <p:cBhvr>
                                        <p:cTn id="65" dur="1000" fill="hold"/>
                                        <p:tgtEl>
                                          <p:spTgt spid="47172"/>
                                        </p:tgtEl>
                                        <p:attrNameLst>
                                          <p:attrName>ppt_w</p:attrName>
                                        </p:attrNameLst>
                                      </p:cBhvr>
                                      <p:tavLst>
                                        <p:tav tm="0">
                                          <p:val>
                                            <p:fltVal val="0"/>
                                          </p:val>
                                        </p:tav>
                                        <p:tav tm="100000">
                                          <p:val>
                                            <p:strVal val="#ppt_w"/>
                                          </p:val>
                                        </p:tav>
                                      </p:tavLst>
                                    </p:anim>
                                    <p:anim calcmode="lin" valueType="num">
                                      <p:cBhvr>
                                        <p:cTn id="66" dur="1000" fill="hold"/>
                                        <p:tgtEl>
                                          <p:spTgt spid="47172"/>
                                        </p:tgtEl>
                                        <p:attrNameLst>
                                          <p:attrName>ppt_h</p:attrName>
                                        </p:attrNameLst>
                                      </p:cBhvr>
                                      <p:tavLst>
                                        <p:tav tm="0">
                                          <p:val>
                                            <p:fltVal val="0"/>
                                          </p:val>
                                        </p:tav>
                                        <p:tav tm="100000">
                                          <p:val>
                                            <p:strVal val="#ppt_h"/>
                                          </p:val>
                                        </p:tav>
                                      </p:tavLst>
                                    </p:anim>
                                  </p:childTnLst>
                                </p:cTn>
                              </p:par>
                              <p:par>
                                <p:cTn id="67" presetID="23" presetClass="entr" presetSubtype="16" fill="hold" grpId="0" nodeType="withEffect">
                                  <p:stCondLst>
                                    <p:cond delay="0"/>
                                  </p:stCondLst>
                                  <p:childTnLst>
                                    <p:set>
                                      <p:cBhvr>
                                        <p:cTn id="68" dur="1" fill="hold">
                                          <p:stCondLst>
                                            <p:cond delay="0"/>
                                          </p:stCondLst>
                                        </p:cTn>
                                        <p:tgtEl>
                                          <p:spTgt spid="47173"/>
                                        </p:tgtEl>
                                        <p:attrNameLst>
                                          <p:attrName>style.visibility</p:attrName>
                                        </p:attrNameLst>
                                      </p:cBhvr>
                                      <p:to>
                                        <p:strVal val="visible"/>
                                      </p:to>
                                    </p:set>
                                    <p:anim calcmode="lin" valueType="num">
                                      <p:cBhvr>
                                        <p:cTn id="69" dur="1000" fill="hold"/>
                                        <p:tgtEl>
                                          <p:spTgt spid="47173"/>
                                        </p:tgtEl>
                                        <p:attrNameLst>
                                          <p:attrName>ppt_w</p:attrName>
                                        </p:attrNameLst>
                                      </p:cBhvr>
                                      <p:tavLst>
                                        <p:tav tm="0">
                                          <p:val>
                                            <p:fltVal val="0"/>
                                          </p:val>
                                        </p:tav>
                                        <p:tav tm="100000">
                                          <p:val>
                                            <p:strVal val="#ppt_w"/>
                                          </p:val>
                                        </p:tav>
                                      </p:tavLst>
                                    </p:anim>
                                    <p:anim calcmode="lin" valueType="num">
                                      <p:cBhvr>
                                        <p:cTn id="70" dur="1000" fill="hold"/>
                                        <p:tgtEl>
                                          <p:spTgt spid="47173"/>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47165"/>
                                        </p:tgtEl>
                                        <p:attrNameLst>
                                          <p:attrName>style.visibility</p:attrName>
                                        </p:attrNameLst>
                                      </p:cBhvr>
                                      <p:to>
                                        <p:strVal val="visible"/>
                                      </p:to>
                                    </p:set>
                                    <p:anim calcmode="lin" valueType="num">
                                      <p:cBhvr>
                                        <p:cTn id="75" dur="1000" fill="hold"/>
                                        <p:tgtEl>
                                          <p:spTgt spid="47165"/>
                                        </p:tgtEl>
                                        <p:attrNameLst>
                                          <p:attrName>ppt_w</p:attrName>
                                        </p:attrNameLst>
                                      </p:cBhvr>
                                      <p:tavLst>
                                        <p:tav tm="0">
                                          <p:val>
                                            <p:fltVal val="0"/>
                                          </p:val>
                                        </p:tav>
                                        <p:tav tm="100000">
                                          <p:val>
                                            <p:strVal val="#ppt_w"/>
                                          </p:val>
                                        </p:tav>
                                      </p:tavLst>
                                    </p:anim>
                                    <p:anim calcmode="lin" valueType="num">
                                      <p:cBhvr>
                                        <p:cTn id="76" dur="1000" fill="hold"/>
                                        <p:tgtEl>
                                          <p:spTgt spid="47165"/>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47189"/>
                                        </p:tgtEl>
                                        <p:attrNameLst>
                                          <p:attrName>style.visibility</p:attrName>
                                        </p:attrNameLst>
                                      </p:cBhvr>
                                      <p:to>
                                        <p:strVal val="visible"/>
                                      </p:to>
                                    </p:set>
                                    <p:anim calcmode="lin" valueType="num">
                                      <p:cBhvr>
                                        <p:cTn id="79" dur="1000" fill="hold"/>
                                        <p:tgtEl>
                                          <p:spTgt spid="47189"/>
                                        </p:tgtEl>
                                        <p:attrNameLst>
                                          <p:attrName>ppt_w</p:attrName>
                                        </p:attrNameLst>
                                      </p:cBhvr>
                                      <p:tavLst>
                                        <p:tav tm="0">
                                          <p:val>
                                            <p:fltVal val="0"/>
                                          </p:val>
                                        </p:tav>
                                        <p:tav tm="100000">
                                          <p:val>
                                            <p:strVal val="#ppt_w"/>
                                          </p:val>
                                        </p:tav>
                                      </p:tavLst>
                                    </p:anim>
                                    <p:anim calcmode="lin" valueType="num">
                                      <p:cBhvr>
                                        <p:cTn id="80" dur="1000" fill="hold"/>
                                        <p:tgtEl>
                                          <p:spTgt spid="47189"/>
                                        </p:tgtEl>
                                        <p:attrNameLst>
                                          <p:attrName>ppt_h</p:attrName>
                                        </p:attrNameLst>
                                      </p:cBhvr>
                                      <p:tavLst>
                                        <p:tav tm="0">
                                          <p:val>
                                            <p:fltVal val="0"/>
                                          </p:val>
                                        </p:tav>
                                        <p:tav tm="100000">
                                          <p:val>
                                            <p:strVal val="#ppt_h"/>
                                          </p:val>
                                        </p:tav>
                                      </p:tavLst>
                                    </p:anim>
                                  </p:childTnLst>
                                </p:cTn>
                              </p:par>
                            </p:childTnLst>
                          </p:cTn>
                        </p:par>
                        <p:par>
                          <p:cTn id="81" fill="hold" nodeType="afterGroup">
                            <p:stCondLst>
                              <p:cond delay="1000"/>
                            </p:stCondLst>
                            <p:childTnLst>
                              <p:par>
                                <p:cTn id="82" presetID="22" presetClass="entr" presetSubtype="2" fill="hold" nodeType="afterEffect">
                                  <p:stCondLst>
                                    <p:cond delay="0"/>
                                  </p:stCondLst>
                                  <p:childTnLst>
                                    <p:set>
                                      <p:cBhvr>
                                        <p:cTn id="83" dur="1" fill="hold">
                                          <p:stCondLst>
                                            <p:cond delay="0"/>
                                          </p:stCondLst>
                                        </p:cTn>
                                        <p:tgtEl>
                                          <p:spTgt spid="47179"/>
                                        </p:tgtEl>
                                        <p:attrNameLst>
                                          <p:attrName>style.visibility</p:attrName>
                                        </p:attrNameLst>
                                      </p:cBhvr>
                                      <p:to>
                                        <p:strVal val="visible"/>
                                      </p:to>
                                    </p:set>
                                    <p:animEffect transition="in" filter="wipe(right)">
                                      <p:cBhvr>
                                        <p:cTn id="84" dur="1000"/>
                                        <p:tgtEl>
                                          <p:spTgt spid="47179"/>
                                        </p:tgtEl>
                                      </p:cBhvr>
                                    </p:animEffect>
                                  </p:childTnLst>
                                </p:cTn>
                              </p:par>
                            </p:childTnLst>
                          </p:cTn>
                        </p:par>
                        <p:par>
                          <p:cTn id="85" fill="hold" nodeType="afterGroup">
                            <p:stCondLst>
                              <p:cond delay="2000"/>
                            </p:stCondLst>
                            <p:childTnLst>
                              <p:par>
                                <p:cTn id="86" presetID="22" presetClass="entr" presetSubtype="4" fill="hold" grpId="0" nodeType="afterEffect">
                                  <p:stCondLst>
                                    <p:cond delay="0"/>
                                  </p:stCondLst>
                                  <p:childTnLst>
                                    <p:set>
                                      <p:cBhvr>
                                        <p:cTn id="87" dur="1" fill="hold">
                                          <p:stCondLst>
                                            <p:cond delay="0"/>
                                          </p:stCondLst>
                                        </p:cTn>
                                        <p:tgtEl>
                                          <p:spTgt spid="47180"/>
                                        </p:tgtEl>
                                        <p:attrNameLst>
                                          <p:attrName>style.visibility</p:attrName>
                                        </p:attrNameLst>
                                      </p:cBhvr>
                                      <p:to>
                                        <p:strVal val="visible"/>
                                      </p:to>
                                    </p:set>
                                    <p:animEffect transition="in" filter="wipe(down)">
                                      <p:cBhvr>
                                        <p:cTn id="88" dur="1000"/>
                                        <p:tgtEl>
                                          <p:spTgt spid="47180"/>
                                        </p:tgtEl>
                                      </p:cBhvr>
                                    </p:animEffect>
                                  </p:childTnLst>
                                </p:cTn>
                              </p:par>
                            </p:childTnLst>
                          </p:cTn>
                        </p:par>
                        <p:par>
                          <p:cTn id="89" fill="hold" nodeType="afterGroup">
                            <p:stCondLst>
                              <p:cond delay="3000"/>
                            </p:stCondLst>
                            <p:childTnLst>
                              <p:par>
                                <p:cTn id="90" presetID="1" presetClass="entr" presetSubtype="0" fill="hold" grpId="0" nodeType="afterEffect">
                                  <p:stCondLst>
                                    <p:cond delay="0"/>
                                  </p:stCondLst>
                                  <p:childTnLst>
                                    <p:set>
                                      <p:cBhvr>
                                        <p:cTn id="91" dur="1" fill="hold">
                                          <p:stCondLst>
                                            <p:cond delay="0"/>
                                          </p:stCondLst>
                                        </p:cTn>
                                        <p:tgtEl>
                                          <p:spTgt spid="47184"/>
                                        </p:tgtEl>
                                        <p:attrNameLst>
                                          <p:attrName>style.visibility</p:attrName>
                                        </p:attrNameLst>
                                      </p:cBhvr>
                                      <p:to>
                                        <p:strVal val="visible"/>
                                      </p:to>
                                    </p:set>
                                  </p:childTnLst>
                                </p:cTn>
                              </p:par>
                              <p:par>
                                <p:cTn id="92" presetID="22" presetClass="entr" presetSubtype="1" fill="hold" nodeType="withEffect">
                                  <p:stCondLst>
                                    <p:cond delay="0"/>
                                  </p:stCondLst>
                                  <p:childTnLst>
                                    <p:set>
                                      <p:cBhvr>
                                        <p:cTn id="93" dur="1" fill="hold">
                                          <p:stCondLst>
                                            <p:cond delay="0"/>
                                          </p:stCondLst>
                                        </p:cTn>
                                        <p:tgtEl>
                                          <p:spTgt spid="47209"/>
                                        </p:tgtEl>
                                        <p:attrNameLst>
                                          <p:attrName>style.visibility</p:attrName>
                                        </p:attrNameLst>
                                      </p:cBhvr>
                                      <p:to>
                                        <p:strVal val="visible"/>
                                      </p:to>
                                    </p:set>
                                    <p:animEffect transition="in" filter="wipe(up)">
                                      <p:cBhvr>
                                        <p:cTn id="94" dur="1000"/>
                                        <p:tgtEl>
                                          <p:spTgt spid="47209"/>
                                        </p:tgtEl>
                                      </p:cBhvr>
                                    </p:animEffect>
                                  </p:childTnLst>
                                </p:cTn>
                              </p:par>
                            </p:childTnLst>
                          </p:cTn>
                        </p:par>
                        <p:par>
                          <p:cTn id="95" fill="hold" nodeType="afterGroup">
                            <p:stCondLst>
                              <p:cond delay="4000"/>
                            </p:stCondLst>
                            <p:childTnLst>
                              <p:par>
                                <p:cTn id="96" presetID="22" presetClass="entr" presetSubtype="8" fill="hold" nodeType="afterEffect">
                                  <p:stCondLst>
                                    <p:cond delay="0"/>
                                  </p:stCondLst>
                                  <p:childTnLst>
                                    <p:set>
                                      <p:cBhvr>
                                        <p:cTn id="97" dur="1" fill="hold">
                                          <p:stCondLst>
                                            <p:cond delay="0"/>
                                          </p:stCondLst>
                                        </p:cTn>
                                        <p:tgtEl>
                                          <p:spTgt spid="47190"/>
                                        </p:tgtEl>
                                        <p:attrNameLst>
                                          <p:attrName>style.visibility</p:attrName>
                                        </p:attrNameLst>
                                      </p:cBhvr>
                                      <p:to>
                                        <p:strVal val="visible"/>
                                      </p:to>
                                    </p:set>
                                    <p:animEffect transition="in" filter="wipe(left)">
                                      <p:cBhvr>
                                        <p:cTn id="98" dur="1000"/>
                                        <p:tgtEl>
                                          <p:spTgt spid="47190"/>
                                        </p:tgtEl>
                                      </p:cBhvr>
                                    </p:animEffect>
                                  </p:childTnLst>
                                </p:cTn>
                              </p:par>
                            </p:childTnLst>
                          </p:cTn>
                        </p:par>
                        <p:par>
                          <p:cTn id="99" fill="hold" nodeType="afterGroup">
                            <p:stCondLst>
                              <p:cond delay="5000"/>
                            </p:stCondLst>
                            <p:childTnLst>
                              <p:par>
                                <p:cTn id="100" presetID="1" presetClass="entr" presetSubtype="0" fill="hold" grpId="0" nodeType="afterEffect">
                                  <p:stCondLst>
                                    <p:cond delay="0"/>
                                  </p:stCondLst>
                                  <p:childTnLst>
                                    <p:set>
                                      <p:cBhvr>
                                        <p:cTn id="101" dur="1" fill="hold">
                                          <p:stCondLst>
                                            <p:cond delay="0"/>
                                          </p:stCondLst>
                                        </p:cTn>
                                        <p:tgtEl>
                                          <p:spTgt spid="47195"/>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7175"/>
                                        </p:tgtEl>
                                        <p:attrNameLst>
                                          <p:attrName>style.visibility</p:attrName>
                                        </p:attrNameLst>
                                      </p:cBhvr>
                                      <p:to>
                                        <p:strVal val="visible"/>
                                      </p:to>
                                    </p:set>
                                  </p:childTnLst>
                                </p:cTn>
                              </p:par>
                            </p:childTnLst>
                          </p:cTn>
                        </p:par>
                        <p:par>
                          <p:cTn id="104" fill="hold" nodeType="afterGroup">
                            <p:stCondLst>
                              <p:cond delay="5000"/>
                            </p:stCondLst>
                            <p:childTnLst>
                              <p:par>
                                <p:cTn id="105" presetID="22" presetClass="entr" presetSubtype="1" fill="hold" nodeType="afterEffect">
                                  <p:stCondLst>
                                    <p:cond delay="0"/>
                                  </p:stCondLst>
                                  <p:childTnLst>
                                    <p:set>
                                      <p:cBhvr>
                                        <p:cTn id="106" dur="1" fill="hold">
                                          <p:stCondLst>
                                            <p:cond delay="0"/>
                                          </p:stCondLst>
                                        </p:cTn>
                                        <p:tgtEl>
                                          <p:spTgt spid="47191"/>
                                        </p:tgtEl>
                                        <p:attrNameLst>
                                          <p:attrName>style.visibility</p:attrName>
                                        </p:attrNameLst>
                                      </p:cBhvr>
                                      <p:to>
                                        <p:strVal val="visible"/>
                                      </p:to>
                                    </p:set>
                                    <p:animEffect transition="in" filter="wipe(up)">
                                      <p:cBhvr>
                                        <p:cTn id="107" dur="1000"/>
                                        <p:tgtEl>
                                          <p:spTgt spid="4719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3" presetClass="entr" presetSubtype="16" fill="hold" grpId="0" nodeType="clickEffect">
                                  <p:stCondLst>
                                    <p:cond delay="0"/>
                                  </p:stCondLst>
                                  <p:childTnLst>
                                    <p:set>
                                      <p:cBhvr>
                                        <p:cTn id="111" dur="1" fill="hold">
                                          <p:stCondLst>
                                            <p:cond delay="0"/>
                                          </p:stCondLst>
                                        </p:cTn>
                                        <p:tgtEl>
                                          <p:spTgt spid="47193"/>
                                        </p:tgtEl>
                                        <p:attrNameLst>
                                          <p:attrName>style.visibility</p:attrName>
                                        </p:attrNameLst>
                                      </p:cBhvr>
                                      <p:to>
                                        <p:strVal val="visible"/>
                                      </p:to>
                                    </p:set>
                                    <p:anim calcmode="lin" valueType="num">
                                      <p:cBhvr>
                                        <p:cTn id="112" dur="1000" fill="hold"/>
                                        <p:tgtEl>
                                          <p:spTgt spid="47193"/>
                                        </p:tgtEl>
                                        <p:attrNameLst>
                                          <p:attrName>ppt_w</p:attrName>
                                        </p:attrNameLst>
                                      </p:cBhvr>
                                      <p:tavLst>
                                        <p:tav tm="0">
                                          <p:val>
                                            <p:fltVal val="0"/>
                                          </p:val>
                                        </p:tav>
                                        <p:tav tm="100000">
                                          <p:val>
                                            <p:strVal val="#ppt_w"/>
                                          </p:val>
                                        </p:tav>
                                      </p:tavLst>
                                    </p:anim>
                                    <p:anim calcmode="lin" valueType="num">
                                      <p:cBhvr>
                                        <p:cTn id="113" dur="1000" fill="hold"/>
                                        <p:tgtEl>
                                          <p:spTgt spid="47193"/>
                                        </p:tgtEl>
                                        <p:attrNameLst>
                                          <p:attrName>ppt_h</p:attrName>
                                        </p:attrNameLst>
                                      </p:cBhvr>
                                      <p:tavLst>
                                        <p:tav tm="0">
                                          <p:val>
                                            <p:fltVal val="0"/>
                                          </p:val>
                                        </p:tav>
                                        <p:tav tm="100000">
                                          <p:val>
                                            <p:strVal val="#ppt_h"/>
                                          </p:val>
                                        </p:tav>
                                      </p:tavLst>
                                    </p:anim>
                                  </p:childTnLst>
                                </p:cTn>
                              </p:par>
                              <p:par>
                                <p:cTn id="114" presetID="23" presetClass="entr" presetSubtype="16" fill="hold" grpId="0" nodeType="withEffect">
                                  <p:stCondLst>
                                    <p:cond delay="0"/>
                                  </p:stCondLst>
                                  <p:childTnLst>
                                    <p:set>
                                      <p:cBhvr>
                                        <p:cTn id="115" dur="1" fill="hold">
                                          <p:stCondLst>
                                            <p:cond delay="0"/>
                                          </p:stCondLst>
                                        </p:cTn>
                                        <p:tgtEl>
                                          <p:spTgt spid="47208"/>
                                        </p:tgtEl>
                                        <p:attrNameLst>
                                          <p:attrName>style.visibility</p:attrName>
                                        </p:attrNameLst>
                                      </p:cBhvr>
                                      <p:to>
                                        <p:strVal val="visible"/>
                                      </p:to>
                                    </p:set>
                                    <p:anim calcmode="lin" valueType="num">
                                      <p:cBhvr>
                                        <p:cTn id="116" dur="1000" fill="hold"/>
                                        <p:tgtEl>
                                          <p:spTgt spid="47208"/>
                                        </p:tgtEl>
                                        <p:attrNameLst>
                                          <p:attrName>ppt_w</p:attrName>
                                        </p:attrNameLst>
                                      </p:cBhvr>
                                      <p:tavLst>
                                        <p:tav tm="0">
                                          <p:val>
                                            <p:fltVal val="0"/>
                                          </p:val>
                                        </p:tav>
                                        <p:tav tm="100000">
                                          <p:val>
                                            <p:strVal val="#ppt_w"/>
                                          </p:val>
                                        </p:tav>
                                      </p:tavLst>
                                    </p:anim>
                                    <p:anim calcmode="lin" valueType="num">
                                      <p:cBhvr>
                                        <p:cTn id="117" dur="1000" fill="hold"/>
                                        <p:tgtEl>
                                          <p:spTgt spid="47208"/>
                                        </p:tgtEl>
                                        <p:attrNameLst>
                                          <p:attrName>ppt_h</p:attrName>
                                        </p:attrNameLst>
                                      </p:cBhvr>
                                      <p:tavLst>
                                        <p:tav tm="0">
                                          <p:val>
                                            <p:fltVal val="0"/>
                                          </p:val>
                                        </p:tav>
                                        <p:tav tm="100000">
                                          <p:val>
                                            <p:strVal val="#ppt_h"/>
                                          </p:val>
                                        </p:tav>
                                      </p:tavLst>
                                    </p:anim>
                                  </p:childTnLst>
                                </p:cTn>
                              </p:par>
                            </p:childTnLst>
                          </p:cTn>
                        </p:par>
                        <p:par>
                          <p:cTn id="118" fill="hold" nodeType="afterGroup">
                            <p:stCondLst>
                              <p:cond delay="1000"/>
                            </p:stCondLst>
                            <p:childTnLst>
                              <p:par>
                                <p:cTn id="119" presetID="22" presetClass="entr" presetSubtype="2" fill="hold" nodeType="afterEffect">
                                  <p:stCondLst>
                                    <p:cond delay="0"/>
                                  </p:stCondLst>
                                  <p:childTnLst>
                                    <p:set>
                                      <p:cBhvr>
                                        <p:cTn id="120" dur="1" fill="hold">
                                          <p:stCondLst>
                                            <p:cond delay="0"/>
                                          </p:stCondLst>
                                        </p:cTn>
                                        <p:tgtEl>
                                          <p:spTgt spid="47188"/>
                                        </p:tgtEl>
                                        <p:attrNameLst>
                                          <p:attrName>style.visibility</p:attrName>
                                        </p:attrNameLst>
                                      </p:cBhvr>
                                      <p:to>
                                        <p:strVal val="visible"/>
                                      </p:to>
                                    </p:set>
                                    <p:animEffect transition="in" filter="wipe(right)">
                                      <p:cBhvr>
                                        <p:cTn id="121" dur="1000"/>
                                        <p:tgtEl>
                                          <p:spTgt spid="47188"/>
                                        </p:tgtEl>
                                      </p:cBhvr>
                                    </p:animEffect>
                                  </p:childTnLst>
                                </p:cTn>
                              </p:par>
                            </p:childTnLst>
                          </p:cTn>
                        </p:par>
                        <p:par>
                          <p:cTn id="122" fill="hold" nodeType="afterGroup">
                            <p:stCondLst>
                              <p:cond delay="2000"/>
                            </p:stCondLst>
                            <p:childTnLst>
                              <p:par>
                                <p:cTn id="123" presetID="22" presetClass="entr" presetSubtype="4" fill="hold" grpId="0" nodeType="afterEffect">
                                  <p:stCondLst>
                                    <p:cond delay="0"/>
                                  </p:stCondLst>
                                  <p:childTnLst>
                                    <p:set>
                                      <p:cBhvr>
                                        <p:cTn id="124" dur="1" fill="hold">
                                          <p:stCondLst>
                                            <p:cond delay="0"/>
                                          </p:stCondLst>
                                        </p:cTn>
                                        <p:tgtEl>
                                          <p:spTgt spid="47181"/>
                                        </p:tgtEl>
                                        <p:attrNameLst>
                                          <p:attrName>style.visibility</p:attrName>
                                        </p:attrNameLst>
                                      </p:cBhvr>
                                      <p:to>
                                        <p:strVal val="visible"/>
                                      </p:to>
                                    </p:set>
                                    <p:animEffect transition="in" filter="wipe(down)">
                                      <p:cBhvr>
                                        <p:cTn id="125" dur="1000"/>
                                        <p:tgtEl>
                                          <p:spTgt spid="47181"/>
                                        </p:tgtEl>
                                      </p:cBhvr>
                                    </p:animEffect>
                                  </p:childTnLst>
                                </p:cTn>
                              </p:par>
                            </p:childTnLst>
                          </p:cTn>
                        </p:par>
                        <p:par>
                          <p:cTn id="126" fill="hold" nodeType="afterGroup">
                            <p:stCondLst>
                              <p:cond delay="3000"/>
                            </p:stCondLst>
                            <p:childTnLst>
                              <p:par>
                                <p:cTn id="127" presetID="1" presetClass="entr" presetSubtype="0" fill="hold" grpId="0" nodeType="afterEffect">
                                  <p:stCondLst>
                                    <p:cond delay="0"/>
                                  </p:stCondLst>
                                  <p:childTnLst>
                                    <p:set>
                                      <p:cBhvr>
                                        <p:cTn id="128" dur="1" fill="hold">
                                          <p:stCondLst>
                                            <p:cond delay="0"/>
                                          </p:stCondLst>
                                        </p:cTn>
                                        <p:tgtEl>
                                          <p:spTgt spid="47185"/>
                                        </p:tgtEl>
                                        <p:attrNameLst>
                                          <p:attrName>style.visibility</p:attrName>
                                        </p:attrNameLst>
                                      </p:cBhvr>
                                      <p:to>
                                        <p:strVal val="visible"/>
                                      </p:to>
                                    </p:set>
                                  </p:childTnLst>
                                </p:cTn>
                              </p:par>
                              <p:par>
                                <p:cTn id="129" presetID="22" presetClass="entr" presetSubtype="1" fill="hold" nodeType="withEffect">
                                  <p:stCondLst>
                                    <p:cond delay="0"/>
                                  </p:stCondLst>
                                  <p:childTnLst>
                                    <p:set>
                                      <p:cBhvr>
                                        <p:cTn id="130" dur="1" fill="hold">
                                          <p:stCondLst>
                                            <p:cond delay="0"/>
                                          </p:stCondLst>
                                        </p:cTn>
                                        <p:tgtEl>
                                          <p:spTgt spid="47206"/>
                                        </p:tgtEl>
                                        <p:attrNameLst>
                                          <p:attrName>style.visibility</p:attrName>
                                        </p:attrNameLst>
                                      </p:cBhvr>
                                      <p:to>
                                        <p:strVal val="visible"/>
                                      </p:to>
                                    </p:set>
                                    <p:animEffect transition="in" filter="wipe(up)">
                                      <p:cBhvr>
                                        <p:cTn id="131" dur="1000"/>
                                        <p:tgtEl>
                                          <p:spTgt spid="47206"/>
                                        </p:tgtEl>
                                      </p:cBhvr>
                                    </p:animEffect>
                                  </p:childTnLst>
                                </p:cTn>
                              </p:par>
                            </p:childTnLst>
                          </p:cTn>
                        </p:par>
                        <p:par>
                          <p:cTn id="132" fill="hold" nodeType="afterGroup">
                            <p:stCondLst>
                              <p:cond delay="4000"/>
                            </p:stCondLst>
                            <p:childTnLst>
                              <p:par>
                                <p:cTn id="133" presetID="22" presetClass="entr" presetSubtype="8" fill="hold" nodeType="afterEffect">
                                  <p:stCondLst>
                                    <p:cond delay="0"/>
                                  </p:stCondLst>
                                  <p:childTnLst>
                                    <p:set>
                                      <p:cBhvr>
                                        <p:cTn id="134" dur="1" fill="hold">
                                          <p:stCondLst>
                                            <p:cond delay="0"/>
                                          </p:stCondLst>
                                        </p:cTn>
                                        <p:tgtEl>
                                          <p:spTgt spid="47194"/>
                                        </p:tgtEl>
                                        <p:attrNameLst>
                                          <p:attrName>style.visibility</p:attrName>
                                        </p:attrNameLst>
                                      </p:cBhvr>
                                      <p:to>
                                        <p:strVal val="visible"/>
                                      </p:to>
                                    </p:set>
                                    <p:animEffect transition="in" filter="wipe(left)">
                                      <p:cBhvr>
                                        <p:cTn id="135" dur="1000"/>
                                        <p:tgtEl>
                                          <p:spTgt spid="47194"/>
                                        </p:tgtEl>
                                      </p:cBhvr>
                                    </p:animEffect>
                                  </p:childTnLst>
                                </p:cTn>
                              </p:par>
                            </p:childTnLst>
                          </p:cTn>
                        </p:par>
                        <p:par>
                          <p:cTn id="136" fill="hold" nodeType="afterGroup">
                            <p:stCondLst>
                              <p:cond delay="5000"/>
                            </p:stCondLst>
                            <p:childTnLst>
                              <p:par>
                                <p:cTn id="137" presetID="1" presetClass="entr" presetSubtype="0" fill="hold" grpId="0" nodeType="afterEffect">
                                  <p:stCondLst>
                                    <p:cond delay="0"/>
                                  </p:stCondLst>
                                  <p:childTnLst>
                                    <p:set>
                                      <p:cBhvr>
                                        <p:cTn id="138" dur="1" fill="hold">
                                          <p:stCondLst>
                                            <p:cond delay="0"/>
                                          </p:stCondLst>
                                        </p:cTn>
                                        <p:tgtEl>
                                          <p:spTgt spid="4719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47176"/>
                                        </p:tgtEl>
                                        <p:attrNameLst>
                                          <p:attrName>style.visibility</p:attrName>
                                        </p:attrNameLst>
                                      </p:cBhvr>
                                      <p:to>
                                        <p:strVal val="visible"/>
                                      </p:to>
                                    </p:set>
                                  </p:childTnLst>
                                </p:cTn>
                              </p:par>
                            </p:childTnLst>
                          </p:cTn>
                        </p:par>
                        <p:par>
                          <p:cTn id="141" fill="hold" nodeType="afterGroup">
                            <p:stCondLst>
                              <p:cond delay="5000"/>
                            </p:stCondLst>
                            <p:childTnLst>
                              <p:par>
                                <p:cTn id="142" presetID="22" presetClass="entr" presetSubtype="1" fill="hold" nodeType="afterEffect">
                                  <p:stCondLst>
                                    <p:cond delay="0"/>
                                  </p:stCondLst>
                                  <p:childTnLst>
                                    <p:set>
                                      <p:cBhvr>
                                        <p:cTn id="143" dur="1" fill="hold">
                                          <p:stCondLst>
                                            <p:cond delay="0"/>
                                          </p:stCondLst>
                                        </p:cTn>
                                        <p:tgtEl>
                                          <p:spTgt spid="47196"/>
                                        </p:tgtEl>
                                        <p:attrNameLst>
                                          <p:attrName>style.visibility</p:attrName>
                                        </p:attrNameLst>
                                      </p:cBhvr>
                                      <p:to>
                                        <p:strVal val="visible"/>
                                      </p:to>
                                    </p:set>
                                    <p:animEffect transition="in" filter="wipe(up)">
                                      <p:cBhvr>
                                        <p:cTn id="144" dur="1000"/>
                                        <p:tgtEl>
                                          <p:spTgt spid="47196"/>
                                        </p:tgtEl>
                                      </p:cBhvr>
                                    </p:animEffect>
                                  </p:childTnLst>
                                </p:cTn>
                              </p:par>
                              <p:par>
                                <p:cTn id="145" presetID="23" presetClass="entr" presetSubtype="16" fill="hold" grpId="0" nodeType="withEffect">
                                  <p:stCondLst>
                                    <p:cond delay="0"/>
                                  </p:stCondLst>
                                  <p:childTnLst>
                                    <p:set>
                                      <p:cBhvr>
                                        <p:cTn id="146" dur="1" fill="hold">
                                          <p:stCondLst>
                                            <p:cond delay="0"/>
                                          </p:stCondLst>
                                        </p:cTn>
                                        <p:tgtEl>
                                          <p:spTgt spid="47200"/>
                                        </p:tgtEl>
                                        <p:attrNameLst>
                                          <p:attrName>style.visibility</p:attrName>
                                        </p:attrNameLst>
                                      </p:cBhvr>
                                      <p:to>
                                        <p:strVal val="visible"/>
                                      </p:to>
                                    </p:set>
                                    <p:anim calcmode="lin" valueType="num">
                                      <p:cBhvr>
                                        <p:cTn id="147" dur="1000" fill="hold"/>
                                        <p:tgtEl>
                                          <p:spTgt spid="47200"/>
                                        </p:tgtEl>
                                        <p:attrNameLst>
                                          <p:attrName>ppt_w</p:attrName>
                                        </p:attrNameLst>
                                      </p:cBhvr>
                                      <p:tavLst>
                                        <p:tav tm="0">
                                          <p:val>
                                            <p:fltVal val="0"/>
                                          </p:val>
                                        </p:tav>
                                        <p:tav tm="100000">
                                          <p:val>
                                            <p:strVal val="#ppt_w"/>
                                          </p:val>
                                        </p:tav>
                                      </p:tavLst>
                                    </p:anim>
                                    <p:anim calcmode="lin" valueType="num">
                                      <p:cBhvr>
                                        <p:cTn id="148" dur="1000" fill="hold"/>
                                        <p:tgtEl>
                                          <p:spTgt spid="47200"/>
                                        </p:tgtEl>
                                        <p:attrNameLst>
                                          <p:attrName>ppt_h</p:attrName>
                                        </p:attrNameLst>
                                      </p:cBhvr>
                                      <p:tavLst>
                                        <p:tav tm="0">
                                          <p:val>
                                            <p:fltVal val="0"/>
                                          </p:val>
                                        </p:tav>
                                        <p:tav tm="100000">
                                          <p:val>
                                            <p:strVal val="#ppt_h"/>
                                          </p:val>
                                        </p:tav>
                                      </p:tavLst>
                                    </p:anim>
                                  </p:childTnLst>
                                </p:cTn>
                              </p:par>
                            </p:childTnLst>
                          </p:cTn>
                        </p:par>
                        <p:par>
                          <p:cTn id="149" fill="hold" nodeType="afterGroup">
                            <p:stCondLst>
                              <p:cond delay="6000"/>
                            </p:stCondLst>
                            <p:childTnLst>
                              <p:par>
                                <p:cTn id="150" presetID="22" presetClass="entr" presetSubtype="1" fill="hold" grpId="0" nodeType="afterEffect">
                                  <p:stCondLst>
                                    <p:cond delay="0"/>
                                  </p:stCondLst>
                                  <p:childTnLst>
                                    <p:set>
                                      <p:cBhvr>
                                        <p:cTn id="151" dur="1" fill="hold">
                                          <p:stCondLst>
                                            <p:cond delay="0"/>
                                          </p:stCondLst>
                                        </p:cTn>
                                        <p:tgtEl>
                                          <p:spTgt spid="47182"/>
                                        </p:tgtEl>
                                        <p:attrNameLst>
                                          <p:attrName>style.visibility</p:attrName>
                                        </p:attrNameLst>
                                      </p:cBhvr>
                                      <p:to>
                                        <p:strVal val="visible"/>
                                      </p:to>
                                    </p:set>
                                    <p:animEffect transition="in" filter="wipe(up)">
                                      <p:cBhvr>
                                        <p:cTn id="152" dur="1000"/>
                                        <p:tgtEl>
                                          <p:spTgt spid="47182"/>
                                        </p:tgtEl>
                                      </p:cBhvr>
                                    </p:animEffect>
                                  </p:childTnLst>
                                </p:cTn>
                              </p:par>
                            </p:childTnLst>
                          </p:cTn>
                        </p:par>
                        <p:par>
                          <p:cTn id="153" fill="hold" nodeType="afterGroup">
                            <p:stCondLst>
                              <p:cond delay="7000"/>
                            </p:stCondLst>
                            <p:childTnLst>
                              <p:par>
                                <p:cTn id="154" presetID="1" presetClass="entr" presetSubtype="0" fill="hold" grpId="0" nodeType="afterEffect">
                                  <p:stCondLst>
                                    <p:cond delay="0"/>
                                  </p:stCondLst>
                                  <p:childTnLst>
                                    <p:set>
                                      <p:cBhvr>
                                        <p:cTn id="155" dur="1" fill="hold">
                                          <p:stCondLst>
                                            <p:cond delay="0"/>
                                          </p:stCondLst>
                                        </p:cTn>
                                        <p:tgtEl>
                                          <p:spTgt spid="47186"/>
                                        </p:tgtEl>
                                        <p:attrNameLst>
                                          <p:attrName>style.visibility</p:attrName>
                                        </p:attrNameLst>
                                      </p:cBhvr>
                                      <p:to>
                                        <p:strVal val="visible"/>
                                      </p:to>
                                    </p:set>
                                  </p:childTnLst>
                                </p:cTn>
                              </p:par>
                            </p:childTnLst>
                          </p:cTn>
                        </p:par>
                        <p:par>
                          <p:cTn id="156" fill="hold" nodeType="afterGroup">
                            <p:stCondLst>
                              <p:cond delay="7000"/>
                            </p:stCondLst>
                            <p:childTnLst>
                              <p:par>
                                <p:cTn id="157" presetID="22" presetClass="entr" presetSubtype="8" fill="hold" nodeType="afterEffect">
                                  <p:stCondLst>
                                    <p:cond delay="0"/>
                                  </p:stCondLst>
                                  <p:childTnLst>
                                    <p:set>
                                      <p:cBhvr>
                                        <p:cTn id="158" dur="1" fill="hold">
                                          <p:stCondLst>
                                            <p:cond delay="0"/>
                                          </p:stCondLst>
                                        </p:cTn>
                                        <p:tgtEl>
                                          <p:spTgt spid="47201"/>
                                        </p:tgtEl>
                                        <p:attrNameLst>
                                          <p:attrName>style.visibility</p:attrName>
                                        </p:attrNameLst>
                                      </p:cBhvr>
                                      <p:to>
                                        <p:strVal val="visible"/>
                                      </p:to>
                                    </p:set>
                                    <p:animEffect transition="in" filter="wipe(left)">
                                      <p:cBhvr>
                                        <p:cTn id="159" dur="1000"/>
                                        <p:tgtEl>
                                          <p:spTgt spid="47201"/>
                                        </p:tgtEl>
                                      </p:cBhvr>
                                    </p:animEffect>
                                  </p:childTnLst>
                                </p:cTn>
                              </p:par>
                            </p:childTnLst>
                          </p:cTn>
                        </p:par>
                        <p:par>
                          <p:cTn id="160" fill="hold" nodeType="afterGroup">
                            <p:stCondLst>
                              <p:cond delay="8000"/>
                            </p:stCondLst>
                            <p:childTnLst>
                              <p:par>
                                <p:cTn id="161" presetID="1" presetClass="entr" presetSubtype="0" fill="hold" grpId="0" nodeType="afterEffect">
                                  <p:stCondLst>
                                    <p:cond delay="0"/>
                                  </p:stCondLst>
                                  <p:childTnLst>
                                    <p:set>
                                      <p:cBhvr>
                                        <p:cTn id="162" dur="1" fill="hold">
                                          <p:stCondLst>
                                            <p:cond delay="0"/>
                                          </p:stCondLst>
                                        </p:cTn>
                                        <p:tgtEl>
                                          <p:spTgt spid="47202"/>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47177"/>
                                        </p:tgtEl>
                                        <p:attrNameLst>
                                          <p:attrName>style.visibility</p:attrName>
                                        </p:attrNameLst>
                                      </p:cBhvr>
                                      <p:to>
                                        <p:strVal val="visible"/>
                                      </p:to>
                                    </p:set>
                                  </p:childTnLst>
                                </p:cTn>
                              </p:par>
                              <p:par>
                                <p:cTn id="165" presetID="23" presetClass="entr" presetSubtype="16" fill="hold" grpId="0" nodeType="withEffect">
                                  <p:stCondLst>
                                    <p:cond delay="0"/>
                                  </p:stCondLst>
                                  <p:childTnLst>
                                    <p:set>
                                      <p:cBhvr>
                                        <p:cTn id="166" dur="1" fill="hold">
                                          <p:stCondLst>
                                            <p:cond delay="0"/>
                                          </p:stCondLst>
                                        </p:cTn>
                                        <p:tgtEl>
                                          <p:spTgt spid="47166"/>
                                        </p:tgtEl>
                                        <p:attrNameLst>
                                          <p:attrName>style.visibility</p:attrName>
                                        </p:attrNameLst>
                                      </p:cBhvr>
                                      <p:to>
                                        <p:strVal val="visible"/>
                                      </p:to>
                                    </p:set>
                                    <p:anim calcmode="lin" valueType="num">
                                      <p:cBhvr>
                                        <p:cTn id="167" dur="1000" fill="hold"/>
                                        <p:tgtEl>
                                          <p:spTgt spid="47166"/>
                                        </p:tgtEl>
                                        <p:attrNameLst>
                                          <p:attrName>ppt_w</p:attrName>
                                        </p:attrNameLst>
                                      </p:cBhvr>
                                      <p:tavLst>
                                        <p:tav tm="0">
                                          <p:val>
                                            <p:fltVal val="0"/>
                                          </p:val>
                                        </p:tav>
                                        <p:tav tm="100000">
                                          <p:val>
                                            <p:strVal val="#ppt_w"/>
                                          </p:val>
                                        </p:tav>
                                      </p:tavLst>
                                    </p:anim>
                                    <p:anim calcmode="lin" valueType="num">
                                      <p:cBhvr>
                                        <p:cTn id="168" dur="1000" fill="hold"/>
                                        <p:tgtEl>
                                          <p:spTgt spid="47166"/>
                                        </p:tgtEl>
                                        <p:attrNameLst>
                                          <p:attrName>ppt_h</p:attrName>
                                        </p:attrNameLst>
                                      </p:cBhvr>
                                      <p:tavLst>
                                        <p:tav tm="0">
                                          <p:val>
                                            <p:fltVal val="0"/>
                                          </p:val>
                                        </p:tav>
                                        <p:tav tm="100000">
                                          <p:val>
                                            <p:strVal val="#ppt_h"/>
                                          </p:val>
                                        </p:tav>
                                      </p:tavLst>
                                    </p:anim>
                                  </p:childTnLst>
                                </p:cTn>
                              </p:par>
                            </p:childTnLst>
                          </p:cTn>
                        </p:par>
                        <p:par>
                          <p:cTn id="169" fill="hold" nodeType="afterGroup">
                            <p:stCondLst>
                              <p:cond delay="9000"/>
                            </p:stCondLst>
                            <p:childTnLst>
                              <p:par>
                                <p:cTn id="170" presetID="1" presetClass="entr" presetSubtype="0" fill="hold" grpId="0" nodeType="afterEffect">
                                  <p:stCondLst>
                                    <p:cond delay="0"/>
                                  </p:stCondLst>
                                  <p:childTnLst>
                                    <p:set>
                                      <p:cBhvr>
                                        <p:cTn id="171" dur="1" fill="hold">
                                          <p:stCondLst>
                                            <p:cond delay="0"/>
                                          </p:stCondLst>
                                        </p:cTn>
                                        <p:tgtEl>
                                          <p:spTgt spid="472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65" grpId="0" animBg="1"/>
      <p:bldP spid="47166" grpId="0" animBg="1"/>
      <p:bldP spid="47167" grpId="0" animBg="1"/>
      <p:bldP spid="47168" grpId="0"/>
      <p:bldP spid="47169" grpId="0"/>
      <p:bldP spid="47170" grpId="0"/>
      <p:bldP spid="47171" grpId="0"/>
      <p:bldP spid="47172" grpId="0"/>
      <p:bldP spid="47173" grpId="0"/>
      <p:bldP spid="47174" grpId="0"/>
      <p:bldP spid="47175" grpId="0"/>
      <p:bldP spid="47176" grpId="0"/>
      <p:bldP spid="47177" grpId="0"/>
      <p:bldP spid="47180" grpId="0" animBg="1"/>
      <p:bldP spid="47181" grpId="0" animBg="1"/>
      <p:bldP spid="47182" grpId="0" animBg="1"/>
      <p:bldP spid="47184" grpId="0"/>
      <p:bldP spid="47185" grpId="0"/>
      <p:bldP spid="47186" grpId="0"/>
      <p:bldP spid="47189" grpId="0" animBg="1"/>
      <p:bldP spid="47193" grpId="0" animBg="1"/>
      <p:bldP spid="47195" grpId="0" animBg="1"/>
      <p:bldP spid="47197" grpId="0" animBg="1"/>
      <p:bldP spid="47200" grpId="0" animBg="1"/>
      <p:bldP spid="47202" grpId="0" animBg="1"/>
      <p:bldP spid="47205" grpId="0" animBg="1"/>
      <p:bldP spid="47208" grpId="0" animBg="1"/>
      <p:bldP spid="472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lnSpc>
                <a:spcPct val="85000"/>
              </a:lnSpc>
              <a:spcAft>
                <a:spcPts val="0"/>
              </a:spcAft>
              <a:defRPr/>
            </a:pPr>
            <a:r>
              <a:rPr lang="en-US" altLang="en-US" dirty="0">
                <a:ea typeface="ＭＳ Ｐゴシック" panose="020B0600070205080204" pitchFamily="34" charset="-128"/>
              </a:rPr>
              <a:t>International Equilibrium</a:t>
            </a:r>
          </a:p>
        </p:txBody>
      </p:sp>
      <p:grpSp>
        <p:nvGrpSpPr>
          <p:cNvPr id="2" name="Group 110"/>
          <p:cNvGrpSpPr>
            <a:grpSpLocks/>
          </p:cNvGrpSpPr>
          <p:nvPr/>
        </p:nvGrpSpPr>
        <p:grpSpPr bwMode="auto">
          <a:xfrm>
            <a:off x="2060575" y="1943100"/>
            <a:ext cx="4279900" cy="4435475"/>
            <a:chOff x="2190" y="1429"/>
            <a:chExt cx="2190" cy="2767"/>
          </a:xfrm>
        </p:grpSpPr>
        <p:sp>
          <p:nvSpPr>
            <p:cNvPr id="42004" name="Rectangle 34"/>
            <p:cNvSpPr>
              <a:spLocks noChangeArrowheads="1"/>
            </p:cNvSpPr>
            <p:nvPr/>
          </p:nvSpPr>
          <p:spPr bwMode="auto">
            <a:xfrm>
              <a:off x="2650" y="1514"/>
              <a:ext cx="1725" cy="2106"/>
            </a:xfrm>
            <a:prstGeom prst="rect">
              <a:avLst/>
            </a:prstGeom>
            <a:noFill/>
            <a:ln w="9525">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05" name="Line 35"/>
            <p:cNvSpPr>
              <a:spLocks noChangeShapeType="1"/>
            </p:cNvSpPr>
            <p:nvPr/>
          </p:nvSpPr>
          <p:spPr bwMode="auto">
            <a:xfrm>
              <a:off x="2648" y="1513"/>
              <a:ext cx="0" cy="2107"/>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06" name="Line 36"/>
            <p:cNvSpPr>
              <a:spLocks noChangeShapeType="1"/>
            </p:cNvSpPr>
            <p:nvPr/>
          </p:nvSpPr>
          <p:spPr bwMode="auto">
            <a:xfrm>
              <a:off x="2642" y="3611"/>
              <a:ext cx="1731"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42007" name="Group 37"/>
            <p:cNvGrpSpPr>
              <a:grpSpLocks/>
            </p:cNvGrpSpPr>
            <p:nvPr/>
          </p:nvGrpSpPr>
          <p:grpSpPr bwMode="auto">
            <a:xfrm>
              <a:off x="2641" y="1864"/>
              <a:ext cx="1739" cy="1397"/>
              <a:chOff x="1369" y="2069"/>
              <a:chExt cx="2422" cy="1397"/>
            </a:xfrm>
          </p:grpSpPr>
          <p:sp>
            <p:nvSpPr>
              <p:cNvPr id="42020" name="Line 38"/>
              <p:cNvSpPr>
                <a:spLocks noChangeShapeType="1"/>
              </p:cNvSpPr>
              <p:nvPr/>
            </p:nvSpPr>
            <p:spPr bwMode="auto">
              <a:xfrm rot="-5400000">
                <a:off x="2580" y="2255"/>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21" name="Line 39"/>
              <p:cNvSpPr>
                <a:spLocks noChangeShapeType="1"/>
              </p:cNvSpPr>
              <p:nvPr/>
            </p:nvSpPr>
            <p:spPr bwMode="auto">
              <a:xfrm rot="-5400000">
                <a:off x="2580" y="1907"/>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22" name="Line 40"/>
              <p:cNvSpPr>
                <a:spLocks noChangeShapeType="1"/>
              </p:cNvSpPr>
              <p:nvPr/>
            </p:nvSpPr>
            <p:spPr bwMode="auto">
              <a:xfrm rot="-5400000">
                <a:off x="2580" y="1559"/>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23" name="Line 41"/>
              <p:cNvSpPr>
                <a:spLocks noChangeShapeType="1"/>
              </p:cNvSpPr>
              <p:nvPr/>
            </p:nvSpPr>
            <p:spPr bwMode="auto">
              <a:xfrm rot="-5400000">
                <a:off x="2580" y="1211"/>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24" name="Line 42"/>
              <p:cNvSpPr>
                <a:spLocks noChangeShapeType="1"/>
              </p:cNvSpPr>
              <p:nvPr/>
            </p:nvSpPr>
            <p:spPr bwMode="auto">
              <a:xfrm rot="-5400000">
                <a:off x="2580" y="858"/>
                <a:ext cx="0" cy="2422"/>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2008" name="Line 43"/>
            <p:cNvSpPr>
              <a:spLocks noChangeShapeType="1"/>
            </p:cNvSpPr>
            <p:nvPr/>
          </p:nvSpPr>
          <p:spPr bwMode="auto">
            <a:xfrm>
              <a:off x="2986" y="1507"/>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09" name="Line 44"/>
            <p:cNvSpPr>
              <a:spLocks noChangeShapeType="1"/>
            </p:cNvSpPr>
            <p:nvPr/>
          </p:nvSpPr>
          <p:spPr bwMode="auto">
            <a:xfrm>
              <a:off x="3334" y="1507"/>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10" name="Line 45"/>
            <p:cNvSpPr>
              <a:spLocks noChangeShapeType="1"/>
            </p:cNvSpPr>
            <p:nvPr/>
          </p:nvSpPr>
          <p:spPr bwMode="auto">
            <a:xfrm>
              <a:off x="3682" y="1507"/>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11" name="Line 46"/>
            <p:cNvSpPr>
              <a:spLocks noChangeShapeType="1"/>
            </p:cNvSpPr>
            <p:nvPr/>
          </p:nvSpPr>
          <p:spPr bwMode="auto">
            <a:xfrm>
              <a:off x="4030" y="1507"/>
              <a:ext cx="0" cy="2094"/>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12" name="Text Box 49"/>
            <p:cNvSpPr txBox="1">
              <a:spLocks noChangeArrowheads="1"/>
            </p:cNvSpPr>
            <p:nvPr/>
          </p:nvSpPr>
          <p:spPr bwMode="auto">
            <a:xfrm>
              <a:off x="2360" y="2472"/>
              <a:ext cx="3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1.00</a:t>
              </a:r>
            </a:p>
          </p:txBody>
        </p:sp>
        <p:sp>
          <p:nvSpPr>
            <p:cNvPr id="42013" name="Text Box 50"/>
            <p:cNvSpPr txBox="1">
              <a:spLocks noChangeArrowheads="1"/>
            </p:cNvSpPr>
            <p:nvPr/>
          </p:nvSpPr>
          <p:spPr bwMode="auto">
            <a:xfrm>
              <a:off x="2413" y="2820"/>
              <a:ext cx="25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.75</a:t>
              </a:r>
            </a:p>
          </p:txBody>
        </p:sp>
        <p:sp>
          <p:nvSpPr>
            <p:cNvPr id="42014" name="Text Box 51"/>
            <p:cNvSpPr txBox="1">
              <a:spLocks noChangeArrowheads="1"/>
            </p:cNvSpPr>
            <p:nvPr/>
          </p:nvSpPr>
          <p:spPr bwMode="auto">
            <a:xfrm>
              <a:off x="2413" y="2657"/>
              <a:ext cx="25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solidFill>
                    <a:srgbClr val="990033"/>
                  </a:solidFill>
                  <a:latin typeface="Arial" panose="020B0604020202020204" pitchFamily="34" charset="0"/>
                </a:rPr>
                <a:t>.88</a:t>
              </a:r>
            </a:p>
          </p:txBody>
        </p:sp>
        <p:sp>
          <p:nvSpPr>
            <p:cNvPr id="42015" name="Text Box 52"/>
            <p:cNvSpPr txBox="1">
              <a:spLocks noChangeArrowheads="1"/>
            </p:cNvSpPr>
            <p:nvPr/>
          </p:nvSpPr>
          <p:spPr bwMode="auto">
            <a:xfrm>
              <a:off x="2493" y="3516"/>
              <a:ext cx="16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2016" name="Text Box 53"/>
            <p:cNvSpPr txBox="1">
              <a:spLocks noChangeArrowheads="1"/>
            </p:cNvSpPr>
            <p:nvPr/>
          </p:nvSpPr>
          <p:spPr bwMode="auto">
            <a:xfrm>
              <a:off x="3213" y="3606"/>
              <a:ext cx="22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50</a:t>
              </a:r>
            </a:p>
          </p:txBody>
        </p:sp>
        <p:sp>
          <p:nvSpPr>
            <p:cNvPr id="42017" name="Text Box 54"/>
            <p:cNvSpPr txBox="1">
              <a:spLocks noChangeArrowheads="1"/>
            </p:cNvSpPr>
            <p:nvPr/>
          </p:nvSpPr>
          <p:spPr bwMode="auto">
            <a:xfrm>
              <a:off x="3874" y="3606"/>
              <a:ext cx="29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100</a:t>
              </a:r>
            </a:p>
          </p:txBody>
        </p:sp>
        <p:sp>
          <p:nvSpPr>
            <p:cNvPr id="42018" name="Text Box 55"/>
            <p:cNvSpPr txBox="1">
              <a:spLocks noChangeArrowheads="1"/>
            </p:cNvSpPr>
            <p:nvPr/>
          </p:nvSpPr>
          <p:spPr bwMode="auto">
            <a:xfrm>
              <a:off x="2790" y="3793"/>
              <a:ext cx="1324"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800" b="1" dirty="0">
                  <a:latin typeface="Arial" panose="020B0604020202020204" pitchFamily="34" charset="0"/>
                </a:rPr>
                <a:t>Quantity of Aluminum</a:t>
              </a:r>
            </a:p>
            <a:p>
              <a:pPr algn="ctr" eaLnBrk="1" hangingPunct="1">
                <a:spcBef>
                  <a:spcPct val="0"/>
                </a:spcBef>
                <a:buClrTx/>
                <a:buFontTx/>
                <a:buNone/>
              </a:pPr>
              <a:r>
                <a:rPr lang="en-US" altLang="en-US" sz="1800" b="1" dirty="0">
                  <a:latin typeface="Arial" panose="020B0604020202020204" pitchFamily="34" charset="0"/>
                </a:rPr>
                <a:t>(Millions of Pounds)</a:t>
              </a:r>
            </a:p>
          </p:txBody>
        </p:sp>
        <p:sp>
          <p:nvSpPr>
            <p:cNvPr id="42019" name="Text Box 56"/>
            <p:cNvSpPr txBox="1">
              <a:spLocks noChangeArrowheads="1"/>
            </p:cNvSpPr>
            <p:nvPr/>
          </p:nvSpPr>
          <p:spPr bwMode="auto">
            <a:xfrm rot="-5400000">
              <a:off x="1199" y="2420"/>
              <a:ext cx="2171"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(Per Pound; U.S. Dollars</a:t>
              </a:r>
            </a:p>
          </p:txBody>
        </p:sp>
      </p:grpSp>
      <p:sp>
        <p:nvSpPr>
          <p:cNvPr id="48187" name="Line 59"/>
          <p:cNvSpPr>
            <a:spLocks noChangeShapeType="1"/>
          </p:cNvSpPr>
          <p:nvPr/>
        </p:nvSpPr>
        <p:spPr bwMode="auto">
          <a:xfrm>
            <a:off x="2973388" y="4357688"/>
            <a:ext cx="1989137" cy="998537"/>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8" name="Line 60"/>
          <p:cNvSpPr>
            <a:spLocks noChangeShapeType="1"/>
          </p:cNvSpPr>
          <p:nvPr/>
        </p:nvSpPr>
        <p:spPr bwMode="auto">
          <a:xfrm flipV="1">
            <a:off x="2940050" y="3103563"/>
            <a:ext cx="2462213" cy="125412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93" name="Text Box 65"/>
          <p:cNvSpPr txBox="1">
            <a:spLocks noChangeArrowheads="1"/>
          </p:cNvSpPr>
          <p:nvPr/>
        </p:nvSpPr>
        <p:spPr bwMode="auto">
          <a:xfrm>
            <a:off x="601663" y="1431925"/>
            <a:ext cx="7891462" cy="511175"/>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17" charset="-128"/>
              </a:defRPr>
            </a:lvl1pPr>
            <a:lvl2pPr marL="742950" indent="-285750" eaLnBrk="0" hangingPunct="0">
              <a:defRPr>
                <a:solidFill>
                  <a:schemeClr val="tx1"/>
                </a:solidFill>
                <a:latin typeface="Arial" charset="0"/>
                <a:ea typeface="ＭＳ Ｐゴシック" pitchFamily="17" charset="-128"/>
              </a:defRPr>
            </a:lvl2pPr>
            <a:lvl3pPr marL="1143000" indent="-228600" eaLnBrk="0" hangingPunct="0">
              <a:defRPr>
                <a:solidFill>
                  <a:schemeClr val="tx1"/>
                </a:solidFill>
                <a:latin typeface="Arial" charset="0"/>
                <a:ea typeface="ＭＳ Ｐゴシック" pitchFamily="17" charset="-128"/>
              </a:defRPr>
            </a:lvl3pPr>
            <a:lvl4pPr marL="1600200" indent="-228600" eaLnBrk="0" hangingPunct="0">
              <a:defRPr>
                <a:solidFill>
                  <a:schemeClr val="tx1"/>
                </a:solidFill>
                <a:latin typeface="Arial" charset="0"/>
                <a:ea typeface="ＭＳ Ｐゴシック" pitchFamily="17" charset="-128"/>
              </a:defRPr>
            </a:lvl4pPr>
            <a:lvl5pPr marL="2057400" indent="-228600" eaLnBrk="0" hangingPunct="0">
              <a:defRPr>
                <a:solidFill>
                  <a:schemeClr val="tx1"/>
                </a:solidFill>
                <a:latin typeface="Arial" charset="0"/>
                <a:ea typeface="ＭＳ Ｐゴシック" pitchFamily="1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7" charset="-128"/>
              </a:defRPr>
            </a:lvl9pPr>
          </a:lstStyle>
          <a:p>
            <a:pPr marL="0" indent="0" algn="ctr" eaLnBrk="1" hangingPunct="1">
              <a:lnSpc>
                <a:spcPct val="85000"/>
              </a:lnSpc>
              <a:buClr>
                <a:srgbClr val="3399FF"/>
              </a:buClr>
              <a:buSzPct val="125000"/>
              <a:defRPr/>
            </a:pPr>
            <a:r>
              <a:rPr lang="en-US" sz="3200" b="1" dirty="0">
                <a:solidFill>
                  <a:srgbClr val="000000"/>
                </a:solidFill>
                <a:latin typeface="+mn-lt"/>
              </a:rPr>
              <a:t>Import demand = Export supply</a:t>
            </a:r>
          </a:p>
        </p:txBody>
      </p:sp>
      <p:sp>
        <p:nvSpPr>
          <p:cNvPr id="48196" name="Text Box 68"/>
          <p:cNvSpPr txBox="1">
            <a:spLocks noChangeArrowheads="1"/>
          </p:cNvSpPr>
          <p:nvPr/>
        </p:nvSpPr>
        <p:spPr bwMode="auto">
          <a:xfrm>
            <a:off x="5168900" y="2814638"/>
            <a:ext cx="1223963"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800" b="1" dirty="0">
                <a:latin typeface="Arial" panose="020B0604020202020204" pitchFamily="34" charset="0"/>
              </a:rPr>
              <a:t>Canadian</a:t>
            </a:r>
          </a:p>
          <a:p>
            <a:pPr algn="ctr" eaLnBrk="1" hangingPunct="1">
              <a:lnSpc>
                <a:spcPct val="85000"/>
              </a:lnSpc>
              <a:spcBef>
                <a:spcPct val="0"/>
              </a:spcBef>
              <a:buClrTx/>
              <a:buFontTx/>
              <a:buNone/>
            </a:pPr>
            <a:r>
              <a:rPr lang="en-US" altLang="en-US" sz="1800" b="1" dirty="0">
                <a:latin typeface="Arial" panose="020B0604020202020204" pitchFamily="34" charset="0"/>
              </a:rPr>
              <a:t>Export</a:t>
            </a:r>
          </a:p>
          <a:p>
            <a:pPr algn="ctr" eaLnBrk="1" hangingPunct="1">
              <a:lnSpc>
                <a:spcPct val="85000"/>
              </a:lnSpc>
              <a:spcBef>
                <a:spcPct val="0"/>
              </a:spcBef>
              <a:buClrTx/>
              <a:buFontTx/>
              <a:buNone/>
            </a:pPr>
            <a:r>
              <a:rPr lang="en-US" altLang="en-US" sz="1800" b="1" dirty="0">
                <a:latin typeface="Arial" panose="020B0604020202020204" pitchFamily="34" charset="0"/>
              </a:rPr>
              <a:t>Supply</a:t>
            </a:r>
          </a:p>
        </p:txBody>
      </p:sp>
      <p:sp>
        <p:nvSpPr>
          <p:cNvPr id="48198" name="Text Box 70"/>
          <p:cNvSpPr txBox="1">
            <a:spLocks noChangeArrowheads="1"/>
          </p:cNvSpPr>
          <p:nvPr/>
        </p:nvSpPr>
        <p:spPr bwMode="auto">
          <a:xfrm>
            <a:off x="3344863" y="37131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e</a:t>
            </a:r>
          </a:p>
        </p:txBody>
      </p:sp>
      <p:sp>
        <p:nvSpPr>
          <p:cNvPr id="48229" name="Freeform 101"/>
          <p:cNvSpPr>
            <a:spLocks/>
          </p:cNvSpPr>
          <p:nvPr/>
        </p:nvSpPr>
        <p:spPr bwMode="auto">
          <a:xfrm rot="5400000">
            <a:off x="4174332" y="4009231"/>
            <a:ext cx="42862" cy="2727325"/>
          </a:xfrm>
          <a:custGeom>
            <a:avLst/>
            <a:gdLst>
              <a:gd name="T0" fmla="*/ 2147483646 w 175"/>
              <a:gd name="T1" fmla="*/ 0 h 2271"/>
              <a:gd name="T2" fmla="*/ 2147483646 w 175"/>
              <a:gd name="T3" fmla="*/ 2147483646 h 2271"/>
              <a:gd name="T4" fmla="*/ 2147483646 w 175"/>
              <a:gd name="T5" fmla="*/ 2147483646 h 2271"/>
              <a:gd name="T6" fmla="*/ 2147483646 w 175"/>
              <a:gd name="T7" fmla="*/ 2147483646 h 2271"/>
              <a:gd name="T8" fmla="*/ 2147483646 w 175"/>
              <a:gd name="T9" fmla="*/ 2147483646 h 2271"/>
              <a:gd name="T10" fmla="*/ 2147483646 w 175"/>
              <a:gd name="T11" fmla="*/ 2147483646 h 2271"/>
              <a:gd name="T12" fmla="*/ 2147483646 w 175"/>
              <a:gd name="T13" fmla="*/ 2147483646 h 2271"/>
              <a:gd name="T14" fmla="*/ 2147483646 w 175"/>
              <a:gd name="T15" fmla="*/ 2147483646 h 2271"/>
              <a:gd name="T16" fmla="*/ 2147483646 w 175"/>
              <a:gd name="T17" fmla="*/ 2147483646 h 2271"/>
              <a:gd name="T18" fmla="*/ 2147483646 w 175"/>
              <a:gd name="T19" fmla="*/ 2147483646 h 2271"/>
              <a:gd name="T20" fmla="*/ 2147483646 w 175"/>
              <a:gd name="T21" fmla="*/ 2147483646 h 2271"/>
              <a:gd name="T22" fmla="*/ 2147483646 w 175"/>
              <a:gd name="T23" fmla="*/ 2147483646 h 2271"/>
              <a:gd name="T24" fmla="*/ 2147483646 w 175"/>
              <a:gd name="T25" fmla="*/ 2147483646 h 2271"/>
              <a:gd name="T26" fmla="*/ 2147483646 w 175"/>
              <a:gd name="T27" fmla="*/ 2147483646 h 2271"/>
              <a:gd name="T28" fmla="*/ 0 w 175"/>
              <a:gd name="T29" fmla="*/ 2147483646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19050">
            <a:solidFill>
              <a:schemeClr val="bg1"/>
            </a:solidFill>
            <a:round/>
            <a:headEnd/>
            <a:tailEnd/>
          </a:ln>
          <a:extLst>
            <a:ext uri="{909E8E84-426E-40DD-AFC4-6F175D3DCCD1}">
              <a14:hiddenFill xmlns:a14="http://schemas.microsoft.com/office/drawing/2010/main">
                <a:solidFill>
                  <a:srgbClr val="FFFFFF"/>
                </a:solidFill>
              </a14:hiddenFill>
            </a:ext>
          </a:extLst>
        </p:spPr>
        <p:txBody>
          <a:bodyPr rot="10800000" vert="eaVert"/>
          <a:lstStyle/>
          <a:p>
            <a:endParaRPr lang="en-US" dirty="0"/>
          </a:p>
        </p:txBody>
      </p:sp>
      <p:sp>
        <p:nvSpPr>
          <p:cNvPr id="48231" name="Line 103"/>
          <p:cNvSpPr>
            <a:spLocks noChangeShapeType="1"/>
          </p:cNvSpPr>
          <p:nvPr/>
        </p:nvSpPr>
        <p:spPr bwMode="auto">
          <a:xfrm>
            <a:off x="2946400" y="3802063"/>
            <a:ext cx="2495550" cy="1252537"/>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232" name="Line 104"/>
          <p:cNvSpPr>
            <a:spLocks noChangeShapeType="1"/>
          </p:cNvSpPr>
          <p:nvPr/>
        </p:nvSpPr>
        <p:spPr bwMode="auto">
          <a:xfrm flipV="1">
            <a:off x="2973388" y="2517775"/>
            <a:ext cx="2462212" cy="1254125"/>
          </a:xfrm>
          <a:prstGeom prst="line">
            <a:avLst/>
          </a:prstGeom>
          <a:noFill/>
          <a:ln w="57150">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234" name="Text Box 106"/>
          <p:cNvSpPr txBox="1">
            <a:spLocks noChangeArrowheads="1"/>
          </p:cNvSpPr>
          <p:nvPr/>
        </p:nvSpPr>
        <p:spPr bwMode="auto">
          <a:xfrm>
            <a:off x="3943350" y="2101850"/>
            <a:ext cx="95567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800" b="1" dirty="0">
                <a:latin typeface="Arial" panose="020B0604020202020204" pitchFamily="34" charset="0"/>
              </a:rPr>
              <a:t>U.S.</a:t>
            </a:r>
          </a:p>
          <a:p>
            <a:pPr algn="ctr" eaLnBrk="1" hangingPunct="1">
              <a:lnSpc>
                <a:spcPct val="85000"/>
              </a:lnSpc>
              <a:spcBef>
                <a:spcPct val="0"/>
              </a:spcBef>
              <a:buClrTx/>
              <a:buFontTx/>
              <a:buNone/>
            </a:pPr>
            <a:r>
              <a:rPr lang="en-US" altLang="en-US" sz="1800" b="1" dirty="0">
                <a:latin typeface="Arial" panose="020B0604020202020204" pitchFamily="34" charset="0"/>
              </a:rPr>
              <a:t>Export</a:t>
            </a:r>
          </a:p>
          <a:p>
            <a:pPr algn="ctr" eaLnBrk="1" hangingPunct="1">
              <a:lnSpc>
                <a:spcPct val="85000"/>
              </a:lnSpc>
              <a:spcBef>
                <a:spcPct val="0"/>
              </a:spcBef>
              <a:buClrTx/>
              <a:buFontTx/>
              <a:buNone/>
            </a:pPr>
            <a:r>
              <a:rPr lang="en-US" altLang="en-US" sz="1800" b="1" dirty="0">
                <a:latin typeface="Arial" panose="020B0604020202020204" pitchFamily="34" charset="0"/>
              </a:rPr>
              <a:t>Supply</a:t>
            </a:r>
          </a:p>
        </p:txBody>
      </p:sp>
      <p:sp>
        <p:nvSpPr>
          <p:cNvPr id="48235" name="Text Box 107"/>
          <p:cNvSpPr txBox="1">
            <a:spLocks noChangeArrowheads="1"/>
          </p:cNvSpPr>
          <p:nvPr/>
        </p:nvSpPr>
        <p:spPr bwMode="auto">
          <a:xfrm>
            <a:off x="5145088" y="4211638"/>
            <a:ext cx="109537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800" b="1" dirty="0">
                <a:latin typeface="Arial" panose="020B0604020202020204" pitchFamily="34" charset="0"/>
              </a:rPr>
              <a:t>U.S.</a:t>
            </a:r>
          </a:p>
          <a:p>
            <a:pPr algn="ctr" eaLnBrk="1" hangingPunct="1">
              <a:lnSpc>
                <a:spcPct val="85000"/>
              </a:lnSpc>
              <a:spcBef>
                <a:spcPct val="0"/>
              </a:spcBef>
              <a:buClrTx/>
              <a:buFontTx/>
              <a:buNone/>
            </a:pPr>
            <a:r>
              <a:rPr lang="en-US" altLang="en-US" sz="1800" b="1" dirty="0">
                <a:latin typeface="Arial" panose="020B0604020202020204" pitchFamily="34" charset="0"/>
              </a:rPr>
              <a:t>Import</a:t>
            </a:r>
          </a:p>
          <a:p>
            <a:pPr algn="ctr" eaLnBrk="1" hangingPunct="1">
              <a:lnSpc>
                <a:spcPct val="85000"/>
              </a:lnSpc>
              <a:spcBef>
                <a:spcPct val="0"/>
              </a:spcBef>
              <a:buClrTx/>
              <a:buFontTx/>
              <a:buNone/>
            </a:pPr>
            <a:r>
              <a:rPr lang="en-US" altLang="en-US" sz="1800" b="1" dirty="0">
                <a:latin typeface="Arial" panose="020B0604020202020204" pitchFamily="34" charset="0"/>
              </a:rPr>
              <a:t>Demand</a:t>
            </a:r>
          </a:p>
        </p:txBody>
      </p:sp>
      <p:sp>
        <p:nvSpPr>
          <p:cNvPr id="48236" name="Text Box 108"/>
          <p:cNvSpPr txBox="1">
            <a:spLocks noChangeArrowheads="1"/>
          </p:cNvSpPr>
          <p:nvPr/>
        </p:nvSpPr>
        <p:spPr bwMode="auto">
          <a:xfrm>
            <a:off x="4125913" y="3863975"/>
            <a:ext cx="159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solidFill>
                  <a:srgbClr val="990033"/>
                </a:solidFill>
                <a:latin typeface="Arial" panose="020B0604020202020204" pitchFamily="34" charset="0"/>
              </a:rPr>
              <a:t>Equilibrium</a:t>
            </a:r>
          </a:p>
        </p:txBody>
      </p:sp>
      <p:sp>
        <p:nvSpPr>
          <p:cNvPr id="48237" name="Line 109"/>
          <p:cNvSpPr>
            <a:spLocks noChangeShapeType="1"/>
          </p:cNvSpPr>
          <p:nvPr/>
        </p:nvSpPr>
        <p:spPr bwMode="auto">
          <a:xfrm flipH="1">
            <a:off x="3602038" y="4084638"/>
            <a:ext cx="519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48239" name="Line 111"/>
          <p:cNvSpPr>
            <a:spLocks noChangeShapeType="1"/>
          </p:cNvSpPr>
          <p:nvPr/>
        </p:nvSpPr>
        <p:spPr bwMode="auto">
          <a:xfrm flipH="1">
            <a:off x="2970213" y="4084638"/>
            <a:ext cx="5191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233" name="Oval 105"/>
          <p:cNvSpPr>
            <a:spLocks noChangeArrowheads="1"/>
          </p:cNvSpPr>
          <p:nvPr/>
        </p:nvSpPr>
        <p:spPr bwMode="auto">
          <a:xfrm>
            <a:off x="3446463" y="4025900"/>
            <a:ext cx="120650" cy="127000"/>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8197" name="Text Box 69"/>
          <p:cNvSpPr txBox="1">
            <a:spLocks noChangeArrowheads="1"/>
          </p:cNvSpPr>
          <p:nvPr/>
        </p:nvSpPr>
        <p:spPr bwMode="auto">
          <a:xfrm>
            <a:off x="2757488" y="4937125"/>
            <a:ext cx="187642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800" b="1" dirty="0">
                <a:latin typeface="Arial" panose="020B0604020202020204" pitchFamily="34" charset="0"/>
              </a:rPr>
              <a:t>Canadian</a:t>
            </a:r>
          </a:p>
          <a:p>
            <a:pPr algn="ctr" eaLnBrk="1" hangingPunct="1">
              <a:lnSpc>
                <a:spcPct val="85000"/>
              </a:lnSpc>
              <a:spcBef>
                <a:spcPct val="0"/>
              </a:spcBef>
              <a:buClrTx/>
              <a:buFontTx/>
              <a:buNone/>
            </a:pPr>
            <a:r>
              <a:rPr lang="en-US" altLang="en-US" sz="1800" b="1" dirty="0">
                <a:latin typeface="Arial" panose="020B0604020202020204" pitchFamily="34" charset="0"/>
              </a:rPr>
              <a:t>Import Demand</a:t>
            </a:r>
          </a:p>
        </p:txBody>
      </p:sp>
      <p:sp>
        <p:nvSpPr>
          <p:cNvPr id="42003" name="TextBox 2"/>
          <p:cNvSpPr txBox="1">
            <a:spLocks noChangeArrowheads="1"/>
          </p:cNvSpPr>
          <p:nvPr/>
        </p:nvSpPr>
        <p:spPr bwMode="auto">
          <a:xfrm>
            <a:off x="0" y="6477000"/>
            <a:ext cx="876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ipe(up)">
                                      <p:cBhvr>
                                        <p:cTn id="7" dur="500"/>
                                        <p:tgtEl>
                                          <p:spTgt spid="40962"/>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8193"/>
                                        </p:tgtEl>
                                        <p:attrNameLst>
                                          <p:attrName>style.visibility</p:attrName>
                                        </p:attrNameLst>
                                      </p:cBhvr>
                                      <p:to>
                                        <p:strVal val="visible"/>
                                      </p:to>
                                    </p:set>
                                    <p:anim calcmode="lin" valueType="num">
                                      <p:cBhvr>
                                        <p:cTn id="11" dur="1000" fill="hold"/>
                                        <p:tgtEl>
                                          <p:spTgt spid="48193"/>
                                        </p:tgtEl>
                                        <p:attrNameLst>
                                          <p:attrName>ppt_w</p:attrName>
                                        </p:attrNameLst>
                                      </p:cBhvr>
                                      <p:tavLst>
                                        <p:tav tm="0">
                                          <p:val>
                                            <p:fltVal val="0"/>
                                          </p:val>
                                        </p:tav>
                                        <p:tav tm="100000">
                                          <p:val>
                                            <p:strVal val="#ppt_w"/>
                                          </p:val>
                                        </p:tav>
                                      </p:tavLst>
                                    </p:anim>
                                    <p:anim calcmode="lin" valueType="num">
                                      <p:cBhvr>
                                        <p:cTn id="12" dur="1000" fill="hold"/>
                                        <p:tgtEl>
                                          <p:spTgt spid="48193"/>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22" presetClass="entr" presetSubtype="8" fill="hold" nodeType="afterEffect">
                                  <p:stCondLst>
                                    <p:cond delay="0"/>
                                  </p:stCondLst>
                                  <p:childTnLst>
                                    <p:set>
                                      <p:cBhvr>
                                        <p:cTn id="19" dur="1" fill="hold">
                                          <p:stCondLst>
                                            <p:cond delay="0"/>
                                          </p:stCondLst>
                                        </p:cTn>
                                        <p:tgtEl>
                                          <p:spTgt spid="48188"/>
                                        </p:tgtEl>
                                        <p:attrNameLst>
                                          <p:attrName>style.visibility</p:attrName>
                                        </p:attrNameLst>
                                      </p:cBhvr>
                                      <p:to>
                                        <p:strVal val="visible"/>
                                      </p:to>
                                    </p:set>
                                    <p:animEffect transition="in" filter="wipe(left)">
                                      <p:cBhvr>
                                        <p:cTn id="20" dur="1000"/>
                                        <p:tgtEl>
                                          <p:spTgt spid="48188"/>
                                        </p:tgtEl>
                                      </p:cBhvr>
                                    </p:animEffect>
                                  </p:childTnLst>
                                </p:cTn>
                              </p:par>
                              <p:par>
                                <p:cTn id="21" presetID="22" presetClass="entr" presetSubtype="8" fill="hold" nodeType="withEffect">
                                  <p:stCondLst>
                                    <p:cond delay="0"/>
                                  </p:stCondLst>
                                  <p:childTnLst>
                                    <p:set>
                                      <p:cBhvr>
                                        <p:cTn id="22" dur="1" fill="hold">
                                          <p:stCondLst>
                                            <p:cond delay="0"/>
                                          </p:stCondLst>
                                        </p:cTn>
                                        <p:tgtEl>
                                          <p:spTgt spid="48187"/>
                                        </p:tgtEl>
                                        <p:attrNameLst>
                                          <p:attrName>style.visibility</p:attrName>
                                        </p:attrNameLst>
                                      </p:cBhvr>
                                      <p:to>
                                        <p:strVal val="visible"/>
                                      </p:to>
                                    </p:set>
                                    <p:animEffect transition="in" filter="wipe(left)">
                                      <p:cBhvr>
                                        <p:cTn id="23" dur="1000"/>
                                        <p:tgtEl>
                                          <p:spTgt spid="48187"/>
                                        </p:tgtEl>
                                      </p:cBhvr>
                                    </p:animEffect>
                                  </p:childTnLst>
                                </p:cTn>
                              </p:par>
                              <p:par>
                                <p:cTn id="24" presetID="22" presetClass="entr" presetSubtype="8" fill="hold" nodeType="withEffect">
                                  <p:stCondLst>
                                    <p:cond delay="0"/>
                                  </p:stCondLst>
                                  <p:childTnLst>
                                    <p:set>
                                      <p:cBhvr>
                                        <p:cTn id="25" dur="1" fill="hold">
                                          <p:stCondLst>
                                            <p:cond delay="0"/>
                                          </p:stCondLst>
                                        </p:cTn>
                                        <p:tgtEl>
                                          <p:spTgt spid="48229"/>
                                        </p:tgtEl>
                                        <p:attrNameLst>
                                          <p:attrName>style.visibility</p:attrName>
                                        </p:attrNameLst>
                                      </p:cBhvr>
                                      <p:to>
                                        <p:strVal val="visible"/>
                                      </p:to>
                                    </p:set>
                                    <p:animEffect transition="in" filter="wipe(left)">
                                      <p:cBhvr>
                                        <p:cTn id="26" dur="1000"/>
                                        <p:tgtEl>
                                          <p:spTgt spid="48229"/>
                                        </p:tgtEl>
                                      </p:cBhvr>
                                    </p:animEffect>
                                  </p:childTnLst>
                                </p:cTn>
                              </p:par>
                            </p:childTnLst>
                          </p:cTn>
                        </p:par>
                        <p:par>
                          <p:cTn id="27" fill="hold" nodeType="afterGroup">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48196"/>
                                        </p:tgtEl>
                                        <p:attrNameLst>
                                          <p:attrName>style.visibility</p:attrName>
                                        </p:attrNameLst>
                                      </p:cBhvr>
                                      <p:to>
                                        <p:strVal val="visible"/>
                                      </p:to>
                                    </p:set>
                                    <p:anim calcmode="lin" valueType="num">
                                      <p:cBhvr>
                                        <p:cTn id="30" dur="1000" fill="hold"/>
                                        <p:tgtEl>
                                          <p:spTgt spid="48196"/>
                                        </p:tgtEl>
                                        <p:attrNameLst>
                                          <p:attrName>ppt_w</p:attrName>
                                        </p:attrNameLst>
                                      </p:cBhvr>
                                      <p:tavLst>
                                        <p:tav tm="0">
                                          <p:val>
                                            <p:fltVal val="0"/>
                                          </p:val>
                                        </p:tav>
                                        <p:tav tm="100000">
                                          <p:val>
                                            <p:strVal val="#ppt_w"/>
                                          </p:val>
                                        </p:tav>
                                      </p:tavLst>
                                    </p:anim>
                                    <p:anim calcmode="lin" valueType="num">
                                      <p:cBhvr>
                                        <p:cTn id="31" dur="1000" fill="hold"/>
                                        <p:tgtEl>
                                          <p:spTgt spid="48196"/>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48197"/>
                                        </p:tgtEl>
                                        <p:attrNameLst>
                                          <p:attrName>style.visibility</p:attrName>
                                        </p:attrNameLst>
                                      </p:cBhvr>
                                      <p:to>
                                        <p:strVal val="visible"/>
                                      </p:to>
                                    </p:set>
                                    <p:anim calcmode="lin" valueType="num">
                                      <p:cBhvr>
                                        <p:cTn id="34" dur="1000" fill="hold"/>
                                        <p:tgtEl>
                                          <p:spTgt spid="48197"/>
                                        </p:tgtEl>
                                        <p:attrNameLst>
                                          <p:attrName>ppt_w</p:attrName>
                                        </p:attrNameLst>
                                      </p:cBhvr>
                                      <p:tavLst>
                                        <p:tav tm="0">
                                          <p:val>
                                            <p:fltVal val="0"/>
                                          </p:val>
                                        </p:tav>
                                        <p:tav tm="100000">
                                          <p:val>
                                            <p:strVal val="#ppt_w"/>
                                          </p:val>
                                        </p:tav>
                                      </p:tavLst>
                                    </p:anim>
                                    <p:anim calcmode="lin" valueType="num">
                                      <p:cBhvr>
                                        <p:cTn id="35" dur="1000" fill="hold"/>
                                        <p:tgtEl>
                                          <p:spTgt spid="48197"/>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500"/>
                            </p:stCondLst>
                            <p:childTnLst>
                              <p:par>
                                <p:cTn id="37" presetID="22" presetClass="entr" presetSubtype="8" fill="hold" nodeType="afterEffect">
                                  <p:stCondLst>
                                    <p:cond delay="0"/>
                                  </p:stCondLst>
                                  <p:childTnLst>
                                    <p:set>
                                      <p:cBhvr>
                                        <p:cTn id="38" dur="1" fill="hold">
                                          <p:stCondLst>
                                            <p:cond delay="0"/>
                                          </p:stCondLst>
                                        </p:cTn>
                                        <p:tgtEl>
                                          <p:spTgt spid="48232"/>
                                        </p:tgtEl>
                                        <p:attrNameLst>
                                          <p:attrName>style.visibility</p:attrName>
                                        </p:attrNameLst>
                                      </p:cBhvr>
                                      <p:to>
                                        <p:strVal val="visible"/>
                                      </p:to>
                                    </p:set>
                                    <p:animEffect transition="in" filter="wipe(left)">
                                      <p:cBhvr>
                                        <p:cTn id="39" dur="1000"/>
                                        <p:tgtEl>
                                          <p:spTgt spid="48232"/>
                                        </p:tgtEl>
                                      </p:cBhvr>
                                    </p:animEffect>
                                  </p:childTnLst>
                                </p:cTn>
                              </p:par>
                              <p:par>
                                <p:cTn id="40" presetID="22" presetClass="entr" presetSubtype="8" fill="hold" nodeType="withEffect">
                                  <p:stCondLst>
                                    <p:cond delay="0"/>
                                  </p:stCondLst>
                                  <p:childTnLst>
                                    <p:set>
                                      <p:cBhvr>
                                        <p:cTn id="41" dur="1" fill="hold">
                                          <p:stCondLst>
                                            <p:cond delay="0"/>
                                          </p:stCondLst>
                                        </p:cTn>
                                        <p:tgtEl>
                                          <p:spTgt spid="48231"/>
                                        </p:tgtEl>
                                        <p:attrNameLst>
                                          <p:attrName>style.visibility</p:attrName>
                                        </p:attrNameLst>
                                      </p:cBhvr>
                                      <p:to>
                                        <p:strVal val="visible"/>
                                      </p:to>
                                    </p:set>
                                    <p:animEffect transition="in" filter="wipe(left)">
                                      <p:cBhvr>
                                        <p:cTn id="42" dur="1000"/>
                                        <p:tgtEl>
                                          <p:spTgt spid="48231"/>
                                        </p:tgtEl>
                                      </p:cBhvr>
                                    </p:animEffect>
                                  </p:childTnLst>
                                </p:cTn>
                              </p:par>
                            </p:childTnLst>
                          </p:cTn>
                        </p:par>
                        <p:par>
                          <p:cTn id="43" fill="hold" nodeType="afterGroup">
                            <p:stCondLst>
                              <p:cond delay="4500"/>
                            </p:stCondLst>
                            <p:childTnLst>
                              <p:par>
                                <p:cTn id="44" presetID="23" presetClass="entr" presetSubtype="16" fill="hold" grpId="0" nodeType="afterEffect">
                                  <p:stCondLst>
                                    <p:cond delay="0"/>
                                  </p:stCondLst>
                                  <p:childTnLst>
                                    <p:set>
                                      <p:cBhvr>
                                        <p:cTn id="45" dur="1" fill="hold">
                                          <p:stCondLst>
                                            <p:cond delay="0"/>
                                          </p:stCondLst>
                                        </p:cTn>
                                        <p:tgtEl>
                                          <p:spTgt spid="48234"/>
                                        </p:tgtEl>
                                        <p:attrNameLst>
                                          <p:attrName>style.visibility</p:attrName>
                                        </p:attrNameLst>
                                      </p:cBhvr>
                                      <p:to>
                                        <p:strVal val="visible"/>
                                      </p:to>
                                    </p:set>
                                    <p:anim calcmode="lin" valueType="num">
                                      <p:cBhvr>
                                        <p:cTn id="46" dur="1000" fill="hold"/>
                                        <p:tgtEl>
                                          <p:spTgt spid="48234"/>
                                        </p:tgtEl>
                                        <p:attrNameLst>
                                          <p:attrName>ppt_w</p:attrName>
                                        </p:attrNameLst>
                                      </p:cBhvr>
                                      <p:tavLst>
                                        <p:tav tm="0">
                                          <p:val>
                                            <p:fltVal val="0"/>
                                          </p:val>
                                        </p:tav>
                                        <p:tav tm="100000">
                                          <p:val>
                                            <p:strVal val="#ppt_w"/>
                                          </p:val>
                                        </p:tav>
                                      </p:tavLst>
                                    </p:anim>
                                    <p:anim calcmode="lin" valueType="num">
                                      <p:cBhvr>
                                        <p:cTn id="47" dur="1000" fill="hold"/>
                                        <p:tgtEl>
                                          <p:spTgt spid="48234"/>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0"/>
                                  </p:stCondLst>
                                  <p:childTnLst>
                                    <p:set>
                                      <p:cBhvr>
                                        <p:cTn id="49" dur="1" fill="hold">
                                          <p:stCondLst>
                                            <p:cond delay="0"/>
                                          </p:stCondLst>
                                        </p:cTn>
                                        <p:tgtEl>
                                          <p:spTgt spid="48235"/>
                                        </p:tgtEl>
                                        <p:attrNameLst>
                                          <p:attrName>style.visibility</p:attrName>
                                        </p:attrNameLst>
                                      </p:cBhvr>
                                      <p:to>
                                        <p:strVal val="visible"/>
                                      </p:to>
                                    </p:set>
                                    <p:anim calcmode="lin" valueType="num">
                                      <p:cBhvr>
                                        <p:cTn id="50" dur="1000" fill="hold"/>
                                        <p:tgtEl>
                                          <p:spTgt spid="48235"/>
                                        </p:tgtEl>
                                        <p:attrNameLst>
                                          <p:attrName>ppt_w</p:attrName>
                                        </p:attrNameLst>
                                      </p:cBhvr>
                                      <p:tavLst>
                                        <p:tav tm="0">
                                          <p:val>
                                            <p:fltVal val="0"/>
                                          </p:val>
                                        </p:tav>
                                        <p:tav tm="100000">
                                          <p:val>
                                            <p:strVal val="#ppt_w"/>
                                          </p:val>
                                        </p:tav>
                                      </p:tavLst>
                                    </p:anim>
                                    <p:anim calcmode="lin" valueType="num">
                                      <p:cBhvr>
                                        <p:cTn id="51" dur="1000" fill="hold"/>
                                        <p:tgtEl>
                                          <p:spTgt spid="48235"/>
                                        </p:tgtEl>
                                        <p:attrNameLst>
                                          <p:attrName>ppt_h</p:attrName>
                                        </p:attrNameLst>
                                      </p:cBhvr>
                                      <p:tavLst>
                                        <p:tav tm="0">
                                          <p:val>
                                            <p:fltVal val="0"/>
                                          </p:val>
                                        </p:tav>
                                        <p:tav tm="100000">
                                          <p:val>
                                            <p:strVal val="#ppt_h"/>
                                          </p:val>
                                        </p:tav>
                                      </p:tavLst>
                                    </p:anim>
                                  </p:childTnLst>
                                </p:cTn>
                              </p:par>
                              <p:par>
                                <p:cTn id="52" presetID="23" presetClass="entr" presetSubtype="16" fill="hold" grpId="0" nodeType="withEffect">
                                  <p:stCondLst>
                                    <p:cond delay="0"/>
                                  </p:stCondLst>
                                  <p:childTnLst>
                                    <p:set>
                                      <p:cBhvr>
                                        <p:cTn id="53" dur="1" fill="hold">
                                          <p:stCondLst>
                                            <p:cond delay="0"/>
                                          </p:stCondLst>
                                        </p:cTn>
                                        <p:tgtEl>
                                          <p:spTgt spid="48233"/>
                                        </p:tgtEl>
                                        <p:attrNameLst>
                                          <p:attrName>style.visibility</p:attrName>
                                        </p:attrNameLst>
                                      </p:cBhvr>
                                      <p:to>
                                        <p:strVal val="visible"/>
                                      </p:to>
                                    </p:set>
                                    <p:anim calcmode="lin" valueType="num">
                                      <p:cBhvr>
                                        <p:cTn id="54" dur="1000" fill="hold"/>
                                        <p:tgtEl>
                                          <p:spTgt spid="48233"/>
                                        </p:tgtEl>
                                        <p:attrNameLst>
                                          <p:attrName>ppt_w</p:attrName>
                                        </p:attrNameLst>
                                      </p:cBhvr>
                                      <p:tavLst>
                                        <p:tav tm="0">
                                          <p:val>
                                            <p:fltVal val="0"/>
                                          </p:val>
                                        </p:tav>
                                        <p:tav tm="100000">
                                          <p:val>
                                            <p:strVal val="#ppt_w"/>
                                          </p:val>
                                        </p:tav>
                                      </p:tavLst>
                                    </p:anim>
                                    <p:anim calcmode="lin" valueType="num">
                                      <p:cBhvr>
                                        <p:cTn id="55" dur="1000" fill="hold"/>
                                        <p:tgtEl>
                                          <p:spTgt spid="48233"/>
                                        </p:tgtEl>
                                        <p:attrNameLst>
                                          <p:attrName>ppt_h</p:attrName>
                                        </p:attrNameLst>
                                      </p:cBhvr>
                                      <p:tavLst>
                                        <p:tav tm="0">
                                          <p:val>
                                            <p:fltVal val="0"/>
                                          </p:val>
                                        </p:tav>
                                        <p:tav tm="100000">
                                          <p:val>
                                            <p:strVal val="#ppt_h"/>
                                          </p:val>
                                        </p:tav>
                                      </p:tavLst>
                                    </p:anim>
                                  </p:childTnLst>
                                </p:cTn>
                              </p:par>
                            </p:childTnLst>
                          </p:cTn>
                        </p:par>
                        <p:par>
                          <p:cTn id="56" fill="hold" nodeType="afterGroup">
                            <p:stCondLst>
                              <p:cond delay="5500"/>
                            </p:stCondLst>
                            <p:childTnLst>
                              <p:par>
                                <p:cTn id="57" presetID="1" presetClass="entr" presetSubtype="0" fill="hold" grpId="0" nodeType="afterEffect">
                                  <p:stCondLst>
                                    <p:cond delay="0"/>
                                  </p:stCondLst>
                                  <p:childTnLst>
                                    <p:set>
                                      <p:cBhvr>
                                        <p:cTn id="58" dur="1" fill="hold">
                                          <p:stCondLst>
                                            <p:cond delay="0"/>
                                          </p:stCondLst>
                                        </p:cTn>
                                        <p:tgtEl>
                                          <p:spTgt spid="48198"/>
                                        </p:tgtEl>
                                        <p:attrNameLst>
                                          <p:attrName>style.visibility</p:attrName>
                                        </p:attrNameLst>
                                      </p:cBhvr>
                                      <p:to>
                                        <p:strVal val="visible"/>
                                      </p:to>
                                    </p:set>
                                  </p:childTnLst>
                                </p:cTn>
                              </p:par>
                            </p:childTnLst>
                          </p:cTn>
                        </p:par>
                        <p:par>
                          <p:cTn id="59" fill="hold" nodeType="afterGroup">
                            <p:stCondLst>
                              <p:cond delay="5500"/>
                            </p:stCondLst>
                            <p:childTnLst>
                              <p:par>
                                <p:cTn id="60" presetID="23" presetClass="entr" presetSubtype="16" fill="hold" grpId="0" nodeType="afterEffect">
                                  <p:stCondLst>
                                    <p:cond delay="0"/>
                                  </p:stCondLst>
                                  <p:childTnLst>
                                    <p:set>
                                      <p:cBhvr>
                                        <p:cTn id="61" dur="1" fill="hold">
                                          <p:stCondLst>
                                            <p:cond delay="0"/>
                                          </p:stCondLst>
                                        </p:cTn>
                                        <p:tgtEl>
                                          <p:spTgt spid="48236"/>
                                        </p:tgtEl>
                                        <p:attrNameLst>
                                          <p:attrName>style.visibility</p:attrName>
                                        </p:attrNameLst>
                                      </p:cBhvr>
                                      <p:to>
                                        <p:strVal val="visible"/>
                                      </p:to>
                                    </p:set>
                                    <p:anim calcmode="lin" valueType="num">
                                      <p:cBhvr>
                                        <p:cTn id="62" dur="1000" fill="hold"/>
                                        <p:tgtEl>
                                          <p:spTgt spid="48236"/>
                                        </p:tgtEl>
                                        <p:attrNameLst>
                                          <p:attrName>ppt_w</p:attrName>
                                        </p:attrNameLst>
                                      </p:cBhvr>
                                      <p:tavLst>
                                        <p:tav tm="0">
                                          <p:val>
                                            <p:fltVal val="0"/>
                                          </p:val>
                                        </p:tav>
                                        <p:tav tm="100000">
                                          <p:val>
                                            <p:strVal val="#ppt_w"/>
                                          </p:val>
                                        </p:tav>
                                      </p:tavLst>
                                    </p:anim>
                                    <p:anim calcmode="lin" valueType="num">
                                      <p:cBhvr>
                                        <p:cTn id="63" dur="1000" fill="hold"/>
                                        <p:tgtEl>
                                          <p:spTgt spid="48236"/>
                                        </p:tgtEl>
                                        <p:attrNameLst>
                                          <p:attrName>ppt_h</p:attrName>
                                        </p:attrNameLst>
                                      </p:cBhvr>
                                      <p:tavLst>
                                        <p:tav tm="0">
                                          <p:val>
                                            <p:fltVal val="0"/>
                                          </p:val>
                                        </p:tav>
                                        <p:tav tm="100000">
                                          <p:val>
                                            <p:strVal val="#ppt_h"/>
                                          </p:val>
                                        </p:tav>
                                      </p:tavLst>
                                    </p:anim>
                                  </p:childTnLst>
                                </p:cTn>
                              </p:par>
                            </p:childTnLst>
                          </p:cTn>
                        </p:par>
                        <p:par>
                          <p:cTn id="64" fill="hold" nodeType="afterGroup">
                            <p:stCondLst>
                              <p:cond delay="6500"/>
                            </p:stCondLst>
                            <p:childTnLst>
                              <p:par>
                                <p:cTn id="65" presetID="22" presetClass="entr" presetSubtype="2" fill="hold" nodeType="afterEffect">
                                  <p:stCondLst>
                                    <p:cond delay="0"/>
                                  </p:stCondLst>
                                  <p:childTnLst>
                                    <p:set>
                                      <p:cBhvr>
                                        <p:cTn id="66" dur="1" fill="hold">
                                          <p:stCondLst>
                                            <p:cond delay="0"/>
                                          </p:stCondLst>
                                        </p:cTn>
                                        <p:tgtEl>
                                          <p:spTgt spid="48237"/>
                                        </p:tgtEl>
                                        <p:attrNameLst>
                                          <p:attrName>style.visibility</p:attrName>
                                        </p:attrNameLst>
                                      </p:cBhvr>
                                      <p:to>
                                        <p:strVal val="visible"/>
                                      </p:to>
                                    </p:set>
                                    <p:animEffect transition="in" filter="wipe(right)">
                                      <p:cBhvr>
                                        <p:cTn id="67" dur="1000"/>
                                        <p:tgtEl>
                                          <p:spTgt spid="48237"/>
                                        </p:tgtEl>
                                      </p:cBhvr>
                                    </p:animEffect>
                                  </p:childTnLst>
                                </p:cTn>
                              </p:par>
                            </p:childTnLst>
                          </p:cTn>
                        </p:par>
                        <p:par>
                          <p:cTn id="68" fill="hold" nodeType="afterGroup">
                            <p:stCondLst>
                              <p:cond delay="7500"/>
                            </p:stCondLst>
                            <p:childTnLst>
                              <p:par>
                                <p:cTn id="69" presetID="22" presetClass="entr" presetSubtype="2" fill="hold" nodeType="afterEffect">
                                  <p:stCondLst>
                                    <p:cond delay="0"/>
                                  </p:stCondLst>
                                  <p:childTnLst>
                                    <p:set>
                                      <p:cBhvr>
                                        <p:cTn id="70" dur="1" fill="hold">
                                          <p:stCondLst>
                                            <p:cond delay="0"/>
                                          </p:stCondLst>
                                        </p:cTn>
                                        <p:tgtEl>
                                          <p:spTgt spid="48239"/>
                                        </p:tgtEl>
                                        <p:attrNameLst>
                                          <p:attrName>style.visibility</p:attrName>
                                        </p:attrNameLst>
                                      </p:cBhvr>
                                      <p:to>
                                        <p:strVal val="visible"/>
                                      </p:to>
                                    </p:set>
                                    <p:animEffect transition="in" filter="wipe(right)">
                                      <p:cBhvr>
                                        <p:cTn id="71" dur="1000"/>
                                        <p:tgtEl>
                                          <p:spTgt spid="48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p:bldP spid="48193" grpId="0"/>
      <p:bldP spid="48196" grpId="0"/>
      <p:bldP spid="48198" grpId="0"/>
      <p:bldP spid="48234" grpId="0"/>
      <p:bldP spid="48235" grpId="0"/>
      <p:bldP spid="48236" grpId="0"/>
      <p:bldP spid="48233" grpId="0" animBg="1"/>
      <p:bldP spid="4819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Some Key Trade Facts</a:t>
            </a:r>
          </a:p>
        </p:txBody>
      </p:sp>
      <p:sp>
        <p:nvSpPr>
          <p:cNvPr id="7171" name="Rectangle 3"/>
          <p:cNvSpPr>
            <a:spLocks noGrp="1" noChangeArrowheads="1"/>
          </p:cNvSpPr>
          <p:nvPr>
            <p:ph idx="1"/>
          </p:nvPr>
        </p:nvSpPr>
        <p:spPr>
          <a:xfrm>
            <a:off x="457200" y="1565910"/>
            <a:ext cx="7620000" cy="4800600"/>
          </a:xfrm>
        </p:spPr>
        <p:txBody>
          <a:bodyPr/>
          <a:lstStyle/>
          <a:p>
            <a:pPr eaLnBrk="1" hangingPunct="1">
              <a:spcBef>
                <a:spcPts val="300"/>
              </a:spcBef>
              <a:spcAft>
                <a:spcPts val="0"/>
              </a:spcAft>
            </a:pPr>
            <a:r>
              <a:rPr lang="en-US" altLang="en-US" sz="3200" dirty="0"/>
              <a:t>U.S. trade deficit in goods </a:t>
            </a:r>
          </a:p>
          <a:p>
            <a:pPr lvl="1" eaLnBrk="1" hangingPunct="1">
              <a:spcBef>
                <a:spcPts val="300"/>
              </a:spcBef>
              <a:spcAft>
                <a:spcPts val="0"/>
              </a:spcAft>
              <a:buClr>
                <a:schemeClr val="accent1"/>
              </a:buClr>
            </a:pPr>
            <a:r>
              <a:rPr lang="en-US" altLang="en-US" sz="3200" dirty="0"/>
              <a:t>$529 billion in 2015</a:t>
            </a:r>
          </a:p>
          <a:p>
            <a:pPr eaLnBrk="1" hangingPunct="1">
              <a:spcBef>
                <a:spcPts val="300"/>
              </a:spcBef>
              <a:spcAft>
                <a:spcPts val="0"/>
              </a:spcAft>
            </a:pPr>
            <a:r>
              <a:rPr lang="en-US" altLang="en-US" sz="3200" dirty="0"/>
              <a:t>U.S. trade surplus in services </a:t>
            </a:r>
          </a:p>
          <a:p>
            <a:pPr lvl="1" eaLnBrk="1" hangingPunct="1">
              <a:spcBef>
                <a:spcPts val="300"/>
              </a:spcBef>
              <a:spcAft>
                <a:spcPts val="0"/>
              </a:spcAft>
              <a:buClr>
                <a:schemeClr val="accent1"/>
              </a:buClr>
            </a:pPr>
            <a:r>
              <a:rPr lang="en-US" altLang="en-US" sz="3200" dirty="0"/>
              <a:t>$220 billion in 2015</a:t>
            </a:r>
          </a:p>
          <a:p>
            <a:pPr eaLnBrk="1" hangingPunct="1">
              <a:spcBef>
                <a:spcPts val="300"/>
              </a:spcBef>
              <a:spcAft>
                <a:spcPts val="0"/>
              </a:spcAft>
            </a:pPr>
            <a:r>
              <a:rPr lang="en-US" altLang="en-US" sz="3200" dirty="0"/>
              <a:t>Canada largest U.S. trade partner</a:t>
            </a:r>
          </a:p>
          <a:p>
            <a:pPr eaLnBrk="1" hangingPunct="1">
              <a:spcBef>
                <a:spcPts val="300"/>
              </a:spcBef>
              <a:spcAft>
                <a:spcPts val="0"/>
              </a:spcAft>
            </a:pPr>
            <a:r>
              <a:rPr lang="en-US" altLang="en-US" sz="3200" dirty="0"/>
              <a:t>Trade deficit with China</a:t>
            </a:r>
          </a:p>
          <a:p>
            <a:pPr lvl="1" eaLnBrk="1" hangingPunct="1">
              <a:spcBef>
                <a:spcPts val="300"/>
              </a:spcBef>
              <a:spcAft>
                <a:spcPts val="0"/>
              </a:spcAft>
              <a:buClr>
                <a:schemeClr val="accent1"/>
              </a:buClr>
            </a:pPr>
            <a:r>
              <a:rPr lang="en-US" altLang="en-US" sz="3200" dirty="0"/>
              <a:t>$366 billion in 2015</a:t>
            </a:r>
          </a:p>
          <a:p>
            <a:pPr eaLnBrk="1" hangingPunct="1">
              <a:spcBef>
                <a:spcPts val="300"/>
              </a:spcBef>
              <a:spcAft>
                <a:spcPts val="0"/>
              </a:spcAft>
            </a:pPr>
            <a:r>
              <a:rPr lang="en-US" altLang="en-US" sz="3200" dirty="0"/>
              <a:t>Exports are 13% U.S. output</a:t>
            </a:r>
          </a:p>
          <a:p>
            <a:pPr eaLnBrk="1" hangingPunct="1">
              <a:spcBef>
                <a:spcPts val="300"/>
              </a:spcBef>
              <a:spcAft>
                <a:spcPts val="0"/>
              </a:spcAft>
            </a:pPr>
            <a:r>
              <a:rPr lang="en-US" altLang="en-US" sz="3200" dirty="0"/>
              <a:t>Dependence on oil</a:t>
            </a:r>
          </a:p>
        </p:txBody>
      </p:sp>
      <p:sp>
        <p:nvSpPr>
          <p:cNvPr id="7172" name="TextBox 1"/>
          <p:cNvSpPr txBox="1">
            <a:spLocks noChangeArrowheads="1"/>
          </p:cNvSpPr>
          <p:nvPr/>
        </p:nvSpPr>
        <p:spPr bwMode="auto">
          <a:xfrm>
            <a:off x="0" y="65024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Trade Barriers and Export Subsidies</a:t>
            </a:r>
          </a:p>
        </p:txBody>
      </p:sp>
      <p:sp>
        <p:nvSpPr>
          <p:cNvPr id="44035" name="Rectangle 3"/>
          <p:cNvSpPr>
            <a:spLocks noGrp="1" noChangeArrowheads="1"/>
          </p:cNvSpPr>
          <p:nvPr>
            <p:ph idx="1"/>
          </p:nvPr>
        </p:nvSpPr>
        <p:spPr>
          <a:xfrm>
            <a:off x="457200" y="1657350"/>
            <a:ext cx="7620000" cy="4800600"/>
          </a:xfrm>
        </p:spPr>
        <p:txBody>
          <a:bodyPr/>
          <a:lstStyle/>
          <a:p>
            <a:pPr eaLnBrk="1" hangingPunct="1"/>
            <a:r>
              <a:rPr lang="en-US" altLang="en-US" sz="3200" dirty="0"/>
              <a:t>Tariffs</a:t>
            </a:r>
          </a:p>
          <a:p>
            <a:pPr lvl="1" eaLnBrk="1" hangingPunct="1">
              <a:buClr>
                <a:schemeClr val="accent1"/>
              </a:buClr>
            </a:pPr>
            <a:r>
              <a:rPr lang="en-US" altLang="en-US" sz="3200" dirty="0"/>
              <a:t>Revenue tariff</a:t>
            </a:r>
          </a:p>
          <a:p>
            <a:pPr lvl="1" eaLnBrk="1" hangingPunct="1">
              <a:buClr>
                <a:schemeClr val="accent1"/>
              </a:buClr>
            </a:pPr>
            <a:r>
              <a:rPr lang="en-US" altLang="en-US" sz="3200" dirty="0"/>
              <a:t>Protective tariff</a:t>
            </a:r>
          </a:p>
          <a:p>
            <a:pPr eaLnBrk="1" hangingPunct="1"/>
            <a:r>
              <a:rPr lang="en-US" altLang="en-US" sz="3200" dirty="0"/>
              <a:t>Import quota</a:t>
            </a:r>
          </a:p>
          <a:p>
            <a:pPr eaLnBrk="1" hangingPunct="1"/>
            <a:r>
              <a:rPr lang="en-US" altLang="en-US" sz="3200" dirty="0"/>
              <a:t>Nontariff barrier (NTB)</a:t>
            </a:r>
          </a:p>
          <a:p>
            <a:pPr eaLnBrk="1" hangingPunct="1"/>
            <a:r>
              <a:rPr lang="en-US" altLang="en-US" sz="3200" dirty="0"/>
              <a:t>Voluntary export restriction (VER)</a:t>
            </a:r>
          </a:p>
          <a:p>
            <a:pPr eaLnBrk="1" hangingPunct="1"/>
            <a:r>
              <a:rPr lang="en-US" altLang="en-US" sz="3200" dirty="0"/>
              <a:t>Export subsidy</a:t>
            </a:r>
          </a:p>
        </p:txBody>
      </p:sp>
      <p:sp>
        <p:nvSpPr>
          <p:cNvPr id="44036" name="TextBox 1"/>
          <p:cNvSpPr txBox="1">
            <a:spLocks noChangeArrowheads="1"/>
          </p:cNvSpPr>
          <p:nvPr/>
        </p:nvSpPr>
        <p:spPr bwMode="auto">
          <a:xfrm>
            <a:off x="0" y="65024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Economic Impact of Tariffs</a:t>
            </a:r>
          </a:p>
        </p:txBody>
      </p:sp>
      <p:sp>
        <p:nvSpPr>
          <p:cNvPr id="46083" name="Rectangle 3"/>
          <p:cNvSpPr>
            <a:spLocks noGrp="1" noChangeArrowheads="1"/>
          </p:cNvSpPr>
          <p:nvPr>
            <p:ph idx="1"/>
          </p:nvPr>
        </p:nvSpPr>
        <p:spPr/>
        <p:txBody>
          <a:bodyPr/>
          <a:lstStyle/>
          <a:p>
            <a:pPr eaLnBrk="1" hangingPunct="1"/>
            <a:r>
              <a:rPr lang="en-US" altLang="en-US" sz="3200" dirty="0"/>
              <a:t>Direct effects</a:t>
            </a:r>
          </a:p>
          <a:p>
            <a:pPr lvl="1" eaLnBrk="1" hangingPunct="1">
              <a:buClr>
                <a:schemeClr val="accent1"/>
              </a:buClr>
            </a:pPr>
            <a:r>
              <a:rPr lang="en-US" altLang="en-US" sz="3200" dirty="0"/>
              <a:t>Decline in consumption</a:t>
            </a:r>
          </a:p>
          <a:p>
            <a:pPr lvl="1" eaLnBrk="1" hangingPunct="1">
              <a:buClr>
                <a:schemeClr val="accent1"/>
              </a:buClr>
            </a:pPr>
            <a:r>
              <a:rPr lang="en-US" altLang="en-US" sz="3200" dirty="0"/>
              <a:t>Increase in domestic production</a:t>
            </a:r>
          </a:p>
          <a:p>
            <a:pPr lvl="1" eaLnBrk="1" hangingPunct="1">
              <a:buClr>
                <a:schemeClr val="accent1"/>
              </a:buClr>
            </a:pPr>
            <a:r>
              <a:rPr lang="en-US" altLang="en-US" sz="3200" dirty="0"/>
              <a:t>Decline in imports</a:t>
            </a:r>
          </a:p>
          <a:p>
            <a:pPr lvl="1" eaLnBrk="1" hangingPunct="1">
              <a:buClr>
                <a:schemeClr val="accent1"/>
              </a:buClr>
            </a:pPr>
            <a:r>
              <a:rPr lang="en-US" altLang="en-US" sz="3200" dirty="0"/>
              <a:t>Tariff revenue</a:t>
            </a:r>
          </a:p>
          <a:p>
            <a:pPr eaLnBrk="1" hangingPunct="1"/>
            <a:r>
              <a:rPr lang="en-US" altLang="en-US" sz="3200" dirty="0"/>
              <a:t>Indirect effects</a:t>
            </a:r>
          </a:p>
        </p:txBody>
      </p:sp>
      <p:sp>
        <p:nvSpPr>
          <p:cNvPr id="46084" name="TextBox 1"/>
          <p:cNvSpPr txBox="1">
            <a:spLocks noChangeArrowheads="1"/>
          </p:cNvSpPr>
          <p:nvPr/>
        </p:nvSpPr>
        <p:spPr bwMode="auto">
          <a:xfrm>
            <a:off x="0" y="64897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Economic Impact of Quotas</a:t>
            </a:r>
          </a:p>
        </p:txBody>
      </p:sp>
      <p:sp>
        <p:nvSpPr>
          <p:cNvPr id="48131" name="Rectangle 3"/>
          <p:cNvSpPr>
            <a:spLocks noGrp="1" noChangeArrowheads="1"/>
          </p:cNvSpPr>
          <p:nvPr>
            <p:ph idx="1"/>
          </p:nvPr>
        </p:nvSpPr>
        <p:spPr/>
        <p:txBody>
          <a:bodyPr/>
          <a:lstStyle/>
          <a:p>
            <a:pPr eaLnBrk="1" hangingPunct="1"/>
            <a:r>
              <a:rPr lang="en-US" altLang="en-US" sz="3200" dirty="0"/>
              <a:t>Decline in consumption</a:t>
            </a:r>
          </a:p>
          <a:p>
            <a:pPr eaLnBrk="1" hangingPunct="1"/>
            <a:r>
              <a:rPr lang="en-US" altLang="en-US" sz="3200" dirty="0"/>
              <a:t>Increase in domestic production</a:t>
            </a:r>
          </a:p>
          <a:p>
            <a:pPr eaLnBrk="1" hangingPunct="1"/>
            <a:r>
              <a:rPr lang="en-US" altLang="en-US" sz="3200" dirty="0"/>
              <a:t>Decline in imports</a:t>
            </a:r>
          </a:p>
          <a:p>
            <a:pPr eaLnBrk="1" hangingPunct="1"/>
            <a:r>
              <a:rPr lang="en-US" altLang="en-US" sz="3200" dirty="0"/>
              <a:t>Quotas do not provide for any government revenue but instead transfer it to foreign producers</a:t>
            </a:r>
          </a:p>
        </p:txBody>
      </p:sp>
      <p:sp>
        <p:nvSpPr>
          <p:cNvPr id="48132" name="TextBox 1"/>
          <p:cNvSpPr txBox="1">
            <a:spLocks noChangeArrowheads="1"/>
          </p:cNvSpPr>
          <p:nvPr/>
        </p:nvSpPr>
        <p:spPr bwMode="auto">
          <a:xfrm>
            <a:off x="0" y="65024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8"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819" y="1759207"/>
            <a:ext cx="580707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Economic Effects of a Tariff or Quota</a:t>
            </a:r>
          </a:p>
        </p:txBody>
      </p:sp>
      <p:grpSp>
        <p:nvGrpSpPr>
          <p:cNvPr id="50180" name="Group 12"/>
          <p:cNvGrpSpPr>
            <a:grpSpLocks/>
          </p:cNvGrpSpPr>
          <p:nvPr/>
        </p:nvGrpSpPr>
        <p:grpSpPr bwMode="auto">
          <a:xfrm>
            <a:off x="749344" y="1771907"/>
            <a:ext cx="6634162" cy="4852988"/>
            <a:chOff x="1157" y="998"/>
            <a:chExt cx="4189" cy="3062"/>
          </a:xfrm>
        </p:grpSpPr>
        <p:grpSp>
          <p:nvGrpSpPr>
            <p:cNvPr id="2" name="Group 8"/>
            <p:cNvGrpSpPr>
              <a:grpSpLocks/>
            </p:cNvGrpSpPr>
            <p:nvPr/>
          </p:nvGrpSpPr>
          <p:grpSpPr bwMode="auto">
            <a:xfrm>
              <a:off x="1720" y="998"/>
              <a:ext cx="3626" cy="2624"/>
              <a:chOff x="1650" y="1145"/>
              <a:chExt cx="3626" cy="2624"/>
            </a:xfrm>
          </p:grpSpPr>
          <p:sp>
            <p:nvSpPr>
              <p:cNvPr id="3" name="Rectangle 5"/>
              <p:cNvSpPr>
                <a:spLocks noChangeArrowheads="1"/>
              </p:cNvSpPr>
              <p:nvPr/>
            </p:nvSpPr>
            <p:spPr bwMode="auto">
              <a:xfrm>
                <a:off x="1664" y="1145"/>
                <a:ext cx="3612" cy="26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 name="Line 6"/>
              <p:cNvSpPr>
                <a:spLocks noChangeShapeType="1"/>
              </p:cNvSpPr>
              <p:nvPr/>
            </p:nvSpPr>
            <p:spPr bwMode="auto">
              <a:xfrm>
                <a:off x="1657" y="1145"/>
                <a:ext cx="0" cy="2624"/>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 name="Line 7"/>
              <p:cNvSpPr>
                <a:spLocks noChangeShapeType="1"/>
              </p:cNvSpPr>
              <p:nvPr/>
            </p:nvSpPr>
            <p:spPr bwMode="auto">
              <a:xfrm>
                <a:off x="1650" y="3762"/>
                <a:ext cx="3619" cy="0"/>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6" name="Text Box 9"/>
            <p:cNvSpPr txBox="1">
              <a:spLocks noChangeArrowheads="1"/>
            </p:cNvSpPr>
            <p:nvPr/>
          </p:nvSpPr>
          <p:spPr bwMode="auto">
            <a:xfrm>
              <a:off x="3195" y="3808"/>
              <a:ext cx="77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Quantity</a:t>
              </a:r>
            </a:p>
          </p:txBody>
        </p:sp>
        <p:sp>
          <p:nvSpPr>
            <p:cNvPr id="7" name="Text Box 10"/>
            <p:cNvSpPr txBox="1">
              <a:spLocks noChangeArrowheads="1"/>
            </p:cNvSpPr>
            <p:nvPr/>
          </p:nvSpPr>
          <p:spPr bwMode="auto">
            <a:xfrm rot="-5400000">
              <a:off x="1028" y="2135"/>
              <a:ext cx="51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Price</a:t>
              </a:r>
            </a:p>
          </p:txBody>
        </p:sp>
        <p:sp>
          <p:nvSpPr>
            <p:cNvPr id="8" name="Text Box 11"/>
            <p:cNvSpPr txBox="1">
              <a:spLocks noChangeArrowheads="1"/>
            </p:cNvSpPr>
            <p:nvPr/>
          </p:nvSpPr>
          <p:spPr bwMode="auto">
            <a:xfrm>
              <a:off x="1539" y="3556"/>
              <a:ext cx="20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0</a:t>
              </a:r>
            </a:p>
          </p:txBody>
        </p:sp>
      </p:grpSp>
      <p:sp>
        <p:nvSpPr>
          <p:cNvPr id="50204" name="Rectangle 28"/>
          <p:cNvSpPr>
            <a:spLocks noChangeArrowheads="1"/>
          </p:cNvSpPr>
          <p:nvPr/>
        </p:nvSpPr>
        <p:spPr bwMode="auto">
          <a:xfrm>
            <a:off x="4018006" y="4127757"/>
            <a:ext cx="974725" cy="336550"/>
          </a:xfrm>
          <a:prstGeom prst="rect">
            <a:avLst/>
          </a:prstGeom>
          <a:solidFill>
            <a:srgbClr val="FFFFCC"/>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solidFill>
                <a:srgbClr val="FFFF66"/>
              </a:solidFill>
              <a:latin typeface="Arial" panose="020B0604020202020204" pitchFamily="34" charset="0"/>
            </a:endParaRPr>
          </a:p>
        </p:txBody>
      </p:sp>
      <p:sp>
        <p:nvSpPr>
          <p:cNvPr id="50190" name="Text Box 14"/>
          <p:cNvSpPr txBox="1">
            <a:spLocks noChangeArrowheads="1"/>
          </p:cNvSpPr>
          <p:nvPr/>
        </p:nvSpPr>
        <p:spPr bwMode="auto">
          <a:xfrm>
            <a:off x="6434181" y="5410457"/>
            <a:ext cx="474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D</a:t>
            </a:r>
            <a:r>
              <a:rPr lang="en-US" altLang="en-US" sz="2000" b="1" i="1" baseline="-25000" dirty="0">
                <a:latin typeface="Arial" panose="020B0604020202020204" pitchFamily="34" charset="0"/>
              </a:rPr>
              <a:t>d</a:t>
            </a:r>
          </a:p>
        </p:txBody>
      </p:sp>
      <p:sp>
        <p:nvSpPr>
          <p:cNvPr id="50191" name="Line 15"/>
          <p:cNvSpPr>
            <a:spLocks noChangeShapeType="1"/>
          </p:cNvSpPr>
          <p:nvPr/>
        </p:nvSpPr>
        <p:spPr bwMode="auto">
          <a:xfrm flipV="1">
            <a:off x="2613069" y="2138620"/>
            <a:ext cx="3849687" cy="3048000"/>
          </a:xfrm>
          <a:prstGeom prst="line">
            <a:avLst/>
          </a:prstGeom>
          <a:noFill/>
          <a:ln w="57150">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92" name="Text Box 16"/>
          <p:cNvSpPr txBox="1">
            <a:spLocks noChangeArrowheads="1"/>
          </p:cNvSpPr>
          <p:nvPr/>
        </p:nvSpPr>
        <p:spPr bwMode="auto">
          <a:xfrm>
            <a:off x="6465931" y="1879857"/>
            <a:ext cx="460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S</a:t>
            </a:r>
            <a:r>
              <a:rPr lang="en-US" altLang="en-US" sz="2000" b="1" i="1" baseline="-25000" dirty="0">
                <a:latin typeface="Arial" panose="020B0604020202020204" pitchFamily="34" charset="0"/>
              </a:rPr>
              <a:t>d</a:t>
            </a:r>
          </a:p>
        </p:txBody>
      </p:sp>
      <p:sp>
        <p:nvSpPr>
          <p:cNvPr id="50194" name="Line 18"/>
          <p:cNvSpPr>
            <a:spLocks noChangeShapeType="1"/>
          </p:cNvSpPr>
          <p:nvPr/>
        </p:nvSpPr>
        <p:spPr bwMode="auto">
          <a:xfrm flipH="1">
            <a:off x="1641519" y="3695957"/>
            <a:ext cx="2844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95" name="Line 19"/>
          <p:cNvSpPr>
            <a:spLocks noChangeShapeType="1"/>
          </p:cNvSpPr>
          <p:nvPr/>
        </p:nvSpPr>
        <p:spPr bwMode="auto">
          <a:xfrm>
            <a:off x="4533944" y="3695957"/>
            <a:ext cx="0" cy="2224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96" name="Text Box 20"/>
          <p:cNvSpPr txBox="1">
            <a:spLocks noChangeArrowheads="1"/>
          </p:cNvSpPr>
          <p:nvPr/>
        </p:nvSpPr>
        <p:spPr bwMode="auto">
          <a:xfrm>
            <a:off x="1201781" y="3437195"/>
            <a:ext cx="460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P</a:t>
            </a:r>
            <a:r>
              <a:rPr lang="en-US" altLang="en-US" sz="2000" b="1" i="1" baseline="-25000" dirty="0">
                <a:latin typeface="Arial" panose="020B0604020202020204" pitchFamily="34" charset="0"/>
              </a:rPr>
              <a:t>d</a:t>
            </a:r>
          </a:p>
        </p:txBody>
      </p:sp>
      <p:sp>
        <p:nvSpPr>
          <p:cNvPr id="50197" name="Text Box 21"/>
          <p:cNvSpPr txBox="1">
            <a:spLocks noChangeArrowheads="1"/>
          </p:cNvSpPr>
          <p:nvPr/>
        </p:nvSpPr>
        <p:spPr bwMode="auto">
          <a:xfrm>
            <a:off x="4402181" y="592639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q</a:t>
            </a:r>
            <a:endParaRPr lang="en-US" altLang="en-US" sz="2000" b="1" i="1" baseline="-25000" dirty="0">
              <a:latin typeface="Arial" panose="020B0604020202020204" pitchFamily="34" charset="0"/>
            </a:endParaRPr>
          </a:p>
        </p:txBody>
      </p:sp>
      <p:sp>
        <p:nvSpPr>
          <p:cNvPr id="50198" name="Line 22"/>
          <p:cNvSpPr>
            <a:spLocks noChangeShapeType="1"/>
          </p:cNvSpPr>
          <p:nvPr/>
        </p:nvSpPr>
        <p:spPr bwMode="auto">
          <a:xfrm flipV="1">
            <a:off x="4532356" y="2560895"/>
            <a:ext cx="2408238" cy="1906587"/>
          </a:xfrm>
          <a:prstGeom prst="line">
            <a:avLst/>
          </a:prstGeom>
          <a:noFill/>
          <a:ln w="57150">
            <a:solidFill>
              <a:srgbClr val="8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99" name="Text Box 23"/>
          <p:cNvSpPr txBox="1">
            <a:spLocks noChangeArrowheads="1"/>
          </p:cNvSpPr>
          <p:nvPr/>
        </p:nvSpPr>
        <p:spPr bwMode="auto">
          <a:xfrm>
            <a:off x="6635794" y="2710120"/>
            <a:ext cx="927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S</a:t>
            </a:r>
            <a:r>
              <a:rPr lang="en-US" altLang="en-US" sz="2000" b="1" i="1" baseline="-25000" dirty="0">
                <a:latin typeface="Arial" panose="020B0604020202020204" pitchFamily="34" charset="0"/>
              </a:rPr>
              <a:t>d </a:t>
            </a:r>
            <a:r>
              <a:rPr lang="en-US" altLang="en-US" sz="2000" b="1" i="1" dirty="0">
                <a:latin typeface="Arial" panose="020B0604020202020204" pitchFamily="34" charset="0"/>
              </a:rPr>
              <a:t>+ Q</a:t>
            </a:r>
          </a:p>
        </p:txBody>
      </p:sp>
      <p:sp>
        <p:nvSpPr>
          <p:cNvPr id="50200" name="Text Box 24"/>
          <p:cNvSpPr txBox="1">
            <a:spLocks noChangeArrowheads="1"/>
          </p:cNvSpPr>
          <p:nvPr/>
        </p:nvSpPr>
        <p:spPr bwMode="auto">
          <a:xfrm>
            <a:off x="1220831" y="3908682"/>
            <a:ext cx="4143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P</a:t>
            </a:r>
            <a:r>
              <a:rPr lang="en-US" altLang="en-US" sz="2000" b="1" i="1" baseline="-25000" dirty="0">
                <a:latin typeface="Arial" panose="020B0604020202020204" pitchFamily="34" charset="0"/>
              </a:rPr>
              <a:t>t</a:t>
            </a:r>
          </a:p>
        </p:txBody>
      </p:sp>
      <p:sp>
        <p:nvSpPr>
          <p:cNvPr id="50201" name="Text Box 25"/>
          <p:cNvSpPr txBox="1">
            <a:spLocks noChangeArrowheads="1"/>
          </p:cNvSpPr>
          <p:nvPr/>
        </p:nvSpPr>
        <p:spPr bwMode="auto">
          <a:xfrm>
            <a:off x="1179556" y="4276982"/>
            <a:ext cx="488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P</a:t>
            </a:r>
            <a:r>
              <a:rPr lang="en-US" altLang="en-US" sz="2000" b="1" i="1" baseline="-25000" dirty="0">
                <a:latin typeface="Arial" panose="020B0604020202020204" pitchFamily="34" charset="0"/>
              </a:rPr>
              <a:t>w</a:t>
            </a:r>
          </a:p>
        </p:txBody>
      </p:sp>
      <p:sp>
        <p:nvSpPr>
          <p:cNvPr id="50202" name="Line 26"/>
          <p:cNvSpPr>
            <a:spLocks noChangeShapeType="1"/>
          </p:cNvSpPr>
          <p:nvPr/>
        </p:nvSpPr>
        <p:spPr bwMode="auto">
          <a:xfrm>
            <a:off x="1681206" y="4469070"/>
            <a:ext cx="36131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3" name="Line 27"/>
          <p:cNvSpPr>
            <a:spLocks noChangeShapeType="1"/>
          </p:cNvSpPr>
          <p:nvPr/>
        </p:nvSpPr>
        <p:spPr bwMode="auto">
          <a:xfrm>
            <a:off x="1678031" y="4121407"/>
            <a:ext cx="32845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5" name="Line 29"/>
          <p:cNvSpPr>
            <a:spLocks noChangeShapeType="1"/>
          </p:cNvSpPr>
          <p:nvPr/>
        </p:nvSpPr>
        <p:spPr bwMode="auto">
          <a:xfrm>
            <a:off x="3560806" y="4467482"/>
            <a:ext cx="0" cy="1477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6" name="Line 30"/>
          <p:cNvSpPr>
            <a:spLocks noChangeShapeType="1"/>
          </p:cNvSpPr>
          <p:nvPr/>
        </p:nvSpPr>
        <p:spPr bwMode="auto">
          <a:xfrm>
            <a:off x="4018006" y="4092832"/>
            <a:ext cx="0" cy="1828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7" name="Line 31"/>
          <p:cNvSpPr>
            <a:spLocks noChangeShapeType="1"/>
          </p:cNvSpPr>
          <p:nvPr/>
        </p:nvSpPr>
        <p:spPr bwMode="auto">
          <a:xfrm>
            <a:off x="5005431" y="4167445"/>
            <a:ext cx="7938" cy="172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8" name="Text Box 32"/>
          <p:cNvSpPr txBox="1">
            <a:spLocks noChangeArrowheads="1"/>
          </p:cNvSpPr>
          <p:nvPr/>
        </p:nvSpPr>
        <p:spPr bwMode="auto">
          <a:xfrm>
            <a:off x="3424281" y="591369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a:t>
            </a:r>
            <a:endParaRPr lang="en-US" altLang="en-US" sz="2000" b="1" i="1" baseline="-25000" dirty="0">
              <a:latin typeface="Arial" panose="020B0604020202020204" pitchFamily="34" charset="0"/>
            </a:endParaRPr>
          </a:p>
        </p:txBody>
      </p:sp>
      <p:sp>
        <p:nvSpPr>
          <p:cNvPr id="50209" name="Text Box 33"/>
          <p:cNvSpPr txBox="1">
            <a:spLocks noChangeArrowheads="1"/>
          </p:cNvSpPr>
          <p:nvPr/>
        </p:nvSpPr>
        <p:spPr bwMode="auto">
          <a:xfrm>
            <a:off x="3856081" y="5926395"/>
            <a:ext cx="341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b</a:t>
            </a:r>
            <a:endParaRPr lang="en-US" altLang="en-US" sz="2000" b="1" i="1" baseline="-25000" dirty="0">
              <a:latin typeface="Arial" panose="020B0604020202020204" pitchFamily="34" charset="0"/>
            </a:endParaRPr>
          </a:p>
        </p:txBody>
      </p:sp>
      <p:sp>
        <p:nvSpPr>
          <p:cNvPr id="50210" name="Text Box 34"/>
          <p:cNvSpPr txBox="1">
            <a:spLocks noChangeArrowheads="1"/>
          </p:cNvSpPr>
          <p:nvPr/>
        </p:nvSpPr>
        <p:spPr bwMode="auto">
          <a:xfrm>
            <a:off x="4867319" y="5926395"/>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c</a:t>
            </a:r>
            <a:endParaRPr lang="en-US" altLang="en-US" sz="2000" b="1" i="1" baseline="-25000" dirty="0">
              <a:latin typeface="Arial" panose="020B0604020202020204" pitchFamily="34" charset="0"/>
            </a:endParaRPr>
          </a:p>
        </p:txBody>
      </p:sp>
      <p:sp>
        <p:nvSpPr>
          <p:cNvPr id="50211" name="Text Box 35"/>
          <p:cNvSpPr txBox="1">
            <a:spLocks noChangeArrowheads="1"/>
          </p:cNvSpPr>
          <p:nvPr/>
        </p:nvSpPr>
        <p:spPr bwMode="auto">
          <a:xfrm>
            <a:off x="5203869" y="592639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d</a:t>
            </a:r>
            <a:endParaRPr lang="en-US" altLang="en-US" sz="2000" b="1" i="1" baseline="-25000" dirty="0">
              <a:latin typeface="Arial" panose="020B0604020202020204" pitchFamily="34" charset="0"/>
            </a:endParaRPr>
          </a:p>
        </p:txBody>
      </p:sp>
      <p:sp>
        <p:nvSpPr>
          <p:cNvPr id="50212" name="Line 36"/>
          <p:cNvSpPr>
            <a:spLocks noChangeShapeType="1"/>
          </p:cNvSpPr>
          <p:nvPr/>
        </p:nvSpPr>
        <p:spPr bwMode="auto">
          <a:xfrm>
            <a:off x="5316581" y="4442082"/>
            <a:ext cx="0" cy="1477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89" name="Line 13"/>
          <p:cNvSpPr>
            <a:spLocks noChangeShapeType="1"/>
          </p:cNvSpPr>
          <p:nvPr/>
        </p:nvSpPr>
        <p:spPr bwMode="auto">
          <a:xfrm>
            <a:off x="2978194" y="2102107"/>
            <a:ext cx="3454400" cy="3454400"/>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193" name="Oval 17"/>
          <p:cNvSpPr>
            <a:spLocks noChangeArrowheads="1"/>
          </p:cNvSpPr>
          <p:nvPr/>
        </p:nvSpPr>
        <p:spPr bwMode="auto">
          <a:xfrm>
            <a:off x="4452981" y="3629282"/>
            <a:ext cx="125413" cy="125413"/>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9" name="TextBox 2"/>
          <p:cNvSpPr txBox="1">
            <a:spLocks noChangeArrowheads="1"/>
          </p:cNvSpPr>
          <p:nvPr/>
        </p:nvSpPr>
        <p:spPr bwMode="auto">
          <a:xfrm>
            <a:off x="0" y="6477000"/>
            <a:ext cx="922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50189"/>
                                        </p:tgtEl>
                                        <p:attrNameLst>
                                          <p:attrName>style.visibility</p:attrName>
                                        </p:attrNameLst>
                                      </p:cBhvr>
                                      <p:to>
                                        <p:strVal val="visible"/>
                                      </p:to>
                                    </p:set>
                                    <p:animEffect transition="in" filter="wipe(up)">
                                      <p:cBhvr>
                                        <p:cTn id="7" dur="1000"/>
                                        <p:tgtEl>
                                          <p:spTgt spid="50189"/>
                                        </p:tgtEl>
                                      </p:cBhvr>
                                    </p:animEffect>
                                  </p:childTnLst>
                                </p:cTn>
                              </p:par>
                            </p:childTnLst>
                          </p:cTn>
                        </p:par>
                        <p:par>
                          <p:cTn id="8" fill="hold" nodeType="afterGroup">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0190"/>
                                        </p:tgtEl>
                                        <p:attrNameLst>
                                          <p:attrName>style.visibility</p:attrName>
                                        </p:attrNameLst>
                                      </p:cBhvr>
                                      <p:to>
                                        <p:strVal val="visible"/>
                                      </p:to>
                                    </p:set>
                                  </p:childTnLst>
                                </p:cTn>
                              </p:par>
                            </p:childTnLst>
                          </p:cTn>
                        </p:par>
                        <p:par>
                          <p:cTn id="11" fill="hold" nodeType="afterGroup">
                            <p:stCondLst>
                              <p:cond delay="1000"/>
                            </p:stCondLst>
                            <p:childTnLst>
                              <p:par>
                                <p:cTn id="12" presetID="22" presetClass="entr" presetSubtype="4" fill="hold" nodeType="afterEffect">
                                  <p:stCondLst>
                                    <p:cond delay="0"/>
                                  </p:stCondLst>
                                  <p:childTnLst>
                                    <p:set>
                                      <p:cBhvr>
                                        <p:cTn id="13" dur="1" fill="hold">
                                          <p:stCondLst>
                                            <p:cond delay="0"/>
                                          </p:stCondLst>
                                        </p:cTn>
                                        <p:tgtEl>
                                          <p:spTgt spid="50191"/>
                                        </p:tgtEl>
                                        <p:attrNameLst>
                                          <p:attrName>style.visibility</p:attrName>
                                        </p:attrNameLst>
                                      </p:cBhvr>
                                      <p:to>
                                        <p:strVal val="visible"/>
                                      </p:to>
                                    </p:set>
                                    <p:animEffect transition="in" filter="wipe(down)">
                                      <p:cBhvr>
                                        <p:cTn id="14" dur="1000"/>
                                        <p:tgtEl>
                                          <p:spTgt spid="50191"/>
                                        </p:tgtEl>
                                      </p:cBhvr>
                                    </p:animEffect>
                                  </p:childTnLst>
                                </p:cTn>
                              </p:par>
                            </p:childTnLst>
                          </p:cTn>
                        </p:par>
                        <p:par>
                          <p:cTn id="15" fill="hold" nodeType="afterGroup">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50192"/>
                                        </p:tgtEl>
                                        <p:attrNameLst>
                                          <p:attrName>style.visibility</p:attrName>
                                        </p:attrNameLst>
                                      </p:cBhvr>
                                      <p:to>
                                        <p:strVal val="visible"/>
                                      </p:to>
                                    </p:set>
                                  </p:childTnLst>
                                </p:cTn>
                              </p:par>
                            </p:childTnLst>
                          </p:cTn>
                        </p:par>
                        <p:par>
                          <p:cTn id="18" fill="hold" nodeType="afterGroup">
                            <p:stCondLst>
                              <p:cond delay="2000"/>
                            </p:stCondLst>
                            <p:childTnLst>
                              <p:par>
                                <p:cTn id="19" presetID="23" presetClass="entr" presetSubtype="16" fill="hold" grpId="0" nodeType="afterEffect">
                                  <p:stCondLst>
                                    <p:cond delay="0"/>
                                  </p:stCondLst>
                                  <p:childTnLst>
                                    <p:set>
                                      <p:cBhvr>
                                        <p:cTn id="20" dur="1" fill="hold">
                                          <p:stCondLst>
                                            <p:cond delay="0"/>
                                          </p:stCondLst>
                                        </p:cTn>
                                        <p:tgtEl>
                                          <p:spTgt spid="50193"/>
                                        </p:tgtEl>
                                        <p:attrNameLst>
                                          <p:attrName>style.visibility</p:attrName>
                                        </p:attrNameLst>
                                      </p:cBhvr>
                                      <p:to>
                                        <p:strVal val="visible"/>
                                      </p:to>
                                    </p:set>
                                    <p:anim calcmode="lin" valueType="num">
                                      <p:cBhvr>
                                        <p:cTn id="21" dur="500" fill="hold"/>
                                        <p:tgtEl>
                                          <p:spTgt spid="50193"/>
                                        </p:tgtEl>
                                        <p:attrNameLst>
                                          <p:attrName>ppt_w</p:attrName>
                                        </p:attrNameLst>
                                      </p:cBhvr>
                                      <p:tavLst>
                                        <p:tav tm="0">
                                          <p:val>
                                            <p:fltVal val="0"/>
                                          </p:val>
                                        </p:tav>
                                        <p:tav tm="100000">
                                          <p:val>
                                            <p:strVal val="#ppt_w"/>
                                          </p:val>
                                        </p:tav>
                                      </p:tavLst>
                                    </p:anim>
                                    <p:anim calcmode="lin" valueType="num">
                                      <p:cBhvr>
                                        <p:cTn id="22" dur="500" fill="hold"/>
                                        <p:tgtEl>
                                          <p:spTgt spid="50193"/>
                                        </p:tgtEl>
                                        <p:attrNameLst>
                                          <p:attrName>ppt_h</p:attrName>
                                        </p:attrNameLst>
                                      </p:cBhvr>
                                      <p:tavLst>
                                        <p:tav tm="0">
                                          <p:val>
                                            <p:fltVal val="0"/>
                                          </p:val>
                                        </p:tav>
                                        <p:tav tm="100000">
                                          <p:val>
                                            <p:strVal val="#ppt_h"/>
                                          </p:val>
                                        </p:tav>
                                      </p:tavLst>
                                    </p:anim>
                                  </p:childTnLst>
                                </p:cTn>
                              </p:par>
                            </p:childTnLst>
                          </p:cTn>
                        </p:par>
                        <p:par>
                          <p:cTn id="23" fill="hold" nodeType="afterGroup">
                            <p:stCondLst>
                              <p:cond delay="2500"/>
                            </p:stCondLst>
                            <p:childTnLst>
                              <p:par>
                                <p:cTn id="24" presetID="22" presetClass="entr" presetSubtype="2" fill="hold" nodeType="afterEffect">
                                  <p:stCondLst>
                                    <p:cond delay="0"/>
                                  </p:stCondLst>
                                  <p:childTnLst>
                                    <p:set>
                                      <p:cBhvr>
                                        <p:cTn id="25" dur="1" fill="hold">
                                          <p:stCondLst>
                                            <p:cond delay="0"/>
                                          </p:stCondLst>
                                        </p:cTn>
                                        <p:tgtEl>
                                          <p:spTgt spid="50194"/>
                                        </p:tgtEl>
                                        <p:attrNameLst>
                                          <p:attrName>style.visibility</p:attrName>
                                        </p:attrNameLst>
                                      </p:cBhvr>
                                      <p:to>
                                        <p:strVal val="visible"/>
                                      </p:to>
                                    </p:set>
                                    <p:animEffect transition="in" filter="wipe(right)">
                                      <p:cBhvr>
                                        <p:cTn id="26" dur="1000"/>
                                        <p:tgtEl>
                                          <p:spTgt spid="50194"/>
                                        </p:tgtEl>
                                      </p:cBhvr>
                                    </p:animEffect>
                                  </p:childTnLst>
                                </p:cTn>
                              </p:par>
                              <p:par>
                                <p:cTn id="27" presetID="22" presetClass="entr" presetSubtype="1" fill="hold" nodeType="withEffect">
                                  <p:stCondLst>
                                    <p:cond delay="0"/>
                                  </p:stCondLst>
                                  <p:childTnLst>
                                    <p:set>
                                      <p:cBhvr>
                                        <p:cTn id="28" dur="1" fill="hold">
                                          <p:stCondLst>
                                            <p:cond delay="0"/>
                                          </p:stCondLst>
                                        </p:cTn>
                                        <p:tgtEl>
                                          <p:spTgt spid="50195"/>
                                        </p:tgtEl>
                                        <p:attrNameLst>
                                          <p:attrName>style.visibility</p:attrName>
                                        </p:attrNameLst>
                                      </p:cBhvr>
                                      <p:to>
                                        <p:strVal val="visible"/>
                                      </p:to>
                                    </p:set>
                                    <p:animEffect transition="in" filter="wipe(up)">
                                      <p:cBhvr>
                                        <p:cTn id="29" dur="1000"/>
                                        <p:tgtEl>
                                          <p:spTgt spid="50195"/>
                                        </p:tgtEl>
                                      </p:cBhvr>
                                    </p:animEffect>
                                  </p:childTnLst>
                                </p:cTn>
                              </p:par>
                            </p:childTnLst>
                          </p:cTn>
                        </p:par>
                        <p:par>
                          <p:cTn id="30" fill="hold" nodeType="afterGroup">
                            <p:stCondLst>
                              <p:cond delay="3500"/>
                            </p:stCondLst>
                            <p:childTnLst>
                              <p:par>
                                <p:cTn id="31" presetID="1" presetClass="entr" presetSubtype="0" fill="hold" grpId="0" nodeType="afterEffect">
                                  <p:stCondLst>
                                    <p:cond delay="0"/>
                                  </p:stCondLst>
                                  <p:childTnLst>
                                    <p:set>
                                      <p:cBhvr>
                                        <p:cTn id="32" dur="1" fill="hold">
                                          <p:stCondLst>
                                            <p:cond delay="0"/>
                                          </p:stCondLst>
                                        </p:cTn>
                                        <p:tgtEl>
                                          <p:spTgt spid="501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019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201"/>
                                        </p:tgtEl>
                                        <p:attrNameLst>
                                          <p:attrName>style.visibility</p:attrName>
                                        </p:attrNameLst>
                                      </p:cBhvr>
                                      <p:to>
                                        <p:strVal val="visible"/>
                                      </p:to>
                                    </p:set>
                                  </p:childTnLst>
                                </p:cTn>
                              </p:par>
                            </p:childTnLst>
                          </p:cTn>
                        </p:par>
                        <p:par>
                          <p:cTn id="39" fill="hold" nodeType="afterGroup">
                            <p:stCondLst>
                              <p:cond delay="0"/>
                            </p:stCondLst>
                            <p:childTnLst>
                              <p:par>
                                <p:cTn id="40" presetID="22" presetClass="entr" presetSubtype="8" fill="hold" nodeType="afterEffect">
                                  <p:stCondLst>
                                    <p:cond delay="0"/>
                                  </p:stCondLst>
                                  <p:childTnLst>
                                    <p:set>
                                      <p:cBhvr>
                                        <p:cTn id="41" dur="1" fill="hold">
                                          <p:stCondLst>
                                            <p:cond delay="0"/>
                                          </p:stCondLst>
                                        </p:cTn>
                                        <p:tgtEl>
                                          <p:spTgt spid="50202"/>
                                        </p:tgtEl>
                                        <p:attrNameLst>
                                          <p:attrName>style.visibility</p:attrName>
                                        </p:attrNameLst>
                                      </p:cBhvr>
                                      <p:to>
                                        <p:strVal val="visible"/>
                                      </p:to>
                                    </p:set>
                                    <p:animEffect transition="in" filter="wipe(left)">
                                      <p:cBhvr>
                                        <p:cTn id="42" dur="1000"/>
                                        <p:tgtEl>
                                          <p:spTgt spid="50202"/>
                                        </p:tgtEl>
                                      </p:cBhvr>
                                    </p:animEffect>
                                  </p:childTnLst>
                                </p:cTn>
                              </p:par>
                            </p:childTnLst>
                          </p:cTn>
                        </p:par>
                        <p:par>
                          <p:cTn id="43" fill="hold" nodeType="afterGroup">
                            <p:stCondLst>
                              <p:cond delay="1000"/>
                            </p:stCondLst>
                            <p:childTnLst>
                              <p:par>
                                <p:cTn id="44" presetID="22" presetClass="entr" presetSubtype="1" fill="hold" nodeType="afterEffect">
                                  <p:stCondLst>
                                    <p:cond delay="0"/>
                                  </p:stCondLst>
                                  <p:childTnLst>
                                    <p:set>
                                      <p:cBhvr>
                                        <p:cTn id="45" dur="1" fill="hold">
                                          <p:stCondLst>
                                            <p:cond delay="0"/>
                                          </p:stCondLst>
                                        </p:cTn>
                                        <p:tgtEl>
                                          <p:spTgt spid="50212"/>
                                        </p:tgtEl>
                                        <p:attrNameLst>
                                          <p:attrName>style.visibility</p:attrName>
                                        </p:attrNameLst>
                                      </p:cBhvr>
                                      <p:to>
                                        <p:strVal val="visible"/>
                                      </p:to>
                                    </p:set>
                                    <p:animEffect transition="in" filter="wipe(up)">
                                      <p:cBhvr>
                                        <p:cTn id="46" dur="1000"/>
                                        <p:tgtEl>
                                          <p:spTgt spid="50212"/>
                                        </p:tgtEl>
                                      </p:cBhvr>
                                    </p:animEffect>
                                  </p:childTnLst>
                                </p:cTn>
                              </p:par>
                              <p:par>
                                <p:cTn id="47" presetID="22" presetClass="entr" presetSubtype="1" fill="hold" nodeType="withEffect">
                                  <p:stCondLst>
                                    <p:cond delay="0"/>
                                  </p:stCondLst>
                                  <p:childTnLst>
                                    <p:set>
                                      <p:cBhvr>
                                        <p:cTn id="48" dur="1" fill="hold">
                                          <p:stCondLst>
                                            <p:cond delay="0"/>
                                          </p:stCondLst>
                                        </p:cTn>
                                        <p:tgtEl>
                                          <p:spTgt spid="50205"/>
                                        </p:tgtEl>
                                        <p:attrNameLst>
                                          <p:attrName>style.visibility</p:attrName>
                                        </p:attrNameLst>
                                      </p:cBhvr>
                                      <p:to>
                                        <p:strVal val="visible"/>
                                      </p:to>
                                    </p:set>
                                    <p:animEffect transition="in" filter="wipe(up)">
                                      <p:cBhvr>
                                        <p:cTn id="49" dur="1000"/>
                                        <p:tgtEl>
                                          <p:spTgt spid="50205"/>
                                        </p:tgtEl>
                                      </p:cBhvr>
                                    </p:animEffect>
                                  </p:childTnLst>
                                </p:cTn>
                              </p:par>
                            </p:childTnLst>
                          </p:cTn>
                        </p:par>
                        <p:par>
                          <p:cTn id="50" fill="hold" nodeType="afterGroup">
                            <p:stCondLst>
                              <p:cond delay="2000"/>
                            </p:stCondLst>
                            <p:childTnLst>
                              <p:par>
                                <p:cTn id="51" presetID="1" presetClass="entr" presetSubtype="0" fill="hold" grpId="1" nodeType="afterEffect">
                                  <p:stCondLst>
                                    <p:cond delay="0"/>
                                  </p:stCondLst>
                                  <p:childTnLst>
                                    <p:set>
                                      <p:cBhvr>
                                        <p:cTn id="52" dur="1" fill="hold">
                                          <p:stCondLst>
                                            <p:cond delay="0"/>
                                          </p:stCondLst>
                                        </p:cTn>
                                        <p:tgtEl>
                                          <p:spTgt spid="50211"/>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5020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20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0211"/>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0200"/>
                                        </p:tgtEl>
                                        <p:attrNameLst>
                                          <p:attrName>style.visibility</p:attrName>
                                        </p:attrNameLst>
                                      </p:cBhvr>
                                      <p:to>
                                        <p:strVal val="visible"/>
                                      </p:to>
                                    </p:set>
                                  </p:childTnLst>
                                </p:cTn>
                              </p:par>
                            </p:childTnLst>
                          </p:cTn>
                        </p:par>
                        <p:par>
                          <p:cTn id="63" fill="hold" nodeType="afterGroup">
                            <p:stCondLst>
                              <p:cond delay="0"/>
                            </p:stCondLst>
                            <p:childTnLst>
                              <p:par>
                                <p:cTn id="64" presetID="22" presetClass="entr" presetSubtype="8" fill="hold" nodeType="afterEffect">
                                  <p:stCondLst>
                                    <p:cond delay="0"/>
                                  </p:stCondLst>
                                  <p:childTnLst>
                                    <p:set>
                                      <p:cBhvr>
                                        <p:cTn id="65" dur="1" fill="hold">
                                          <p:stCondLst>
                                            <p:cond delay="0"/>
                                          </p:stCondLst>
                                        </p:cTn>
                                        <p:tgtEl>
                                          <p:spTgt spid="50203"/>
                                        </p:tgtEl>
                                        <p:attrNameLst>
                                          <p:attrName>style.visibility</p:attrName>
                                        </p:attrNameLst>
                                      </p:cBhvr>
                                      <p:to>
                                        <p:strVal val="visible"/>
                                      </p:to>
                                    </p:set>
                                    <p:animEffect transition="in" filter="wipe(left)">
                                      <p:cBhvr>
                                        <p:cTn id="66" dur="1000"/>
                                        <p:tgtEl>
                                          <p:spTgt spid="50203"/>
                                        </p:tgtEl>
                                      </p:cBhvr>
                                    </p:animEffect>
                                  </p:childTnLst>
                                </p:cTn>
                              </p:par>
                            </p:childTnLst>
                          </p:cTn>
                        </p:par>
                        <p:par>
                          <p:cTn id="67" fill="hold" nodeType="afterGroup">
                            <p:stCondLst>
                              <p:cond delay="1000"/>
                            </p:stCondLst>
                            <p:childTnLst>
                              <p:par>
                                <p:cTn id="68" presetID="22" presetClass="entr" presetSubtype="1" fill="hold" nodeType="afterEffect">
                                  <p:stCondLst>
                                    <p:cond delay="0"/>
                                  </p:stCondLst>
                                  <p:childTnLst>
                                    <p:set>
                                      <p:cBhvr>
                                        <p:cTn id="69" dur="1" fill="hold">
                                          <p:stCondLst>
                                            <p:cond delay="0"/>
                                          </p:stCondLst>
                                        </p:cTn>
                                        <p:tgtEl>
                                          <p:spTgt spid="50206"/>
                                        </p:tgtEl>
                                        <p:attrNameLst>
                                          <p:attrName>style.visibility</p:attrName>
                                        </p:attrNameLst>
                                      </p:cBhvr>
                                      <p:to>
                                        <p:strVal val="visible"/>
                                      </p:to>
                                    </p:set>
                                    <p:animEffect transition="in" filter="wipe(up)">
                                      <p:cBhvr>
                                        <p:cTn id="70" dur="1000"/>
                                        <p:tgtEl>
                                          <p:spTgt spid="50206"/>
                                        </p:tgtEl>
                                      </p:cBhvr>
                                    </p:animEffect>
                                  </p:childTnLst>
                                </p:cTn>
                              </p:par>
                              <p:par>
                                <p:cTn id="71" presetID="22" presetClass="entr" presetSubtype="1" fill="hold" nodeType="withEffect">
                                  <p:stCondLst>
                                    <p:cond delay="0"/>
                                  </p:stCondLst>
                                  <p:childTnLst>
                                    <p:set>
                                      <p:cBhvr>
                                        <p:cTn id="72" dur="1" fill="hold">
                                          <p:stCondLst>
                                            <p:cond delay="0"/>
                                          </p:stCondLst>
                                        </p:cTn>
                                        <p:tgtEl>
                                          <p:spTgt spid="50207"/>
                                        </p:tgtEl>
                                        <p:attrNameLst>
                                          <p:attrName>style.visibility</p:attrName>
                                        </p:attrNameLst>
                                      </p:cBhvr>
                                      <p:to>
                                        <p:strVal val="visible"/>
                                      </p:to>
                                    </p:set>
                                    <p:animEffect transition="in" filter="wipe(up)">
                                      <p:cBhvr>
                                        <p:cTn id="73" dur="1000"/>
                                        <p:tgtEl>
                                          <p:spTgt spid="50207"/>
                                        </p:tgtEl>
                                      </p:cBhvr>
                                    </p:animEffect>
                                  </p:childTnLst>
                                </p:cTn>
                              </p:par>
                            </p:childTnLst>
                          </p:cTn>
                        </p:par>
                        <p:par>
                          <p:cTn id="74" fill="hold" nodeType="afterGroup">
                            <p:stCondLst>
                              <p:cond delay="2000"/>
                            </p:stCondLst>
                            <p:childTnLst>
                              <p:par>
                                <p:cTn id="75" presetID="1" presetClass="entr" presetSubtype="0" fill="hold" grpId="0" nodeType="afterEffect">
                                  <p:stCondLst>
                                    <p:cond delay="0"/>
                                  </p:stCondLst>
                                  <p:childTnLst>
                                    <p:set>
                                      <p:cBhvr>
                                        <p:cTn id="76" dur="1" fill="hold">
                                          <p:stCondLst>
                                            <p:cond delay="0"/>
                                          </p:stCondLst>
                                        </p:cTn>
                                        <p:tgtEl>
                                          <p:spTgt spid="5020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0210"/>
                                        </p:tgtEl>
                                        <p:attrNameLst>
                                          <p:attrName>style.visibility</p:attrName>
                                        </p:attrNameLst>
                                      </p:cBhvr>
                                      <p:to>
                                        <p:strVal val="visible"/>
                                      </p:to>
                                    </p:set>
                                  </p:childTnLst>
                                </p:cTn>
                              </p:par>
                            </p:childTnLst>
                          </p:cTn>
                        </p:par>
                        <p:par>
                          <p:cTn id="79" fill="hold" nodeType="afterGroup">
                            <p:stCondLst>
                              <p:cond delay="2000"/>
                            </p:stCondLst>
                            <p:childTnLst>
                              <p:par>
                                <p:cTn id="80" presetID="16" presetClass="entr" presetSubtype="37" fill="hold" grpId="0" nodeType="afterEffect">
                                  <p:stCondLst>
                                    <p:cond delay="0"/>
                                  </p:stCondLst>
                                  <p:childTnLst>
                                    <p:set>
                                      <p:cBhvr>
                                        <p:cTn id="81" dur="1" fill="hold">
                                          <p:stCondLst>
                                            <p:cond delay="0"/>
                                          </p:stCondLst>
                                        </p:cTn>
                                        <p:tgtEl>
                                          <p:spTgt spid="50204"/>
                                        </p:tgtEl>
                                        <p:attrNameLst>
                                          <p:attrName>style.visibility</p:attrName>
                                        </p:attrNameLst>
                                      </p:cBhvr>
                                      <p:to>
                                        <p:strVal val="visible"/>
                                      </p:to>
                                    </p:set>
                                    <p:animEffect transition="in" filter="barn(outVertical)">
                                      <p:cBhvr>
                                        <p:cTn id="82" dur="1000"/>
                                        <p:tgtEl>
                                          <p:spTgt spid="5020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nodeType="clickEffect">
                                  <p:stCondLst>
                                    <p:cond delay="0"/>
                                  </p:stCondLst>
                                  <p:childTnLst>
                                    <p:set>
                                      <p:cBhvr>
                                        <p:cTn id="86" dur="1" fill="hold">
                                          <p:stCondLst>
                                            <p:cond delay="0"/>
                                          </p:stCondLst>
                                        </p:cTn>
                                        <p:tgtEl>
                                          <p:spTgt spid="50198"/>
                                        </p:tgtEl>
                                        <p:attrNameLst>
                                          <p:attrName>style.visibility</p:attrName>
                                        </p:attrNameLst>
                                      </p:cBhvr>
                                      <p:to>
                                        <p:strVal val="visible"/>
                                      </p:to>
                                    </p:set>
                                    <p:animEffect transition="in" filter="wipe(down)">
                                      <p:cBhvr>
                                        <p:cTn id="87" dur="1000"/>
                                        <p:tgtEl>
                                          <p:spTgt spid="50198"/>
                                        </p:tgtEl>
                                      </p:cBhvr>
                                    </p:animEffect>
                                  </p:childTnLst>
                                </p:cTn>
                              </p:par>
                            </p:childTnLst>
                          </p:cTn>
                        </p:par>
                        <p:par>
                          <p:cTn id="88" fill="hold" nodeType="after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50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04" grpId="0" animBg="1"/>
      <p:bldP spid="50190" grpId="0"/>
      <p:bldP spid="50192" grpId="0"/>
      <p:bldP spid="50196" grpId="0"/>
      <p:bldP spid="50197" grpId="0"/>
      <p:bldP spid="50199" grpId="0"/>
      <p:bldP spid="50200" grpId="0"/>
      <p:bldP spid="50201" grpId="0"/>
      <p:bldP spid="50208" grpId="0"/>
      <p:bldP spid="50208" grpId="1"/>
      <p:bldP spid="50209" grpId="0"/>
      <p:bldP spid="50210" grpId="0"/>
      <p:bldP spid="50211" grpId="0"/>
      <p:bldP spid="50211" grpId="1"/>
      <p:bldP spid="5019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The Case for Protection</a:t>
            </a:r>
          </a:p>
        </p:txBody>
      </p:sp>
      <p:sp>
        <p:nvSpPr>
          <p:cNvPr id="52227" name="Rectangle 3"/>
          <p:cNvSpPr>
            <a:spLocks noGrp="1" noChangeArrowheads="1"/>
          </p:cNvSpPr>
          <p:nvPr>
            <p:ph idx="1"/>
          </p:nvPr>
        </p:nvSpPr>
        <p:spPr/>
        <p:txBody>
          <a:bodyPr/>
          <a:lstStyle/>
          <a:p>
            <a:pPr eaLnBrk="1" hangingPunct="1"/>
            <a:r>
              <a:rPr lang="en-US" altLang="en-US" sz="3200" dirty="0"/>
              <a:t>Military self-sufficiency</a:t>
            </a:r>
          </a:p>
          <a:p>
            <a:pPr eaLnBrk="1" hangingPunct="1"/>
            <a:r>
              <a:rPr lang="en-US" altLang="en-US" sz="3200" dirty="0"/>
              <a:t>Diversification for stability</a:t>
            </a:r>
          </a:p>
          <a:p>
            <a:pPr eaLnBrk="1" hangingPunct="1"/>
            <a:r>
              <a:rPr lang="en-US" altLang="en-US" sz="3200" dirty="0"/>
              <a:t>Infant industry </a:t>
            </a:r>
          </a:p>
          <a:p>
            <a:pPr eaLnBrk="1" hangingPunct="1"/>
            <a:r>
              <a:rPr lang="en-US" altLang="en-US" sz="3200" dirty="0"/>
              <a:t>Protection against dumping</a:t>
            </a:r>
          </a:p>
          <a:p>
            <a:pPr eaLnBrk="1" hangingPunct="1"/>
            <a:r>
              <a:rPr lang="en-US" altLang="en-US" sz="3200" dirty="0"/>
              <a:t>Increased domestic employment</a:t>
            </a:r>
          </a:p>
          <a:p>
            <a:pPr eaLnBrk="1" hangingPunct="1"/>
            <a:r>
              <a:rPr lang="en-US" altLang="en-US" sz="3200" dirty="0"/>
              <a:t>Cheap foreign labor</a:t>
            </a:r>
          </a:p>
        </p:txBody>
      </p:sp>
      <p:sp>
        <p:nvSpPr>
          <p:cNvPr id="52228" name="TextBox 1"/>
          <p:cNvSpPr txBox="1">
            <a:spLocks noChangeArrowheads="1"/>
          </p:cNvSpPr>
          <p:nvPr/>
        </p:nvSpPr>
        <p:spPr bwMode="auto">
          <a:xfrm>
            <a:off x="0" y="64643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Multilateral Trade Agreements</a:t>
            </a:r>
          </a:p>
        </p:txBody>
      </p:sp>
      <p:sp>
        <p:nvSpPr>
          <p:cNvPr id="54275" name="Rectangle 3"/>
          <p:cNvSpPr>
            <a:spLocks noGrp="1" noChangeArrowheads="1"/>
          </p:cNvSpPr>
          <p:nvPr>
            <p:ph idx="1"/>
          </p:nvPr>
        </p:nvSpPr>
        <p:spPr/>
        <p:txBody>
          <a:bodyPr/>
          <a:lstStyle/>
          <a:p>
            <a:pPr eaLnBrk="1" hangingPunct="1"/>
            <a:r>
              <a:rPr lang="en-US" altLang="en-US" sz="3200" dirty="0"/>
              <a:t>General Agreement on Tariffs and Trade (GATT)</a:t>
            </a:r>
          </a:p>
          <a:p>
            <a:pPr eaLnBrk="1" hangingPunct="1"/>
            <a:r>
              <a:rPr lang="en-US" altLang="en-US" sz="3200" dirty="0"/>
              <a:t>World Trade Organization (WTO)</a:t>
            </a:r>
          </a:p>
          <a:p>
            <a:pPr eaLnBrk="1" hangingPunct="1"/>
            <a:r>
              <a:rPr lang="en-US" altLang="en-US" sz="3200" dirty="0"/>
              <a:t>European Union (EU)</a:t>
            </a:r>
          </a:p>
          <a:p>
            <a:pPr eaLnBrk="1" hangingPunct="1"/>
            <a:r>
              <a:rPr lang="en-US" altLang="en-US" sz="3200" dirty="0"/>
              <a:t>North American Free Trade Agreement (NAFTA)</a:t>
            </a:r>
          </a:p>
        </p:txBody>
      </p:sp>
      <p:sp>
        <p:nvSpPr>
          <p:cNvPr id="54276" name="TextBox 1"/>
          <p:cNvSpPr txBox="1">
            <a:spLocks noChangeArrowheads="1"/>
          </p:cNvSpPr>
          <p:nvPr/>
        </p:nvSpPr>
        <p:spPr bwMode="auto">
          <a:xfrm>
            <a:off x="0" y="6451600"/>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GATT</a:t>
            </a:r>
          </a:p>
        </p:txBody>
      </p:sp>
      <p:sp>
        <p:nvSpPr>
          <p:cNvPr id="56323" name="Rectangle 3"/>
          <p:cNvSpPr>
            <a:spLocks noGrp="1" noChangeArrowheads="1"/>
          </p:cNvSpPr>
          <p:nvPr>
            <p:ph idx="1"/>
          </p:nvPr>
        </p:nvSpPr>
        <p:spPr/>
        <p:txBody>
          <a:bodyPr/>
          <a:lstStyle/>
          <a:p>
            <a:pPr eaLnBrk="1" hangingPunct="1"/>
            <a:r>
              <a:rPr lang="en-US" altLang="en-US" sz="3200" dirty="0"/>
              <a:t>Three principles:</a:t>
            </a:r>
          </a:p>
          <a:p>
            <a:pPr lvl="1" eaLnBrk="1" hangingPunct="1">
              <a:buClr>
                <a:schemeClr val="accent1"/>
              </a:buClr>
            </a:pPr>
            <a:r>
              <a:rPr lang="en-US" altLang="en-US" sz="3200" dirty="0"/>
              <a:t>Equal, nondiscriminatory trade between member nations</a:t>
            </a:r>
          </a:p>
          <a:p>
            <a:pPr lvl="1" eaLnBrk="1" hangingPunct="1">
              <a:buClr>
                <a:schemeClr val="accent1"/>
              </a:buClr>
            </a:pPr>
            <a:r>
              <a:rPr lang="en-US" altLang="en-US" sz="3200" dirty="0"/>
              <a:t>Reduction in tariffs</a:t>
            </a:r>
          </a:p>
          <a:p>
            <a:pPr lvl="1" eaLnBrk="1" hangingPunct="1">
              <a:buClr>
                <a:schemeClr val="accent1"/>
              </a:buClr>
            </a:pPr>
            <a:r>
              <a:rPr lang="en-US" altLang="en-US" sz="3200" dirty="0"/>
              <a:t>Elimination of import quotas</a:t>
            </a:r>
          </a:p>
        </p:txBody>
      </p:sp>
      <p:sp>
        <p:nvSpPr>
          <p:cNvPr id="56324" name="TextBox 1"/>
          <p:cNvSpPr txBox="1">
            <a:spLocks noChangeArrowheads="1"/>
          </p:cNvSpPr>
          <p:nvPr/>
        </p:nvSpPr>
        <p:spPr bwMode="auto">
          <a:xfrm>
            <a:off x="0" y="6489700"/>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WTO</a:t>
            </a:r>
          </a:p>
        </p:txBody>
      </p:sp>
      <p:sp>
        <p:nvSpPr>
          <p:cNvPr id="58371" name="Rectangle 3"/>
          <p:cNvSpPr>
            <a:spLocks noGrp="1" noChangeArrowheads="1"/>
          </p:cNvSpPr>
          <p:nvPr>
            <p:ph idx="1"/>
          </p:nvPr>
        </p:nvSpPr>
        <p:spPr/>
        <p:txBody>
          <a:bodyPr/>
          <a:lstStyle/>
          <a:p>
            <a:pPr eaLnBrk="1" hangingPunct="1">
              <a:lnSpc>
                <a:spcPct val="90000"/>
              </a:lnSpc>
            </a:pPr>
            <a:r>
              <a:rPr lang="en-US" altLang="en-US" sz="3200" dirty="0"/>
              <a:t>Established by Uruguay Round of GATT </a:t>
            </a:r>
          </a:p>
          <a:p>
            <a:pPr eaLnBrk="1" hangingPunct="1">
              <a:lnSpc>
                <a:spcPct val="90000"/>
              </a:lnSpc>
            </a:pPr>
            <a:r>
              <a:rPr lang="en-US" altLang="en-US" sz="3200" dirty="0"/>
              <a:t>161 member nations in 2015</a:t>
            </a:r>
          </a:p>
          <a:p>
            <a:pPr eaLnBrk="1" hangingPunct="1">
              <a:lnSpc>
                <a:spcPct val="90000"/>
              </a:lnSpc>
            </a:pPr>
            <a:r>
              <a:rPr lang="en-US" altLang="en-US" sz="3200" dirty="0"/>
              <a:t>Oversees trade agreements and rules on disputes</a:t>
            </a:r>
          </a:p>
          <a:p>
            <a:pPr eaLnBrk="1" hangingPunct="1">
              <a:lnSpc>
                <a:spcPct val="90000"/>
              </a:lnSpc>
            </a:pPr>
            <a:r>
              <a:rPr lang="en-US" altLang="en-US" sz="3200" dirty="0"/>
              <a:t>Critics argue that it may allow nations to circumvent environmental and worker-protection laws</a:t>
            </a:r>
          </a:p>
        </p:txBody>
      </p:sp>
      <p:sp>
        <p:nvSpPr>
          <p:cNvPr id="58372" name="TextBox 1"/>
          <p:cNvSpPr txBox="1">
            <a:spLocks noChangeArrowheads="1"/>
          </p:cNvSpPr>
          <p:nvPr/>
        </p:nvSpPr>
        <p:spPr bwMode="auto">
          <a:xfrm>
            <a:off x="0" y="64897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European Union</a:t>
            </a:r>
          </a:p>
        </p:txBody>
      </p:sp>
      <p:sp>
        <p:nvSpPr>
          <p:cNvPr id="60419" name="Rectangle 3"/>
          <p:cNvSpPr>
            <a:spLocks noGrp="1" noChangeArrowheads="1"/>
          </p:cNvSpPr>
          <p:nvPr>
            <p:ph idx="1"/>
          </p:nvPr>
        </p:nvSpPr>
        <p:spPr/>
        <p:txBody>
          <a:bodyPr/>
          <a:lstStyle/>
          <a:p>
            <a:pPr eaLnBrk="1" hangingPunct="1"/>
            <a:r>
              <a:rPr lang="en-US" altLang="en-US" sz="3200" dirty="0"/>
              <a:t>Initiated in 1958 as Common Market</a:t>
            </a:r>
          </a:p>
          <a:p>
            <a:pPr eaLnBrk="1" hangingPunct="1"/>
            <a:r>
              <a:rPr lang="en-US" altLang="en-US" sz="3200" dirty="0"/>
              <a:t>Abolished tariffs and import quotas between member nations</a:t>
            </a:r>
          </a:p>
          <a:p>
            <a:pPr eaLnBrk="1" hangingPunct="1"/>
            <a:r>
              <a:rPr lang="en-US" altLang="en-US" sz="3200" dirty="0"/>
              <a:t>Established common tariff with nations outside the EU</a:t>
            </a:r>
          </a:p>
          <a:p>
            <a:pPr eaLnBrk="1" hangingPunct="1"/>
            <a:r>
              <a:rPr lang="en-US" altLang="en-US" sz="3200" dirty="0"/>
              <a:t>Created Euro Zone with one currency</a:t>
            </a:r>
          </a:p>
        </p:txBody>
      </p:sp>
      <p:sp>
        <p:nvSpPr>
          <p:cNvPr id="60420" name="TextBox 1"/>
          <p:cNvSpPr txBox="1">
            <a:spLocks noChangeArrowheads="1"/>
          </p:cNvSpPr>
          <p:nvPr/>
        </p:nvSpPr>
        <p:spPr bwMode="auto">
          <a:xfrm>
            <a:off x="0" y="6489700"/>
            <a:ext cx="901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NAFTA</a:t>
            </a:r>
          </a:p>
        </p:txBody>
      </p:sp>
      <p:sp>
        <p:nvSpPr>
          <p:cNvPr id="62467" name="Rectangle 3"/>
          <p:cNvSpPr>
            <a:spLocks noGrp="1" noChangeArrowheads="1"/>
          </p:cNvSpPr>
          <p:nvPr>
            <p:ph idx="1"/>
          </p:nvPr>
        </p:nvSpPr>
        <p:spPr/>
        <p:txBody>
          <a:bodyPr/>
          <a:lstStyle/>
          <a:p>
            <a:pPr eaLnBrk="1" hangingPunct="1"/>
            <a:r>
              <a:rPr lang="en-US" altLang="en-US" sz="3200" dirty="0"/>
              <a:t>Agreement between U.S., Canada, and Mexico</a:t>
            </a:r>
          </a:p>
          <a:p>
            <a:pPr eaLnBrk="1" hangingPunct="1"/>
            <a:r>
              <a:rPr lang="en-US" altLang="en-US" sz="3200" dirty="0"/>
              <a:t>Established a free trade zone between the countries</a:t>
            </a:r>
          </a:p>
          <a:p>
            <a:pPr eaLnBrk="1" hangingPunct="1"/>
            <a:r>
              <a:rPr lang="en-US" altLang="en-US" sz="3200" dirty="0"/>
              <a:t>Trade has increased in all countries</a:t>
            </a:r>
          </a:p>
          <a:p>
            <a:pPr eaLnBrk="1" hangingPunct="1"/>
            <a:r>
              <a:rPr lang="en-US" altLang="en-US" sz="3200" dirty="0"/>
              <a:t>Enhanced standard of living</a:t>
            </a:r>
          </a:p>
        </p:txBody>
      </p:sp>
      <p:sp>
        <p:nvSpPr>
          <p:cNvPr id="62468" name="TextBox 1"/>
          <p:cNvSpPr txBox="1">
            <a:spLocks noChangeArrowheads="1"/>
          </p:cNvSpPr>
          <p:nvPr/>
        </p:nvSpPr>
        <p:spPr bwMode="auto">
          <a:xfrm>
            <a:off x="0" y="6464300"/>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mj-ea"/>
              </a:rPr>
              <a:t>Some Key Trade Facts Continued</a:t>
            </a:r>
          </a:p>
        </p:txBody>
      </p:sp>
      <p:sp>
        <p:nvSpPr>
          <p:cNvPr id="9219" name="Content Placeholder 2"/>
          <p:cNvSpPr>
            <a:spLocks noGrp="1"/>
          </p:cNvSpPr>
          <p:nvPr>
            <p:ph idx="1"/>
          </p:nvPr>
        </p:nvSpPr>
        <p:spPr>
          <a:xfrm>
            <a:off x="457200" y="1623060"/>
            <a:ext cx="7620000" cy="4800600"/>
          </a:xfrm>
        </p:spPr>
        <p:txBody>
          <a:bodyPr/>
          <a:lstStyle/>
          <a:p>
            <a:pPr eaLnBrk="1" hangingPunct="1"/>
            <a:r>
              <a:rPr lang="en-US" altLang="en-US" sz="3200" dirty="0"/>
              <a:t>Principal U.S. exports include:</a:t>
            </a:r>
          </a:p>
          <a:p>
            <a:pPr lvl="1" eaLnBrk="1" hangingPunct="1">
              <a:buClr>
                <a:schemeClr val="accent1"/>
              </a:buClr>
            </a:pPr>
            <a:r>
              <a:rPr lang="en-US" altLang="en-US" sz="3200" dirty="0"/>
              <a:t>Chemicals</a:t>
            </a:r>
          </a:p>
          <a:p>
            <a:pPr lvl="1" eaLnBrk="1" hangingPunct="1">
              <a:buClr>
                <a:schemeClr val="accent1"/>
              </a:buClr>
            </a:pPr>
            <a:r>
              <a:rPr lang="en-US" altLang="en-US" sz="3200" dirty="0"/>
              <a:t>Agricultural products</a:t>
            </a:r>
          </a:p>
          <a:p>
            <a:pPr lvl="1" eaLnBrk="1" hangingPunct="1">
              <a:buClr>
                <a:schemeClr val="accent1"/>
              </a:buClr>
            </a:pPr>
            <a:r>
              <a:rPr lang="en-US" altLang="en-US" sz="3200" dirty="0"/>
              <a:t>Consumer durables</a:t>
            </a:r>
          </a:p>
          <a:p>
            <a:pPr lvl="1" eaLnBrk="1" hangingPunct="1">
              <a:buClr>
                <a:schemeClr val="accent1"/>
              </a:buClr>
            </a:pPr>
            <a:r>
              <a:rPr lang="en-US" altLang="en-US" sz="3200" dirty="0"/>
              <a:t>Semiconductors</a:t>
            </a:r>
          </a:p>
          <a:p>
            <a:pPr lvl="1" eaLnBrk="1" hangingPunct="1">
              <a:buClr>
                <a:schemeClr val="accent1"/>
              </a:buClr>
            </a:pPr>
            <a:r>
              <a:rPr lang="en-US" altLang="en-US" sz="3200" dirty="0"/>
              <a:t>Aircraft</a:t>
            </a:r>
          </a:p>
          <a:p>
            <a:pPr eaLnBrk="1" hangingPunct="1"/>
            <a:r>
              <a:rPr lang="en-US" altLang="en-US" sz="3200" dirty="0"/>
              <a:t>U.S. provides about 8.5% of world’s exports</a:t>
            </a:r>
          </a:p>
        </p:txBody>
      </p:sp>
      <p:sp>
        <p:nvSpPr>
          <p:cNvPr id="9220" name="TextBox 1"/>
          <p:cNvSpPr txBox="1">
            <a:spLocks noChangeArrowheads="1"/>
          </p:cNvSpPr>
          <p:nvPr/>
        </p:nvSpPr>
        <p:spPr bwMode="auto">
          <a:xfrm>
            <a:off x="0" y="6489700"/>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Helping Those Hurt by Free Trade</a:t>
            </a:r>
          </a:p>
        </p:txBody>
      </p:sp>
      <p:sp>
        <p:nvSpPr>
          <p:cNvPr id="64515" name="Rectangle 3"/>
          <p:cNvSpPr>
            <a:spLocks noGrp="1" noChangeArrowheads="1"/>
          </p:cNvSpPr>
          <p:nvPr>
            <p:ph idx="1"/>
          </p:nvPr>
        </p:nvSpPr>
        <p:spPr>
          <a:xfrm>
            <a:off x="457200" y="1668780"/>
            <a:ext cx="7620000" cy="4800600"/>
          </a:xfrm>
        </p:spPr>
        <p:txBody>
          <a:bodyPr/>
          <a:lstStyle/>
          <a:p>
            <a:pPr eaLnBrk="1" hangingPunct="1"/>
            <a:r>
              <a:rPr lang="en-US" altLang="en-US" sz="3200" dirty="0"/>
              <a:t>Trade Adjustment Assistance Act</a:t>
            </a:r>
          </a:p>
          <a:p>
            <a:pPr lvl="1" eaLnBrk="1" hangingPunct="1">
              <a:buClr>
                <a:schemeClr val="accent1"/>
              </a:buClr>
            </a:pPr>
            <a:r>
              <a:rPr lang="en-US" altLang="en-US" sz="3200" dirty="0"/>
              <a:t>Designed to help individuals hurt by international trade</a:t>
            </a:r>
          </a:p>
          <a:p>
            <a:pPr eaLnBrk="1" hangingPunct="1"/>
            <a:r>
              <a:rPr lang="en-US" altLang="en-US" sz="3200" dirty="0"/>
              <a:t>Offshoring of jobs</a:t>
            </a:r>
          </a:p>
          <a:p>
            <a:pPr lvl="1" eaLnBrk="1" hangingPunct="1">
              <a:buClr>
                <a:schemeClr val="accent1"/>
              </a:buClr>
            </a:pPr>
            <a:r>
              <a:rPr lang="en-US" altLang="en-US" sz="3200" dirty="0"/>
              <a:t>Shifting of work previously done by American workers to workers abroad</a:t>
            </a:r>
          </a:p>
        </p:txBody>
      </p:sp>
      <p:sp>
        <p:nvSpPr>
          <p:cNvPr id="64516" name="TextBox 1"/>
          <p:cNvSpPr txBox="1">
            <a:spLocks noChangeArrowheads="1"/>
          </p:cNvSpPr>
          <p:nvPr/>
        </p:nvSpPr>
        <p:spPr bwMode="auto">
          <a:xfrm>
            <a:off x="0" y="6477000"/>
            <a:ext cx="889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Petition of the Candlemakers</a:t>
            </a:r>
          </a:p>
        </p:txBody>
      </p:sp>
      <p:sp>
        <p:nvSpPr>
          <p:cNvPr id="66563" name="Rectangle 3"/>
          <p:cNvSpPr>
            <a:spLocks noGrp="1" noChangeArrowheads="1"/>
          </p:cNvSpPr>
          <p:nvPr>
            <p:ph idx="1"/>
          </p:nvPr>
        </p:nvSpPr>
        <p:spPr/>
        <p:txBody>
          <a:bodyPr/>
          <a:lstStyle/>
          <a:p>
            <a:pPr eaLnBrk="1" hangingPunct="1"/>
            <a:r>
              <a:rPr lang="en-US" altLang="en-US" sz="3200" dirty="0"/>
              <a:t>Petition of candlemakers asking for protection from natural light producers such as the sun</a:t>
            </a:r>
          </a:p>
          <a:p>
            <a:pPr eaLnBrk="1" hangingPunct="1"/>
            <a:r>
              <a:rPr lang="en-US" altLang="en-US" sz="3200" dirty="0"/>
              <a:t>Tongue-in-cheek argument supporting the idea of free trade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rPr>
              <a:t>Some Key Trade Facts Concluded</a:t>
            </a:r>
          </a:p>
        </p:txBody>
      </p:sp>
      <p:sp>
        <p:nvSpPr>
          <p:cNvPr id="11267" name="Content Placeholder 2"/>
          <p:cNvSpPr>
            <a:spLocks noGrp="1"/>
          </p:cNvSpPr>
          <p:nvPr>
            <p:ph idx="1"/>
          </p:nvPr>
        </p:nvSpPr>
        <p:spPr>
          <a:xfrm>
            <a:off x="457200" y="1645920"/>
            <a:ext cx="7620000" cy="4800600"/>
          </a:xfrm>
        </p:spPr>
        <p:txBody>
          <a:bodyPr/>
          <a:lstStyle/>
          <a:p>
            <a:pPr eaLnBrk="1" hangingPunct="1"/>
            <a:r>
              <a:rPr lang="en-US" altLang="en-US" sz="3200" dirty="0"/>
              <a:t>Principal U.S. imports include:</a:t>
            </a:r>
          </a:p>
          <a:p>
            <a:pPr lvl="1" eaLnBrk="1" hangingPunct="1">
              <a:buClr>
                <a:schemeClr val="accent1"/>
              </a:buClr>
            </a:pPr>
            <a:r>
              <a:rPr lang="en-US" altLang="en-US" sz="3200" dirty="0"/>
              <a:t>Petroleum</a:t>
            </a:r>
          </a:p>
          <a:p>
            <a:pPr lvl="1" eaLnBrk="1" hangingPunct="1">
              <a:buClr>
                <a:schemeClr val="accent1"/>
              </a:buClr>
            </a:pPr>
            <a:r>
              <a:rPr lang="en-US" altLang="en-US" sz="3200" dirty="0"/>
              <a:t>Automobiles</a:t>
            </a:r>
          </a:p>
          <a:p>
            <a:pPr lvl="1" eaLnBrk="1" hangingPunct="1">
              <a:buClr>
                <a:schemeClr val="accent1"/>
              </a:buClr>
            </a:pPr>
            <a:r>
              <a:rPr lang="en-US" altLang="en-US" sz="3200" dirty="0"/>
              <a:t>Metals</a:t>
            </a:r>
          </a:p>
          <a:p>
            <a:pPr lvl="1" eaLnBrk="1" hangingPunct="1">
              <a:buClr>
                <a:schemeClr val="accent1"/>
              </a:buClr>
            </a:pPr>
            <a:r>
              <a:rPr lang="en-US" altLang="en-US" sz="3200" dirty="0"/>
              <a:t>Household appliances</a:t>
            </a:r>
          </a:p>
          <a:p>
            <a:pPr lvl="1" eaLnBrk="1" hangingPunct="1">
              <a:buClr>
                <a:schemeClr val="accent1"/>
              </a:buClr>
            </a:pPr>
            <a:r>
              <a:rPr lang="en-US" altLang="en-US" sz="3200" dirty="0"/>
              <a:t>Computers</a:t>
            </a:r>
          </a:p>
        </p:txBody>
      </p:sp>
      <p:sp>
        <p:nvSpPr>
          <p:cNvPr id="11268" name="TextBox 1"/>
          <p:cNvSpPr txBox="1">
            <a:spLocks noChangeArrowheads="1"/>
          </p:cNvSpPr>
          <p:nvPr/>
        </p:nvSpPr>
        <p:spPr bwMode="auto">
          <a:xfrm>
            <a:off x="0" y="6488113"/>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Shares of World Exports</a:t>
            </a:r>
          </a:p>
        </p:txBody>
      </p:sp>
      <p:sp>
        <p:nvSpPr>
          <p:cNvPr id="13316" name="TextBox 2"/>
          <p:cNvSpPr txBox="1">
            <a:spLocks noChangeArrowheads="1"/>
          </p:cNvSpPr>
          <p:nvPr/>
        </p:nvSpPr>
        <p:spPr bwMode="auto">
          <a:xfrm>
            <a:off x="0" y="6500813"/>
            <a:ext cx="727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pic>
        <p:nvPicPr>
          <p:cNvPr id="2" name="Picture 1" descr="Screen Clipping"/>
          <p:cNvPicPr>
            <a:picLocks noChangeAspect="1"/>
          </p:cNvPicPr>
          <p:nvPr/>
        </p:nvPicPr>
        <p:blipFill>
          <a:blip r:embed="rId3"/>
          <a:stretch>
            <a:fillRect/>
          </a:stretch>
        </p:blipFill>
        <p:spPr>
          <a:xfrm>
            <a:off x="1904193" y="1449953"/>
            <a:ext cx="4726013" cy="5050860"/>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3600" b="1" dirty="0">
                <a:solidFill>
                  <a:schemeClr val="bg1"/>
                </a:solidFill>
                <a:latin typeface="Tahoma" panose="020B0604030504040204" pitchFamily="34" charset="0"/>
              </a:rPr>
              <a:t>Some Key Trade Facts</a:t>
            </a:r>
          </a:p>
        </p:txBody>
      </p:sp>
      <p:sp>
        <p:nvSpPr>
          <p:cNvPr id="15363" name="TextBox 2"/>
          <p:cNvSpPr txBox="1">
            <a:spLocks noChangeArrowheads="1"/>
          </p:cNvSpPr>
          <p:nvPr/>
        </p:nvSpPr>
        <p:spPr bwMode="auto">
          <a:xfrm>
            <a:off x="0" y="6502400"/>
            <a:ext cx="863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
        <p:nvSpPr>
          <p:cNvPr id="2" name="Title 1"/>
          <p:cNvSpPr>
            <a:spLocks noGrp="1"/>
          </p:cNvSpPr>
          <p:nvPr>
            <p:ph type="title"/>
          </p:nvPr>
        </p:nvSpPr>
        <p:spPr/>
        <p:txBody>
          <a:bodyPr/>
          <a:lstStyle/>
          <a:p>
            <a:pPr eaLnBrk="1" hangingPunct="1">
              <a:defRPr/>
            </a:pPr>
            <a:r>
              <a:rPr lang="en-US" dirty="0">
                <a:ea typeface="+mj-ea"/>
              </a:rPr>
              <a:t>Shares of World Exports Continued</a:t>
            </a:r>
          </a:p>
        </p:txBody>
      </p:sp>
      <p:pic>
        <p:nvPicPr>
          <p:cNvPr id="3" name="Picture 2" descr="Screen Clipping"/>
          <p:cNvPicPr>
            <a:picLocks noChangeAspect="1"/>
          </p:cNvPicPr>
          <p:nvPr/>
        </p:nvPicPr>
        <p:blipFill>
          <a:blip r:embed="rId3"/>
          <a:stretch>
            <a:fillRect/>
          </a:stretch>
        </p:blipFill>
        <p:spPr>
          <a:xfrm>
            <a:off x="2104723" y="1692276"/>
            <a:ext cx="4324954" cy="492511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dirty="0">
                <a:ea typeface="ＭＳ Ｐゴシック" panose="020B0600070205080204" pitchFamily="34" charset="-128"/>
              </a:rPr>
              <a:t>Economic Basis for Trade</a:t>
            </a:r>
          </a:p>
        </p:txBody>
      </p:sp>
      <p:sp>
        <p:nvSpPr>
          <p:cNvPr id="17411" name="Rectangle 3"/>
          <p:cNvSpPr>
            <a:spLocks noGrp="1" noChangeArrowheads="1"/>
          </p:cNvSpPr>
          <p:nvPr>
            <p:ph idx="1"/>
          </p:nvPr>
        </p:nvSpPr>
        <p:spPr/>
        <p:txBody>
          <a:bodyPr/>
          <a:lstStyle/>
          <a:p>
            <a:pPr eaLnBrk="1" hangingPunct="1">
              <a:spcBef>
                <a:spcPct val="10000"/>
              </a:spcBef>
              <a:spcAft>
                <a:spcPts val="600"/>
              </a:spcAft>
            </a:pPr>
            <a:r>
              <a:rPr lang="en-US" altLang="en-US" sz="3200" dirty="0"/>
              <a:t>Nations have different resource endowments</a:t>
            </a:r>
          </a:p>
          <a:p>
            <a:pPr eaLnBrk="1" hangingPunct="1">
              <a:spcBef>
                <a:spcPct val="10000"/>
              </a:spcBef>
              <a:spcAft>
                <a:spcPts val="600"/>
              </a:spcAft>
            </a:pPr>
            <a:r>
              <a:rPr lang="en-US" altLang="en-US" sz="3200" dirty="0"/>
              <a:t>Labor-intensive goods</a:t>
            </a:r>
          </a:p>
          <a:p>
            <a:pPr eaLnBrk="1" hangingPunct="1">
              <a:spcBef>
                <a:spcPct val="10000"/>
              </a:spcBef>
              <a:spcAft>
                <a:spcPts val="600"/>
              </a:spcAft>
            </a:pPr>
            <a:r>
              <a:rPr lang="en-US" altLang="en-US" sz="3200" dirty="0"/>
              <a:t>Land-intensive goods</a:t>
            </a:r>
          </a:p>
          <a:p>
            <a:pPr eaLnBrk="1" hangingPunct="1">
              <a:spcBef>
                <a:spcPct val="10000"/>
              </a:spcBef>
              <a:spcAft>
                <a:spcPts val="600"/>
              </a:spcAft>
            </a:pPr>
            <a:r>
              <a:rPr lang="en-US" altLang="en-US" sz="3200" dirty="0"/>
              <a:t>Capital-intensive goods</a:t>
            </a:r>
          </a:p>
        </p:txBody>
      </p:sp>
      <p:sp>
        <p:nvSpPr>
          <p:cNvPr id="17412" name="TextBox 1"/>
          <p:cNvSpPr txBox="1">
            <a:spLocks noChangeArrowheads="1"/>
          </p:cNvSpPr>
          <p:nvPr/>
        </p:nvSpPr>
        <p:spPr bwMode="auto">
          <a:xfrm>
            <a:off x="0" y="6477000"/>
            <a:ext cx="93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rPr>
              <a:t>Comparative Advantage</a:t>
            </a:r>
          </a:p>
        </p:txBody>
      </p:sp>
      <p:sp>
        <p:nvSpPr>
          <p:cNvPr id="19459" name="Rectangle 3"/>
          <p:cNvSpPr>
            <a:spLocks noGrp="1" noChangeArrowheads="1"/>
          </p:cNvSpPr>
          <p:nvPr>
            <p:ph idx="1"/>
          </p:nvPr>
        </p:nvSpPr>
        <p:spPr/>
        <p:txBody>
          <a:bodyPr/>
          <a:lstStyle/>
          <a:p>
            <a:pPr eaLnBrk="1" hangingPunct="1">
              <a:spcBef>
                <a:spcPts val="300"/>
              </a:spcBef>
            </a:pPr>
            <a:r>
              <a:rPr lang="en-US" altLang="en-US" sz="3200" dirty="0"/>
              <a:t>Assumptions</a:t>
            </a:r>
          </a:p>
          <a:p>
            <a:pPr lvl="1" eaLnBrk="1" hangingPunct="1">
              <a:spcBef>
                <a:spcPts val="300"/>
              </a:spcBef>
              <a:buClr>
                <a:schemeClr val="accent1"/>
              </a:buClr>
            </a:pPr>
            <a:r>
              <a:rPr lang="en-US" altLang="en-US" sz="3200" dirty="0"/>
              <a:t>Two nations</a:t>
            </a:r>
          </a:p>
          <a:p>
            <a:pPr lvl="1" eaLnBrk="1" hangingPunct="1">
              <a:spcBef>
                <a:spcPts val="300"/>
              </a:spcBef>
              <a:buClr>
                <a:schemeClr val="accent1"/>
              </a:buClr>
            </a:pPr>
            <a:r>
              <a:rPr lang="en-US" altLang="en-US" sz="3200" dirty="0"/>
              <a:t>Same size labor force</a:t>
            </a:r>
          </a:p>
          <a:p>
            <a:pPr lvl="1" eaLnBrk="1" hangingPunct="1">
              <a:spcBef>
                <a:spcPts val="300"/>
              </a:spcBef>
              <a:buClr>
                <a:schemeClr val="accent1"/>
              </a:buClr>
            </a:pPr>
            <a:r>
              <a:rPr lang="en-US" altLang="en-US" sz="3200" dirty="0"/>
              <a:t>Constant costs in each country</a:t>
            </a:r>
          </a:p>
          <a:p>
            <a:pPr lvl="1" eaLnBrk="1" hangingPunct="1">
              <a:spcBef>
                <a:spcPts val="300"/>
              </a:spcBef>
              <a:buClr>
                <a:schemeClr val="accent1"/>
              </a:buClr>
            </a:pPr>
            <a:r>
              <a:rPr lang="en-US" altLang="en-US" sz="3200" dirty="0"/>
              <a:t>Different costs between countries</a:t>
            </a:r>
          </a:p>
          <a:p>
            <a:pPr lvl="1" eaLnBrk="1" hangingPunct="1">
              <a:spcBef>
                <a:spcPts val="300"/>
              </a:spcBef>
              <a:buClr>
                <a:schemeClr val="accent1"/>
              </a:buClr>
            </a:pPr>
            <a:r>
              <a:rPr lang="en-US" altLang="en-US" sz="3200" dirty="0"/>
              <a:t>U.S. absolute advantage in both</a:t>
            </a:r>
          </a:p>
          <a:p>
            <a:pPr eaLnBrk="1" hangingPunct="1">
              <a:spcBef>
                <a:spcPts val="300"/>
              </a:spcBef>
            </a:pPr>
            <a:r>
              <a:rPr lang="en-US" altLang="en-US" sz="3200" dirty="0"/>
              <a:t>Opportunity cost ratio</a:t>
            </a:r>
          </a:p>
          <a:p>
            <a:pPr lvl="1" eaLnBrk="1" hangingPunct="1">
              <a:spcBef>
                <a:spcPts val="300"/>
              </a:spcBef>
              <a:buClr>
                <a:schemeClr val="accent1"/>
              </a:buClr>
            </a:pPr>
            <a:r>
              <a:rPr lang="en-US" altLang="en-US" sz="3200" dirty="0"/>
              <a:t>Slope of the curve</a:t>
            </a:r>
          </a:p>
          <a:p>
            <a:pPr lvl="1" eaLnBrk="1" hangingPunct="1">
              <a:spcBef>
                <a:spcPts val="300"/>
              </a:spcBef>
              <a:buClr>
                <a:schemeClr val="accent1"/>
              </a:buClr>
            </a:pPr>
            <a:r>
              <a:rPr lang="en-US" altLang="en-US" sz="3200" dirty="0"/>
              <a:t>Vegetables sacrificed per ton of beef</a:t>
            </a:r>
          </a:p>
        </p:txBody>
      </p:sp>
      <p:sp>
        <p:nvSpPr>
          <p:cNvPr id="19460" name="TextBox 1"/>
          <p:cNvSpPr txBox="1">
            <a:spLocks noChangeArrowheads="1"/>
          </p:cNvSpPr>
          <p:nvPr/>
        </p:nvSpPr>
        <p:spPr bwMode="auto">
          <a:xfrm>
            <a:off x="0" y="6502400"/>
            <a:ext cx="901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7"/>
          <p:cNvSpPr>
            <a:spLocks noGrp="1"/>
          </p:cNvSpPr>
          <p:nvPr>
            <p:ph type="title"/>
          </p:nvPr>
        </p:nvSpPr>
        <p:spPr/>
        <p:txBody>
          <a:bodyPr/>
          <a:lstStyle/>
          <a:p>
            <a:pPr eaLnBrk="1" fontAlgn="auto" hangingPunct="1">
              <a:spcAft>
                <a:spcPts val="0"/>
              </a:spcAft>
              <a:defRPr/>
            </a:pPr>
            <a:r>
              <a:rPr lang="en-US" altLang="en-US" dirty="0">
                <a:ea typeface="+mj-ea"/>
              </a:rPr>
              <a:t>Production Possibilities</a:t>
            </a:r>
          </a:p>
        </p:txBody>
      </p:sp>
      <p:sp>
        <p:nvSpPr>
          <p:cNvPr id="21507" name="Text Box 105"/>
          <p:cNvSpPr txBox="1">
            <a:spLocks noChangeArrowheads="1"/>
          </p:cNvSpPr>
          <p:nvPr/>
        </p:nvSpPr>
        <p:spPr bwMode="auto">
          <a:xfrm>
            <a:off x="1762125" y="1455738"/>
            <a:ext cx="267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i="1" dirty="0">
                <a:latin typeface="Arial" panose="020B0604020202020204" pitchFamily="34" charset="0"/>
              </a:rPr>
              <a:t>(a) United States</a:t>
            </a:r>
          </a:p>
        </p:txBody>
      </p:sp>
      <p:sp>
        <p:nvSpPr>
          <p:cNvPr id="21508" name="Text Box 106"/>
          <p:cNvSpPr txBox="1">
            <a:spLocks noChangeArrowheads="1"/>
          </p:cNvSpPr>
          <p:nvPr/>
        </p:nvSpPr>
        <p:spPr bwMode="auto">
          <a:xfrm>
            <a:off x="5954713" y="1435100"/>
            <a:ext cx="17059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i="1" dirty="0">
                <a:solidFill>
                  <a:srgbClr val="000000"/>
                </a:solidFill>
                <a:latin typeface="Arial" panose="020B0604020202020204" pitchFamily="34" charset="0"/>
              </a:rPr>
              <a:t>(b) Mexico</a:t>
            </a:r>
          </a:p>
        </p:txBody>
      </p:sp>
      <p:grpSp>
        <p:nvGrpSpPr>
          <p:cNvPr id="21509" name="Group 101"/>
          <p:cNvGrpSpPr>
            <a:grpSpLocks/>
          </p:cNvGrpSpPr>
          <p:nvPr/>
        </p:nvGrpSpPr>
        <p:grpSpPr bwMode="auto">
          <a:xfrm>
            <a:off x="55562" y="1790700"/>
            <a:ext cx="8139113" cy="4940494"/>
            <a:chOff x="-1" y="1056"/>
            <a:chExt cx="5127" cy="3186"/>
          </a:xfrm>
        </p:grpSpPr>
        <p:grpSp>
          <p:nvGrpSpPr>
            <p:cNvPr id="21510" name="Group 128"/>
            <p:cNvGrpSpPr>
              <a:grpSpLocks/>
            </p:cNvGrpSpPr>
            <p:nvPr/>
          </p:nvGrpSpPr>
          <p:grpSpPr bwMode="auto">
            <a:xfrm>
              <a:off x="3326" y="1056"/>
              <a:ext cx="1800" cy="3168"/>
              <a:chOff x="3820" y="582"/>
              <a:chExt cx="1836" cy="3699"/>
            </a:xfrm>
          </p:grpSpPr>
          <p:grpSp>
            <p:nvGrpSpPr>
              <p:cNvPr id="21569" name="Group 127"/>
              <p:cNvGrpSpPr>
                <a:grpSpLocks/>
              </p:cNvGrpSpPr>
              <p:nvPr/>
            </p:nvGrpSpPr>
            <p:grpSpPr bwMode="auto">
              <a:xfrm>
                <a:off x="4126" y="671"/>
                <a:ext cx="1403" cy="3153"/>
                <a:chOff x="4126" y="671"/>
                <a:chExt cx="1403" cy="3153"/>
              </a:xfrm>
            </p:grpSpPr>
            <p:grpSp>
              <p:nvGrpSpPr>
                <p:cNvPr id="21588" name="Group 13"/>
                <p:cNvGrpSpPr>
                  <a:grpSpLocks/>
                </p:cNvGrpSpPr>
                <p:nvPr/>
              </p:nvGrpSpPr>
              <p:grpSpPr bwMode="auto">
                <a:xfrm>
                  <a:off x="4126" y="671"/>
                  <a:ext cx="1398" cy="3153"/>
                  <a:chOff x="4021" y="1080"/>
                  <a:chExt cx="1475" cy="2486"/>
                </a:xfrm>
              </p:grpSpPr>
              <p:sp>
                <p:nvSpPr>
                  <p:cNvPr id="21602" name="Line 11"/>
                  <p:cNvSpPr>
                    <a:spLocks noChangeShapeType="1"/>
                  </p:cNvSpPr>
                  <p:nvPr/>
                </p:nvSpPr>
                <p:spPr bwMode="auto">
                  <a:xfrm>
                    <a:off x="4028" y="1080"/>
                    <a:ext cx="0" cy="2486"/>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603" name="Line 12"/>
                  <p:cNvSpPr>
                    <a:spLocks noChangeShapeType="1"/>
                  </p:cNvSpPr>
                  <p:nvPr/>
                </p:nvSpPr>
                <p:spPr bwMode="auto">
                  <a:xfrm>
                    <a:off x="4021" y="3559"/>
                    <a:ext cx="1475"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1589" name="Group 58"/>
                <p:cNvGrpSpPr>
                  <a:grpSpLocks/>
                </p:cNvGrpSpPr>
                <p:nvPr/>
              </p:nvGrpSpPr>
              <p:grpSpPr bwMode="auto">
                <a:xfrm>
                  <a:off x="4489" y="677"/>
                  <a:ext cx="696" cy="3134"/>
                  <a:chOff x="4384" y="663"/>
                  <a:chExt cx="696" cy="3155"/>
                </a:xfrm>
              </p:grpSpPr>
              <p:sp>
                <p:nvSpPr>
                  <p:cNvPr id="21599" name="Line 25"/>
                  <p:cNvSpPr>
                    <a:spLocks noChangeShapeType="1"/>
                  </p:cNvSpPr>
                  <p:nvPr/>
                </p:nvSpPr>
                <p:spPr bwMode="auto">
                  <a:xfrm>
                    <a:off x="4384"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600" name="Line 26"/>
                  <p:cNvSpPr>
                    <a:spLocks noChangeShapeType="1"/>
                  </p:cNvSpPr>
                  <p:nvPr/>
                </p:nvSpPr>
                <p:spPr bwMode="auto">
                  <a:xfrm>
                    <a:off x="4732"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601" name="Line 27"/>
                  <p:cNvSpPr>
                    <a:spLocks noChangeShapeType="1"/>
                  </p:cNvSpPr>
                  <p:nvPr/>
                </p:nvSpPr>
                <p:spPr bwMode="auto">
                  <a:xfrm>
                    <a:off x="5080" y="663"/>
                    <a:ext cx="0" cy="315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1590" name="Group 49"/>
                <p:cNvGrpSpPr>
                  <a:grpSpLocks/>
                </p:cNvGrpSpPr>
                <p:nvPr/>
              </p:nvGrpSpPr>
              <p:grpSpPr bwMode="auto">
                <a:xfrm>
                  <a:off x="4139" y="1023"/>
                  <a:ext cx="1390" cy="2441"/>
                  <a:chOff x="1488" y="696"/>
                  <a:chExt cx="2465" cy="2441"/>
                </a:xfrm>
              </p:grpSpPr>
              <p:sp>
                <p:nvSpPr>
                  <p:cNvPr id="21591" name="Line 50"/>
                  <p:cNvSpPr>
                    <a:spLocks noChangeShapeType="1"/>
                  </p:cNvSpPr>
                  <p:nvPr/>
                </p:nvSpPr>
                <p:spPr bwMode="auto">
                  <a:xfrm rot="-5400000">
                    <a:off x="2721" y="1904"/>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2" name="Line 51"/>
                  <p:cNvSpPr>
                    <a:spLocks noChangeShapeType="1"/>
                  </p:cNvSpPr>
                  <p:nvPr/>
                </p:nvSpPr>
                <p:spPr bwMode="auto">
                  <a:xfrm rot="-5400000">
                    <a:off x="2721" y="1556"/>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3" name="Line 52"/>
                  <p:cNvSpPr>
                    <a:spLocks noChangeShapeType="1"/>
                  </p:cNvSpPr>
                  <p:nvPr/>
                </p:nvSpPr>
                <p:spPr bwMode="auto">
                  <a:xfrm rot="-5400000">
                    <a:off x="2721" y="1208"/>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4" name="Line 53"/>
                  <p:cNvSpPr>
                    <a:spLocks noChangeShapeType="1"/>
                  </p:cNvSpPr>
                  <p:nvPr/>
                </p:nvSpPr>
                <p:spPr bwMode="auto">
                  <a:xfrm rot="-5400000">
                    <a:off x="2721" y="860"/>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5" name="Line 54"/>
                  <p:cNvSpPr>
                    <a:spLocks noChangeShapeType="1"/>
                  </p:cNvSpPr>
                  <p:nvPr/>
                </p:nvSpPr>
                <p:spPr bwMode="auto">
                  <a:xfrm rot="-5400000">
                    <a:off x="2721" y="50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6" name="Line 55"/>
                  <p:cNvSpPr>
                    <a:spLocks noChangeShapeType="1"/>
                  </p:cNvSpPr>
                  <p:nvPr/>
                </p:nvSpPr>
                <p:spPr bwMode="auto">
                  <a:xfrm rot="-5400000">
                    <a:off x="2721" y="15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7" name="Line 56"/>
                  <p:cNvSpPr>
                    <a:spLocks noChangeShapeType="1"/>
                  </p:cNvSpPr>
                  <p:nvPr/>
                </p:nvSpPr>
                <p:spPr bwMode="auto">
                  <a:xfrm rot="-5400000">
                    <a:off x="2721" y="-18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98" name="Line 57"/>
                  <p:cNvSpPr>
                    <a:spLocks noChangeShapeType="1"/>
                  </p:cNvSpPr>
                  <p:nvPr/>
                </p:nvSpPr>
                <p:spPr bwMode="auto">
                  <a:xfrm rot="-5400000">
                    <a:off x="2721" y="-53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21570" name="Group 125"/>
              <p:cNvGrpSpPr>
                <a:grpSpLocks/>
              </p:cNvGrpSpPr>
              <p:nvPr/>
            </p:nvGrpSpPr>
            <p:grpSpPr bwMode="auto">
              <a:xfrm>
                <a:off x="3820" y="582"/>
                <a:ext cx="1836" cy="3699"/>
                <a:chOff x="3820" y="582"/>
                <a:chExt cx="1836" cy="3699"/>
              </a:xfrm>
            </p:grpSpPr>
            <p:sp>
              <p:nvSpPr>
                <p:cNvPr id="21571" name="Text Box 60"/>
                <p:cNvSpPr txBox="1">
                  <a:spLocks noChangeArrowheads="1"/>
                </p:cNvSpPr>
                <p:nvPr/>
              </p:nvSpPr>
              <p:spPr bwMode="auto">
                <a:xfrm rot="-5400000">
                  <a:off x="3275" y="2093"/>
                  <a:ext cx="128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Vegetables (Tons)</a:t>
                  </a:r>
                </a:p>
              </p:txBody>
            </p:sp>
            <p:grpSp>
              <p:nvGrpSpPr>
                <p:cNvPr id="21572" name="Group 82"/>
                <p:cNvGrpSpPr>
                  <a:grpSpLocks/>
                </p:cNvGrpSpPr>
                <p:nvPr/>
              </p:nvGrpSpPr>
              <p:grpSpPr bwMode="auto">
                <a:xfrm>
                  <a:off x="3928" y="582"/>
                  <a:ext cx="245" cy="3360"/>
                  <a:chOff x="1158" y="584"/>
                  <a:chExt cx="245" cy="3360"/>
                </a:xfrm>
              </p:grpSpPr>
              <p:sp>
                <p:nvSpPr>
                  <p:cNvPr id="21578" name="Text Box 83"/>
                  <p:cNvSpPr txBox="1">
                    <a:spLocks noChangeArrowheads="1"/>
                  </p:cNvSpPr>
                  <p:nvPr/>
                </p:nvSpPr>
                <p:spPr bwMode="auto">
                  <a:xfrm>
                    <a:off x="1158" y="1628"/>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21579" name="Text Box 84"/>
                  <p:cNvSpPr txBox="1">
                    <a:spLocks noChangeArrowheads="1"/>
                  </p:cNvSpPr>
                  <p:nvPr/>
                </p:nvSpPr>
                <p:spPr bwMode="auto">
                  <a:xfrm>
                    <a:off x="1158" y="1974"/>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21580" name="Text Box 85"/>
                  <p:cNvSpPr txBox="1">
                    <a:spLocks noChangeArrowheads="1"/>
                  </p:cNvSpPr>
                  <p:nvPr/>
                </p:nvSpPr>
                <p:spPr bwMode="auto">
                  <a:xfrm>
                    <a:off x="1158" y="2322"/>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21581" name="Text Box 86"/>
                  <p:cNvSpPr txBox="1">
                    <a:spLocks noChangeArrowheads="1"/>
                  </p:cNvSpPr>
                  <p:nvPr/>
                </p:nvSpPr>
                <p:spPr bwMode="auto">
                  <a:xfrm>
                    <a:off x="1158" y="2670"/>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21582" name="Text Box 87"/>
                  <p:cNvSpPr txBox="1">
                    <a:spLocks noChangeArrowheads="1"/>
                  </p:cNvSpPr>
                  <p:nvPr/>
                </p:nvSpPr>
                <p:spPr bwMode="auto">
                  <a:xfrm>
                    <a:off x="1158" y="3018"/>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21583" name="Text Box 88"/>
                  <p:cNvSpPr txBox="1">
                    <a:spLocks noChangeArrowheads="1"/>
                  </p:cNvSpPr>
                  <p:nvPr/>
                </p:nvSpPr>
                <p:spPr bwMode="auto">
                  <a:xfrm>
                    <a:off x="1220" y="3365"/>
                    <a:ext cx="18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21584" name="Text Box 89"/>
                  <p:cNvSpPr txBox="1">
                    <a:spLocks noChangeArrowheads="1"/>
                  </p:cNvSpPr>
                  <p:nvPr/>
                </p:nvSpPr>
                <p:spPr bwMode="auto">
                  <a:xfrm>
                    <a:off x="1220" y="3714"/>
                    <a:ext cx="18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1585" name="Text Box 90"/>
                  <p:cNvSpPr txBox="1">
                    <a:spLocks noChangeArrowheads="1"/>
                  </p:cNvSpPr>
                  <p:nvPr/>
                </p:nvSpPr>
                <p:spPr bwMode="auto">
                  <a:xfrm>
                    <a:off x="1158" y="1274"/>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35</a:t>
                    </a:r>
                  </a:p>
                </p:txBody>
              </p:sp>
              <p:sp>
                <p:nvSpPr>
                  <p:cNvPr id="21586" name="Text Box 91"/>
                  <p:cNvSpPr txBox="1">
                    <a:spLocks noChangeArrowheads="1"/>
                  </p:cNvSpPr>
                  <p:nvPr/>
                </p:nvSpPr>
                <p:spPr bwMode="auto">
                  <a:xfrm>
                    <a:off x="1158" y="929"/>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40</a:t>
                    </a:r>
                  </a:p>
                </p:txBody>
              </p:sp>
              <p:sp>
                <p:nvSpPr>
                  <p:cNvPr id="21587" name="Text Box 92"/>
                  <p:cNvSpPr txBox="1">
                    <a:spLocks noChangeArrowheads="1"/>
                  </p:cNvSpPr>
                  <p:nvPr/>
                </p:nvSpPr>
                <p:spPr bwMode="auto">
                  <a:xfrm>
                    <a:off x="1158" y="584"/>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grpSp>
            <p:sp>
              <p:nvSpPr>
                <p:cNvPr id="21573" name="Text Box 99"/>
                <p:cNvSpPr txBox="1">
                  <a:spLocks noChangeArrowheads="1"/>
                </p:cNvSpPr>
                <p:nvPr/>
              </p:nvSpPr>
              <p:spPr bwMode="auto">
                <a:xfrm>
                  <a:off x="4402" y="3797"/>
                  <a:ext cx="18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21574" name="Text Box 100"/>
                <p:cNvSpPr txBox="1">
                  <a:spLocks noChangeArrowheads="1"/>
                </p:cNvSpPr>
                <p:nvPr/>
              </p:nvSpPr>
              <p:spPr bwMode="auto">
                <a:xfrm>
                  <a:off x="4715" y="3797"/>
                  <a:ext cx="24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21575" name="Text Box 101"/>
                <p:cNvSpPr txBox="1">
                  <a:spLocks noChangeArrowheads="1"/>
                </p:cNvSpPr>
                <p:nvPr/>
              </p:nvSpPr>
              <p:spPr bwMode="auto">
                <a:xfrm>
                  <a:off x="5063" y="3797"/>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21576" name="Text Box 102"/>
                <p:cNvSpPr txBox="1">
                  <a:spLocks noChangeArrowheads="1"/>
                </p:cNvSpPr>
                <p:nvPr/>
              </p:nvSpPr>
              <p:spPr bwMode="auto">
                <a:xfrm>
                  <a:off x="5411" y="3797"/>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21577" name="Text Box 104"/>
                <p:cNvSpPr txBox="1">
                  <a:spLocks noChangeArrowheads="1"/>
                </p:cNvSpPr>
                <p:nvPr/>
              </p:nvSpPr>
              <p:spPr bwMode="auto">
                <a:xfrm>
                  <a:off x="4362" y="4005"/>
                  <a:ext cx="92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Beef (Tons)</a:t>
                  </a:r>
                </a:p>
              </p:txBody>
            </p:sp>
          </p:grpSp>
        </p:grpSp>
        <p:grpSp>
          <p:nvGrpSpPr>
            <p:cNvPr id="21511" name="Group 126"/>
            <p:cNvGrpSpPr>
              <a:grpSpLocks/>
            </p:cNvGrpSpPr>
            <p:nvPr/>
          </p:nvGrpSpPr>
          <p:grpSpPr bwMode="auto">
            <a:xfrm>
              <a:off x="427" y="1060"/>
              <a:ext cx="2709" cy="3165"/>
              <a:chOff x="1034" y="584"/>
              <a:chExt cx="2763" cy="3701"/>
            </a:xfrm>
          </p:grpSpPr>
          <p:sp>
            <p:nvSpPr>
              <p:cNvPr id="21531" name="Line 7"/>
              <p:cNvSpPr>
                <a:spLocks noChangeShapeType="1"/>
              </p:cNvSpPr>
              <p:nvPr/>
            </p:nvSpPr>
            <p:spPr bwMode="auto">
              <a:xfrm>
                <a:off x="1371" y="672"/>
                <a:ext cx="0" cy="3153"/>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2" name="Line 8"/>
              <p:cNvSpPr>
                <a:spLocks noChangeShapeType="1"/>
              </p:cNvSpPr>
              <p:nvPr/>
            </p:nvSpPr>
            <p:spPr bwMode="auto">
              <a:xfrm>
                <a:off x="1363" y="3816"/>
                <a:ext cx="243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21533" name="Group 48"/>
              <p:cNvGrpSpPr>
                <a:grpSpLocks/>
              </p:cNvGrpSpPr>
              <p:nvPr/>
            </p:nvGrpSpPr>
            <p:grpSpPr bwMode="auto">
              <a:xfrm>
                <a:off x="1369" y="1025"/>
                <a:ext cx="2422" cy="2441"/>
                <a:chOff x="1488" y="696"/>
                <a:chExt cx="2465" cy="2441"/>
              </a:xfrm>
            </p:grpSpPr>
            <p:sp>
              <p:nvSpPr>
                <p:cNvPr id="21561" name="Line 32"/>
                <p:cNvSpPr>
                  <a:spLocks noChangeShapeType="1"/>
                </p:cNvSpPr>
                <p:nvPr/>
              </p:nvSpPr>
              <p:spPr bwMode="auto">
                <a:xfrm rot="-5400000">
                  <a:off x="2721" y="1904"/>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2" name="Line 33"/>
                <p:cNvSpPr>
                  <a:spLocks noChangeShapeType="1"/>
                </p:cNvSpPr>
                <p:nvPr/>
              </p:nvSpPr>
              <p:spPr bwMode="auto">
                <a:xfrm rot="-5400000">
                  <a:off x="2721" y="1556"/>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3" name="Line 34"/>
                <p:cNvSpPr>
                  <a:spLocks noChangeShapeType="1"/>
                </p:cNvSpPr>
                <p:nvPr/>
              </p:nvSpPr>
              <p:spPr bwMode="auto">
                <a:xfrm rot="-5400000">
                  <a:off x="2721" y="1208"/>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4" name="Line 35"/>
                <p:cNvSpPr>
                  <a:spLocks noChangeShapeType="1"/>
                </p:cNvSpPr>
                <p:nvPr/>
              </p:nvSpPr>
              <p:spPr bwMode="auto">
                <a:xfrm rot="-5400000">
                  <a:off x="2721" y="860"/>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5" name="Line 43"/>
                <p:cNvSpPr>
                  <a:spLocks noChangeShapeType="1"/>
                </p:cNvSpPr>
                <p:nvPr/>
              </p:nvSpPr>
              <p:spPr bwMode="auto">
                <a:xfrm rot="-5400000">
                  <a:off x="2721" y="50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6" name="Line 44"/>
                <p:cNvSpPr>
                  <a:spLocks noChangeShapeType="1"/>
                </p:cNvSpPr>
                <p:nvPr/>
              </p:nvSpPr>
              <p:spPr bwMode="auto">
                <a:xfrm rot="-5400000">
                  <a:off x="2721" y="15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7" name="Line 45"/>
                <p:cNvSpPr>
                  <a:spLocks noChangeShapeType="1"/>
                </p:cNvSpPr>
                <p:nvPr/>
              </p:nvSpPr>
              <p:spPr bwMode="auto">
                <a:xfrm rot="-5400000">
                  <a:off x="2721" y="-189"/>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8" name="Line 46"/>
                <p:cNvSpPr>
                  <a:spLocks noChangeShapeType="1"/>
                </p:cNvSpPr>
                <p:nvPr/>
              </p:nvSpPr>
              <p:spPr bwMode="auto">
                <a:xfrm rot="-5400000">
                  <a:off x="2721" y="-537"/>
                  <a:ext cx="0" cy="246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1534" name="Group 69"/>
              <p:cNvGrpSpPr>
                <a:grpSpLocks/>
              </p:cNvGrpSpPr>
              <p:nvPr/>
            </p:nvGrpSpPr>
            <p:grpSpPr bwMode="auto">
              <a:xfrm>
                <a:off x="1707" y="679"/>
                <a:ext cx="1749" cy="3127"/>
                <a:chOff x="1707" y="679"/>
                <a:chExt cx="1749" cy="3127"/>
              </a:xfrm>
            </p:grpSpPr>
            <p:sp>
              <p:nvSpPr>
                <p:cNvPr id="21555" name="Line 16"/>
                <p:cNvSpPr>
                  <a:spLocks noChangeShapeType="1"/>
                </p:cNvSpPr>
                <p:nvPr/>
              </p:nvSpPr>
              <p:spPr bwMode="auto">
                <a:xfrm>
                  <a:off x="1707"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56" name="Line 17"/>
                <p:cNvSpPr>
                  <a:spLocks noChangeShapeType="1"/>
                </p:cNvSpPr>
                <p:nvPr/>
              </p:nvSpPr>
              <p:spPr bwMode="auto">
                <a:xfrm>
                  <a:off x="2055"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57" name="Line 18"/>
                <p:cNvSpPr>
                  <a:spLocks noChangeShapeType="1"/>
                </p:cNvSpPr>
                <p:nvPr/>
              </p:nvSpPr>
              <p:spPr bwMode="auto">
                <a:xfrm>
                  <a:off x="2403"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58" name="Line 19"/>
                <p:cNvSpPr>
                  <a:spLocks noChangeShapeType="1"/>
                </p:cNvSpPr>
                <p:nvPr/>
              </p:nvSpPr>
              <p:spPr bwMode="auto">
                <a:xfrm>
                  <a:off x="2751"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59" name="Line 20"/>
                <p:cNvSpPr>
                  <a:spLocks noChangeShapeType="1"/>
                </p:cNvSpPr>
                <p:nvPr/>
              </p:nvSpPr>
              <p:spPr bwMode="auto">
                <a:xfrm>
                  <a:off x="3099" y="681"/>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60" name="Line 67"/>
                <p:cNvSpPr>
                  <a:spLocks noChangeShapeType="1"/>
                </p:cNvSpPr>
                <p:nvPr/>
              </p:nvSpPr>
              <p:spPr bwMode="auto">
                <a:xfrm>
                  <a:off x="3456" y="679"/>
                  <a:ext cx="0" cy="3125"/>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1535" name="Group 124"/>
              <p:cNvGrpSpPr>
                <a:grpSpLocks/>
              </p:cNvGrpSpPr>
              <p:nvPr/>
            </p:nvGrpSpPr>
            <p:grpSpPr bwMode="auto">
              <a:xfrm>
                <a:off x="1034" y="584"/>
                <a:ext cx="2544" cy="3701"/>
                <a:chOff x="1034" y="584"/>
                <a:chExt cx="2544" cy="3701"/>
              </a:xfrm>
            </p:grpSpPr>
            <p:sp>
              <p:nvSpPr>
                <p:cNvPr id="21536" name="Text Box 59"/>
                <p:cNvSpPr txBox="1">
                  <a:spLocks noChangeArrowheads="1"/>
                </p:cNvSpPr>
                <p:nvPr/>
              </p:nvSpPr>
              <p:spPr bwMode="auto">
                <a:xfrm rot="-5400000">
                  <a:off x="488" y="2101"/>
                  <a:ext cx="1288"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Vegetables (Tons)</a:t>
                  </a:r>
                </a:p>
              </p:txBody>
            </p:sp>
            <p:grpSp>
              <p:nvGrpSpPr>
                <p:cNvPr id="21537" name="Group 81"/>
                <p:cNvGrpSpPr>
                  <a:grpSpLocks/>
                </p:cNvGrpSpPr>
                <p:nvPr/>
              </p:nvGrpSpPr>
              <p:grpSpPr bwMode="auto">
                <a:xfrm>
                  <a:off x="1158" y="584"/>
                  <a:ext cx="245" cy="3360"/>
                  <a:chOff x="1158" y="584"/>
                  <a:chExt cx="245" cy="3360"/>
                </a:xfrm>
              </p:grpSpPr>
              <p:sp>
                <p:nvSpPr>
                  <p:cNvPr id="21545" name="Text Box 61"/>
                  <p:cNvSpPr txBox="1">
                    <a:spLocks noChangeArrowheads="1"/>
                  </p:cNvSpPr>
                  <p:nvPr/>
                </p:nvSpPr>
                <p:spPr bwMode="auto">
                  <a:xfrm>
                    <a:off x="1158" y="1626"/>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21546" name="Text Box 72"/>
                  <p:cNvSpPr txBox="1">
                    <a:spLocks noChangeArrowheads="1"/>
                  </p:cNvSpPr>
                  <p:nvPr/>
                </p:nvSpPr>
                <p:spPr bwMode="auto">
                  <a:xfrm>
                    <a:off x="1158" y="1974"/>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21547" name="Text Box 73"/>
                  <p:cNvSpPr txBox="1">
                    <a:spLocks noChangeArrowheads="1"/>
                  </p:cNvSpPr>
                  <p:nvPr/>
                </p:nvSpPr>
                <p:spPr bwMode="auto">
                  <a:xfrm>
                    <a:off x="1158" y="2321"/>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21548" name="Text Box 74"/>
                  <p:cNvSpPr txBox="1">
                    <a:spLocks noChangeArrowheads="1"/>
                  </p:cNvSpPr>
                  <p:nvPr/>
                </p:nvSpPr>
                <p:spPr bwMode="auto">
                  <a:xfrm>
                    <a:off x="1158" y="2670"/>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21549" name="Text Box 75"/>
                  <p:cNvSpPr txBox="1">
                    <a:spLocks noChangeArrowheads="1"/>
                  </p:cNvSpPr>
                  <p:nvPr/>
                </p:nvSpPr>
                <p:spPr bwMode="auto">
                  <a:xfrm>
                    <a:off x="1158" y="3018"/>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21550" name="Text Box 76"/>
                  <p:cNvSpPr txBox="1">
                    <a:spLocks noChangeArrowheads="1"/>
                  </p:cNvSpPr>
                  <p:nvPr/>
                </p:nvSpPr>
                <p:spPr bwMode="auto">
                  <a:xfrm>
                    <a:off x="1220" y="3364"/>
                    <a:ext cx="18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21551" name="Text Box 77"/>
                  <p:cNvSpPr txBox="1">
                    <a:spLocks noChangeArrowheads="1"/>
                  </p:cNvSpPr>
                  <p:nvPr/>
                </p:nvSpPr>
                <p:spPr bwMode="auto">
                  <a:xfrm>
                    <a:off x="1220" y="3714"/>
                    <a:ext cx="18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1552" name="Text Box 78"/>
                  <p:cNvSpPr txBox="1">
                    <a:spLocks noChangeArrowheads="1"/>
                  </p:cNvSpPr>
                  <p:nvPr/>
                </p:nvSpPr>
                <p:spPr bwMode="auto">
                  <a:xfrm>
                    <a:off x="1158" y="1272"/>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35</a:t>
                    </a:r>
                  </a:p>
                </p:txBody>
              </p:sp>
              <p:sp>
                <p:nvSpPr>
                  <p:cNvPr id="21553" name="Text Box 79"/>
                  <p:cNvSpPr txBox="1">
                    <a:spLocks noChangeArrowheads="1"/>
                  </p:cNvSpPr>
                  <p:nvPr/>
                </p:nvSpPr>
                <p:spPr bwMode="auto">
                  <a:xfrm>
                    <a:off x="1158" y="929"/>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40</a:t>
                    </a:r>
                  </a:p>
                </p:txBody>
              </p:sp>
              <p:sp>
                <p:nvSpPr>
                  <p:cNvPr id="21554" name="Text Box 80"/>
                  <p:cNvSpPr txBox="1">
                    <a:spLocks noChangeArrowheads="1"/>
                  </p:cNvSpPr>
                  <p:nvPr/>
                </p:nvSpPr>
                <p:spPr bwMode="auto">
                  <a:xfrm>
                    <a:off x="1158" y="584"/>
                    <a:ext cx="2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grpSp>
            <p:sp>
              <p:nvSpPr>
                <p:cNvPr id="21538" name="Text Box 93"/>
                <p:cNvSpPr txBox="1">
                  <a:spLocks noChangeArrowheads="1"/>
                </p:cNvSpPr>
                <p:nvPr/>
              </p:nvSpPr>
              <p:spPr bwMode="auto">
                <a:xfrm>
                  <a:off x="1614" y="3798"/>
                  <a:ext cx="18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a:t>
                  </a:r>
                </a:p>
              </p:txBody>
            </p:sp>
            <p:sp>
              <p:nvSpPr>
                <p:cNvPr id="21539" name="Text Box 94"/>
                <p:cNvSpPr txBox="1">
                  <a:spLocks noChangeArrowheads="1"/>
                </p:cNvSpPr>
                <p:nvPr/>
              </p:nvSpPr>
              <p:spPr bwMode="auto">
                <a:xfrm>
                  <a:off x="1934" y="3798"/>
                  <a:ext cx="24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a:t>
                  </a:r>
                </a:p>
              </p:txBody>
            </p:sp>
            <p:sp>
              <p:nvSpPr>
                <p:cNvPr id="21540" name="Text Box 95"/>
                <p:cNvSpPr txBox="1">
                  <a:spLocks noChangeArrowheads="1"/>
                </p:cNvSpPr>
                <p:nvPr/>
              </p:nvSpPr>
              <p:spPr bwMode="auto">
                <a:xfrm>
                  <a:off x="2283" y="3798"/>
                  <a:ext cx="24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15</a:t>
                  </a:r>
                </a:p>
              </p:txBody>
            </p:sp>
            <p:sp>
              <p:nvSpPr>
                <p:cNvPr id="21541" name="Text Box 96"/>
                <p:cNvSpPr txBox="1">
                  <a:spLocks noChangeArrowheads="1"/>
                </p:cNvSpPr>
                <p:nvPr/>
              </p:nvSpPr>
              <p:spPr bwMode="auto">
                <a:xfrm>
                  <a:off x="2630" y="3798"/>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20</a:t>
                  </a:r>
                </a:p>
              </p:txBody>
            </p:sp>
            <p:sp>
              <p:nvSpPr>
                <p:cNvPr id="21542" name="Text Box 97"/>
                <p:cNvSpPr txBox="1">
                  <a:spLocks noChangeArrowheads="1"/>
                </p:cNvSpPr>
                <p:nvPr/>
              </p:nvSpPr>
              <p:spPr bwMode="auto">
                <a:xfrm>
                  <a:off x="2978" y="3798"/>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25</a:t>
                  </a:r>
                </a:p>
              </p:txBody>
            </p:sp>
            <p:sp>
              <p:nvSpPr>
                <p:cNvPr id="21543" name="Text Box 98"/>
                <p:cNvSpPr txBox="1">
                  <a:spLocks noChangeArrowheads="1"/>
                </p:cNvSpPr>
                <p:nvPr/>
              </p:nvSpPr>
              <p:spPr bwMode="auto">
                <a:xfrm>
                  <a:off x="3333" y="3798"/>
                  <a:ext cx="24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30</a:t>
                  </a:r>
                </a:p>
              </p:txBody>
            </p:sp>
            <p:sp>
              <p:nvSpPr>
                <p:cNvPr id="21544" name="Text Box 103"/>
                <p:cNvSpPr txBox="1">
                  <a:spLocks noChangeArrowheads="1"/>
                </p:cNvSpPr>
                <p:nvPr/>
              </p:nvSpPr>
              <p:spPr bwMode="auto">
                <a:xfrm>
                  <a:off x="2125" y="4008"/>
                  <a:ext cx="92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Beef (Tons)</a:t>
                  </a:r>
                </a:p>
              </p:txBody>
            </p:sp>
          </p:grpSp>
        </p:grpSp>
        <p:sp>
          <p:nvSpPr>
            <p:cNvPr id="21512" name="Rectangle 5"/>
            <p:cNvSpPr>
              <a:spLocks noChangeArrowheads="1"/>
            </p:cNvSpPr>
            <p:nvPr/>
          </p:nvSpPr>
          <p:spPr bwMode="auto">
            <a:xfrm>
              <a:off x="760" y="1132"/>
              <a:ext cx="2381" cy="2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13" name="AutoShape 143"/>
            <p:cNvSpPr>
              <a:spLocks noChangeArrowheads="1"/>
            </p:cNvSpPr>
            <p:nvPr/>
          </p:nvSpPr>
          <p:spPr bwMode="auto">
            <a:xfrm>
              <a:off x="761" y="2027"/>
              <a:ext cx="2038" cy="1794"/>
            </a:xfrm>
            <a:prstGeom prst="rtTriangle">
              <a:avLst/>
            </a:prstGeom>
            <a:solidFill>
              <a:srgbClr val="FFFFCC">
                <a:alpha val="76077"/>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14" name="Rectangle 6"/>
            <p:cNvSpPr>
              <a:spLocks noChangeArrowheads="1"/>
            </p:cNvSpPr>
            <p:nvPr/>
          </p:nvSpPr>
          <p:spPr bwMode="auto">
            <a:xfrm>
              <a:off x="3629" y="1122"/>
              <a:ext cx="1371" cy="2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15" name="AutoShape 144"/>
            <p:cNvSpPr>
              <a:spLocks noChangeArrowheads="1"/>
            </p:cNvSpPr>
            <p:nvPr/>
          </p:nvSpPr>
          <p:spPr bwMode="auto">
            <a:xfrm>
              <a:off x="3642" y="2614"/>
              <a:ext cx="682" cy="1197"/>
            </a:xfrm>
            <a:prstGeom prst="rtTriangle">
              <a:avLst/>
            </a:prstGeom>
            <a:solidFill>
              <a:srgbClr val="FFFFCC">
                <a:alpha val="74901"/>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16" name="Line 129"/>
            <p:cNvSpPr>
              <a:spLocks noChangeShapeType="1"/>
            </p:cNvSpPr>
            <p:nvPr/>
          </p:nvSpPr>
          <p:spPr bwMode="auto">
            <a:xfrm flipH="1">
              <a:off x="746" y="3111"/>
              <a:ext cx="1228"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17" name="Line 130"/>
            <p:cNvSpPr>
              <a:spLocks noChangeShapeType="1"/>
            </p:cNvSpPr>
            <p:nvPr/>
          </p:nvSpPr>
          <p:spPr bwMode="auto">
            <a:xfrm flipH="1">
              <a:off x="3628" y="3567"/>
              <a:ext cx="56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18" name="Line 131"/>
            <p:cNvSpPr>
              <a:spLocks noChangeShapeType="1"/>
            </p:cNvSpPr>
            <p:nvPr/>
          </p:nvSpPr>
          <p:spPr bwMode="auto">
            <a:xfrm>
              <a:off x="1966" y="3111"/>
              <a:ext cx="0" cy="7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19" name="Text Box 135"/>
            <p:cNvSpPr txBox="1">
              <a:spLocks noChangeArrowheads="1"/>
            </p:cNvSpPr>
            <p:nvPr/>
          </p:nvSpPr>
          <p:spPr bwMode="auto">
            <a:xfrm>
              <a:off x="539" y="3016"/>
              <a:ext cx="24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12</a:t>
              </a:r>
            </a:p>
          </p:txBody>
        </p:sp>
        <p:sp>
          <p:nvSpPr>
            <p:cNvPr id="21520" name="Text Box 136"/>
            <p:cNvSpPr txBox="1">
              <a:spLocks noChangeArrowheads="1"/>
            </p:cNvSpPr>
            <p:nvPr/>
          </p:nvSpPr>
          <p:spPr bwMode="auto">
            <a:xfrm>
              <a:off x="1843" y="3808"/>
              <a:ext cx="24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18</a:t>
              </a:r>
            </a:p>
          </p:txBody>
        </p:sp>
        <p:sp>
          <p:nvSpPr>
            <p:cNvPr id="21521" name="Text Box 137"/>
            <p:cNvSpPr txBox="1">
              <a:spLocks noChangeArrowheads="1"/>
            </p:cNvSpPr>
            <p:nvPr/>
          </p:nvSpPr>
          <p:spPr bwMode="auto">
            <a:xfrm>
              <a:off x="4097" y="3810"/>
              <a:ext cx="17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8</a:t>
              </a:r>
            </a:p>
          </p:txBody>
        </p:sp>
        <p:sp>
          <p:nvSpPr>
            <p:cNvPr id="21522" name="Text Box 138"/>
            <p:cNvSpPr txBox="1">
              <a:spLocks noChangeArrowheads="1"/>
            </p:cNvSpPr>
            <p:nvPr/>
          </p:nvSpPr>
          <p:spPr bwMode="auto">
            <a:xfrm>
              <a:off x="3481" y="3508"/>
              <a:ext cx="17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solidFill>
                    <a:srgbClr val="990033"/>
                  </a:solidFill>
                  <a:latin typeface="Arial" panose="020B0604020202020204" pitchFamily="34" charset="0"/>
                </a:rPr>
                <a:t>4</a:t>
              </a:r>
            </a:p>
          </p:txBody>
        </p:sp>
        <p:sp>
          <p:nvSpPr>
            <p:cNvPr id="21523" name="Text Box 139"/>
            <p:cNvSpPr txBox="1">
              <a:spLocks noChangeArrowheads="1"/>
            </p:cNvSpPr>
            <p:nvPr/>
          </p:nvSpPr>
          <p:spPr bwMode="auto">
            <a:xfrm>
              <a:off x="1679" y="3134"/>
              <a:ext cx="2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21524" name="Text Box 140"/>
            <p:cNvSpPr txBox="1">
              <a:spLocks noChangeArrowheads="1"/>
            </p:cNvSpPr>
            <p:nvPr/>
          </p:nvSpPr>
          <p:spPr bwMode="auto">
            <a:xfrm>
              <a:off x="3960" y="3552"/>
              <a:ext cx="19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Z</a:t>
              </a:r>
            </a:p>
          </p:txBody>
        </p:sp>
        <p:sp>
          <p:nvSpPr>
            <p:cNvPr id="21525" name="Line 141"/>
            <p:cNvSpPr>
              <a:spLocks noChangeShapeType="1"/>
            </p:cNvSpPr>
            <p:nvPr/>
          </p:nvSpPr>
          <p:spPr bwMode="auto">
            <a:xfrm>
              <a:off x="765" y="2049"/>
              <a:ext cx="2045" cy="1786"/>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6" name="Line 142"/>
            <p:cNvSpPr>
              <a:spLocks noChangeShapeType="1"/>
            </p:cNvSpPr>
            <p:nvPr/>
          </p:nvSpPr>
          <p:spPr bwMode="auto">
            <a:xfrm>
              <a:off x="3649" y="2619"/>
              <a:ext cx="675" cy="118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7" name="Oval 133"/>
            <p:cNvSpPr>
              <a:spLocks noChangeArrowheads="1"/>
            </p:cNvSpPr>
            <p:nvPr/>
          </p:nvSpPr>
          <p:spPr bwMode="auto">
            <a:xfrm>
              <a:off x="1917" y="3070"/>
              <a:ext cx="76" cy="7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28" name="Oval 134"/>
            <p:cNvSpPr>
              <a:spLocks noChangeArrowheads="1"/>
            </p:cNvSpPr>
            <p:nvPr/>
          </p:nvSpPr>
          <p:spPr bwMode="auto">
            <a:xfrm>
              <a:off x="4154" y="3519"/>
              <a:ext cx="82" cy="72"/>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529" name="Line 132"/>
            <p:cNvSpPr>
              <a:spLocks noChangeShapeType="1"/>
            </p:cNvSpPr>
            <p:nvPr/>
          </p:nvSpPr>
          <p:spPr bwMode="auto">
            <a:xfrm>
              <a:off x="4193" y="3571"/>
              <a:ext cx="0" cy="23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0" name="TextBox 2"/>
            <p:cNvSpPr txBox="1">
              <a:spLocks noChangeArrowheads="1"/>
            </p:cNvSpPr>
            <p:nvPr/>
          </p:nvSpPr>
          <p:spPr bwMode="auto">
            <a:xfrm>
              <a:off x="-1" y="4065"/>
              <a:ext cx="524"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gr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2999</TotalTime>
  <Words>4541</Words>
  <Application>Microsoft Office PowerPoint</Application>
  <PresentationFormat>On-screen Show (4:3)</PresentationFormat>
  <Paragraphs>470</Paragraphs>
  <Slides>31</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MS PGothic</vt:lpstr>
      <vt:lpstr>MS PGothic</vt:lpstr>
      <vt:lpstr>Arial</vt:lpstr>
      <vt:lpstr>Calibri</vt:lpstr>
      <vt:lpstr>Tahoma</vt:lpstr>
      <vt:lpstr>Times New Roman</vt:lpstr>
      <vt:lpstr>Wingdings</vt:lpstr>
      <vt:lpstr>Adjacency - Office Colors</vt:lpstr>
      <vt:lpstr>Chapter 34</vt:lpstr>
      <vt:lpstr>Some Key Trade Facts</vt:lpstr>
      <vt:lpstr>Some Key Trade Facts Continued</vt:lpstr>
      <vt:lpstr>Some Key Trade Facts Concluded</vt:lpstr>
      <vt:lpstr>Shares of World Exports</vt:lpstr>
      <vt:lpstr>Shares of World Exports Continued</vt:lpstr>
      <vt:lpstr>Economic Basis for Trade</vt:lpstr>
      <vt:lpstr>Comparative Advantage</vt:lpstr>
      <vt:lpstr>Production Possibilities</vt:lpstr>
      <vt:lpstr>Comparative Advantage Continued</vt:lpstr>
      <vt:lpstr>International Specialization</vt:lpstr>
      <vt:lpstr>Terms of Trade</vt:lpstr>
      <vt:lpstr>Gains from Trade</vt:lpstr>
      <vt:lpstr>Gains from Trade Continued</vt:lpstr>
      <vt:lpstr>Comparative Advantage Concluded</vt:lpstr>
      <vt:lpstr>Supply and Demand Analysis </vt:lpstr>
      <vt:lpstr>Supply and Demand Analysis Continued</vt:lpstr>
      <vt:lpstr>Supply and Demand Analysis Concluded</vt:lpstr>
      <vt:lpstr>International Equilibrium</vt:lpstr>
      <vt:lpstr>Trade Barriers and Export Subsidies</vt:lpstr>
      <vt:lpstr>Economic Impact of Tariffs</vt:lpstr>
      <vt:lpstr>Economic Impact of Quotas</vt:lpstr>
      <vt:lpstr>Economic Effects of a Tariff or Quota</vt:lpstr>
      <vt:lpstr>The Case for Protection</vt:lpstr>
      <vt:lpstr>Multilateral Trade Agreements</vt:lpstr>
      <vt:lpstr>GATT</vt:lpstr>
      <vt:lpstr>WTO</vt:lpstr>
      <vt:lpstr>European Union</vt:lpstr>
      <vt:lpstr>NAFTA</vt:lpstr>
      <vt:lpstr>Helping Those Hurt by Free Trade</vt:lpstr>
      <vt:lpstr>Petition of the Candlemakers</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35</dc:title>
  <dc:subject>McConnell-Brue Economics</dc:subject>
  <dc:creator>C. Norman Hollingsworth</dc:creator>
  <cp:lastModifiedBy>John Slonim</cp:lastModifiedBy>
  <cp:revision>288</cp:revision>
  <dcterms:created xsi:type="dcterms:W3CDTF">2008-07-09T17:23:01Z</dcterms:created>
  <dcterms:modified xsi:type="dcterms:W3CDTF">2018-01-26T18:19:50Z</dcterms:modified>
</cp:coreProperties>
</file>