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7" r:id="rId1"/>
  </p:sldMasterIdLst>
  <p:notesMasterIdLst>
    <p:notesMasterId r:id="rId16"/>
  </p:notesMasterIdLst>
  <p:sldIdLst>
    <p:sldId id="256" r:id="rId2"/>
    <p:sldId id="266" r:id="rId3"/>
    <p:sldId id="273" r:id="rId4"/>
    <p:sldId id="274" r:id="rId5"/>
    <p:sldId id="275" r:id="rId6"/>
    <p:sldId id="267" r:id="rId7"/>
    <p:sldId id="276" r:id="rId8"/>
    <p:sldId id="277" r:id="rId9"/>
    <p:sldId id="278" r:id="rId10"/>
    <p:sldId id="268" r:id="rId11"/>
    <p:sldId id="269" r:id="rId12"/>
    <p:sldId id="279" r:id="rId13"/>
    <p:sldId id="280" r:id="rId14"/>
    <p:sldId id="26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600">
          <p15:clr>
            <a:srgbClr val="A4A3A4"/>
          </p15:clr>
        </p15:guide>
        <p15:guide id="2" pos="34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669900"/>
    <a:srgbClr val="993366"/>
    <a:srgbClr val="CC66FF"/>
    <a:srgbClr val="FFFF99"/>
    <a:srgbClr val="FF6699"/>
    <a:srgbClr val="CCFFCC"/>
    <a:srgbClr val="D000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95" autoAdjust="0"/>
    <p:restoredTop sz="76643" autoAdjust="0"/>
  </p:normalViewPr>
  <p:slideViewPr>
    <p:cSldViewPr snapToGrid="0">
      <p:cViewPr varScale="1">
        <p:scale>
          <a:sx n="53" d="100"/>
          <a:sy n="53" d="100"/>
        </p:scale>
        <p:origin x="1956" y="24"/>
      </p:cViewPr>
      <p:guideLst>
        <p:guide orient="horz" pos="2600"/>
        <p:guide pos="3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48" y="24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pitchFamily="17"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BD7C1DB6-55DE-4AB7-AA07-CBF56B92A530}" type="datetimeFigureOut">
              <a:rPr lang="en-US" altLang="en-US"/>
              <a:pPr>
                <a:defRPr/>
              </a:pPr>
              <a:t>1/26/2018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pitchFamily="17"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5E42312-E522-442F-B613-735E6D59322D}" type="slidenum">
              <a:rPr lang="en-US" altLang="en-US"/>
              <a:pPr>
                <a:defRPr/>
              </a:pPr>
              <a:t>‹#›</a:t>
            </a:fld>
            <a:endParaRPr lang="en-US" altLang="en-US" dirty="0"/>
          </a:p>
        </p:txBody>
      </p:sp>
    </p:spTree>
    <p:extLst>
      <p:ext uri="{BB962C8B-B14F-4D97-AF65-F5344CB8AC3E}">
        <p14:creationId xmlns:p14="http://schemas.microsoft.com/office/powerpoint/2010/main" val="3057352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Like any discipline, there are disagreements about how the economy really works. Economists don’t always agree, and in this chapter we will explore those different perspectives. Essentially we will focus on three main questions for which economists often have different answers. First, what causes instability in the economy? Will the economy correct itself? Also, should the government be required to follow rules when implementing policies, or should government be able to use its own discretion when determining the appropriate policy for the economy?</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4067763-6D4E-4940-BD2B-D66B7A0957DC}" type="slidenum">
              <a:rPr lang="en-US" altLang="en-US"/>
              <a:pPr/>
              <a:t>1</a:t>
            </a:fld>
            <a:endParaRPr lang="en-US" altLang="en-US" dirty="0"/>
          </a:p>
        </p:txBody>
      </p:sp>
    </p:spTree>
    <p:extLst>
      <p:ext uri="{BB962C8B-B14F-4D97-AF65-F5344CB8AC3E}">
        <p14:creationId xmlns:p14="http://schemas.microsoft.com/office/powerpoint/2010/main" val="2372655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Obviously there is much debate on the role of the government in the economy. Should the government try to help or “steer” the economy to avoid the ups and downs, or should it just stay out of it and let the economy take care of itself? All economists recognize the fact that the instabilities in the economy can cause people severe problems in the short run. Monetarists and new classical economists both feel that some policy rules would help to reduce instability. Monetarists support a monetary rule such as a requirement that the Fed expand the money supply each year at the same rate as the typical growth of the economy’s production capacity.</a:t>
            </a:r>
          </a:p>
          <a:p>
            <a:pPr eaLnBrk="1" hangingPunct="1">
              <a:spcBef>
                <a:spcPct val="0"/>
              </a:spcBef>
            </a:pPr>
            <a:r>
              <a:rPr lang="en-US" altLang="en-US" dirty="0"/>
              <a:t>Others advocate a rule on inflation targeting which would involve the Fed announcing a target band of inflation rates for a future period and then using monetary tools to maintain the targets.</a:t>
            </a:r>
          </a:p>
          <a:p>
            <a:pPr eaLnBrk="1" hangingPunct="1">
              <a:spcBef>
                <a:spcPct val="0"/>
              </a:spcBef>
            </a:pPr>
            <a:r>
              <a:rPr lang="en-US" altLang="en-US" dirty="0"/>
              <a:t>A few favor a constitutional amendment requiring a balanced budget from government to rein in the government’s ability to use fiscal policy to interfere in the economy.</a:t>
            </a:r>
          </a:p>
          <a:p>
            <a:pPr eaLnBrk="1" hangingPunct="1">
              <a:spcBef>
                <a:spcPct val="0"/>
              </a:spcBef>
            </a:pPr>
            <a:r>
              <a:rPr lang="en-US" altLang="en-US" dirty="0"/>
              <a:t>Monetarists are particularly opposed to expansionary fiscal policy.</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A0253F4-A2FA-4562-9179-27627E84D114}" type="slidenum">
              <a:rPr lang="en-US" altLang="en-US"/>
              <a:pPr/>
              <a:t>10</a:t>
            </a:fld>
            <a:endParaRPr lang="en-US" altLang="en-US" dirty="0"/>
          </a:p>
        </p:txBody>
      </p:sp>
    </p:spTree>
    <p:extLst>
      <p:ext uri="{BB962C8B-B14F-4D97-AF65-F5344CB8AC3E}">
        <p14:creationId xmlns:p14="http://schemas.microsoft.com/office/powerpoint/2010/main" val="3516173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graph illustrates the effect of a monetary rule that would require the Fed to increase the money supply at an annual rate linked to the long-run increase in potential GDP. As AD shifts to the right due to the increased GDP, AS would shift at a similar rate, and thus the economy would grow without experiencing inflation or deflation.</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95B48C6-A915-43AC-9174-E42CE79004CE}" type="slidenum">
              <a:rPr lang="en-US" altLang="en-US"/>
              <a:pPr/>
              <a:t>11</a:t>
            </a:fld>
            <a:endParaRPr lang="en-US" altLang="en-US" dirty="0"/>
          </a:p>
        </p:txBody>
      </p:sp>
    </p:spTree>
    <p:extLst>
      <p:ext uri="{BB962C8B-B14F-4D97-AF65-F5344CB8AC3E}">
        <p14:creationId xmlns:p14="http://schemas.microsoft.com/office/powerpoint/2010/main" val="2225124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Mainstream economists oppose both of the ideas of the monetarists and new classical economists. They feel that it should be left to the discretion of the government to decide which tools, monetary or fiscal, should be used to help stabilize the economy and achieve economic growth and full employment. They point to recent policy successes over the past 30 years to support their beliefs. Government was able to use its discretionary fiscal and monetary policies to help the economy recover from recessions and curb inflation and at the same time encourage growth.</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EC8D286-5B01-4AF2-A9A3-CDC7644C0204}" type="slidenum">
              <a:rPr lang="en-US" altLang="en-US"/>
              <a:pPr/>
              <a:t>12</a:t>
            </a:fld>
            <a:endParaRPr lang="en-US" altLang="en-US" dirty="0"/>
          </a:p>
        </p:txBody>
      </p:sp>
    </p:spTree>
    <p:extLst>
      <p:ext uri="{BB962C8B-B14F-4D97-AF65-F5344CB8AC3E}">
        <p14:creationId xmlns:p14="http://schemas.microsoft.com/office/powerpoint/2010/main" val="971985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Here is a summary of the differing philosophies of economists.</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8EEADEE-FE72-4459-AAD5-B8C21582C5B1}" type="slidenum">
              <a:rPr lang="en-US" altLang="en-US"/>
              <a:pPr/>
              <a:t>13</a:t>
            </a:fld>
            <a:endParaRPr lang="en-US" altLang="en-US" dirty="0"/>
          </a:p>
        </p:txBody>
      </p:sp>
    </p:spTree>
    <p:extLst>
      <p:ext uri="{BB962C8B-B14F-4D97-AF65-F5344CB8AC3E}">
        <p14:creationId xmlns:p14="http://schemas.microsoft.com/office/powerpoint/2010/main" val="1470132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the aftermath of the Great Recession of 2007-2008 a new monetary rule has been proposed. The suggestion is for the Fed and other central banks to use the predictions market to make decisions about adjusting monetary policy given that predictions markets have made the most accurate predictions about the future. They incorporate the knowledge and insights of everyone who participates. It is argued that the Fed should use the predictions markets for nominal GDP and then use those predictions to adjust monetary policy to work towards achieving a 5% growth in nominal GDP. The idea is that doing so would promote economic stability. At this point the debate over an optimal monetary policy rule will continue.</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960A0FA-B1B8-4FE8-BF88-409B14D4CB53}" type="slidenum">
              <a:rPr lang="en-US" altLang="en-US"/>
              <a:pPr/>
              <a:t>14</a:t>
            </a:fld>
            <a:endParaRPr lang="en-US" altLang="en-US" dirty="0"/>
          </a:p>
        </p:txBody>
      </p:sp>
    </p:spTree>
    <p:extLst>
      <p:ext uri="{BB962C8B-B14F-4D97-AF65-F5344CB8AC3E}">
        <p14:creationId xmlns:p14="http://schemas.microsoft.com/office/powerpoint/2010/main" val="141392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mainstream view held by most economists would tend to indicate that instability in the economy comes from two different sources: the inability of prices to change in the short run (price stickiness) and unexpected shocks to aggregate demand or short run aggregate supply. Keep in mind that the short run can be a period of several years, so it is normal to see ups and downs in that interim. A long-run perspective is looking out over at least a decade or more. If our aggregate demand changes, the most significant impact will come from changes in investment spending which are usually dictated by interest rate changes. Aggregate supply shocks could come from events such as wars, natural disasters, or some other supply restriction of a key resource.</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78EF887-B8E7-421E-9D9B-CB276C324470}" type="slidenum">
              <a:rPr lang="en-US" altLang="en-US"/>
              <a:pPr/>
              <a:t>2</a:t>
            </a:fld>
            <a:endParaRPr lang="en-US" altLang="en-US" dirty="0"/>
          </a:p>
        </p:txBody>
      </p:sp>
    </p:spTree>
    <p:extLst>
      <p:ext uri="{BB962C8B-B14F-4D97-AF65-F5344CB8AC3E}">
        <p14:creationId xmlns:p14="http://schemas.microsoft.com/office/powerpoint/2010/main" val="2166402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monetarists believe that the economy would take care of itself were it not for the interference of the government. The fundamental equation of monetarists is called the “equation of exchange” and is defined as the supply of money times the velocity at which the money is spent equal to the price level times the physical volume of all goods and services produced.</a:t>
            </a:r>
          </a:p>
          <a:p>
            <a:pPr eaLnBrk="1" hangingPunct="1">
              <a:spcBef>
                <a:spcPct val="0"/>
              </a:spcBef>
            </a:pPr>
            <a:r>
              <a:rPr lang="en-US" altLang="en-US" dirty="0"/>
              <a:t>Monetarists feel that velocity, or spending, is relatively stable, which is not to say it is always the same. They feel it has trended up over the decades. Their position is that the percentage of spending versus saving compared to GDP (PV) stays consistent over time. This means that if GDP rises, spending obviously will increase but will remain the same comparative percent of GDP.</a:t>
            </a:r>
          </a:p>
          <a:p>
            <a:pPr eaLnBrk="1" hangingPunct="1">
              <a:spcBef>
                <a:spcPct val="0"/>
              </a:spcBef>
            </a:pPr>
            <a:r>
              <a:rPr lang="en-US" altLang="en-US" dirty="0"/>
              <a:t>A monetarist believes that instability comes from the inappropriate use of monetary policy by the government. That is, if the government just stayed out of the way, the economy would take care of itself in the long run. Unfortunately, that usually means that in the short run there will be pain, and the government tries to avoid those short-run shocks.</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D9F3A9B-CF61-4841-ACE5-565C741F3158}" type="slidenum">
              <a:rPr lang="en-US" altLang="en-US"/>
              <a:pPr/>
              <a:t>3</a:t>
            </a:fld>
            <a:endParaRPr lang="en-US" altLang="en-US" dirty="0"/>
          </a:p>
        </p:txBody>
      </p:sp>
    </p:spTree>
    <p:extLst>
      <p:ext uri="{BB962C8B-B14F-4D97-AF65-F5344CB8AC3E}">
        <p14:creationId xmlns:p14="http://schemas.microsoft.com/office/powerpoint/2010/main" val="1246406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the real-business-cycle view, economists take the position that business fluctuations occur from technology and resource availability. Economists feel that recessions are primarily caused by decreases in productivity from higher costs of technology and resources, shifting the long-run aggregate supply curve to the left and resulting in fewer goods being produced like in the graph. Since there are fewer goods being produced, the demand for money will fall. A new technology that increases output would shift the long run aggregate supply curve rightward causing real output to increase and the supply and demand for money to increase. The real-business-cycle view sees aggregate supply as the driving force in economic instability.</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4EF44E0-75BB-4116-858D-7A2FC68AB67F}" type="slidenum">
              <a:rPr lang="en-US" altLang="en-US"/>
              <a:pPr/>
              <a:t>4</a:t>
            </a:fld>
            <a:endParaRPr lang="en-US" altLang="en-US" dirty="0"/>
          </a:p>
        </p:txBody>
      </p:sp>
    </p:spTree>
    <p:extLst>
      <p:ext uri="{BB962C8B-B14F-4D97-AF65-F5344CB8AC3E}">
        <p14:creationId xmlns:p14="http://schemas.microsoft.com/office/powerpoint/2010/main" val="4076461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Coordination failures occur in the economy when people fail to act in a way that results in a mutually beneficial equilibrium. Why? Usually because they lack a way to coordinate their activities, or they are unaware of the effect of their behaviors due to limited information. If people think there are bad times ahead, they cut back on spending which reduces aggregate demand which will cause firms to cut back which, in effect, creates the bad times people were expecting!</a:t>
            </a:r>
          </a:p>
          <a:p>
            <a:pPr eaLnBrk="1" hangingPunct="1">
              <a:spcBef>
                <a:spcPct val="0"/>
              </a:spcBef>
            </a:pPr>
            <a:r>
              <a:rPr lang="en-US" altLang="en-US" dirty="0"/>
              <a:t>Unemployment or inflation equilibriums are caused by differing sets of expectations. Macroeconomic instability occurs as the economy moves from one equilibrium to another as peoples’ expectations change.</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544E2DF-1F06-4CD6-B299-A24FA0E8D314}" type="slidenum">
              <a:rPr lang="en-US" altLang="en-US"/>
              <a:pPr/>
              <a:t>5</a:t>
            </a:fld>
            <a:endParaRPr lang="en-US" altLang="en-US" dirty="0"/>
          </a:p>
        </p:txBody>
      </p:sp>
    </p:spTree>
    <p:extLst>
      <p:ext uri="{BB962C8B-B14F-4D97-AF65-F5344CB8AC3E}">
        <p14:creationId xmlns:p14="http://schemas.microsoft.com/office/powerpoint/2010/main" val="2126865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Most new classical economists either tend to subscribe to the rational expectations theory or are monetarists. They feel that if the economy gets out of balance, so to speak, people will take rational actions on their own to automatically move the economy back to equilibrium. Government should stay out of the way and let nature take its course. It may take several years. In the RET view, the process may even occur faster as it assumes that people behave rationally and quickly adjust to new information, that all product and resource markets are highly competitive, and that prices and wages are flexible both upward and downward.</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F973D53-5F98-4A9E-B24E-0CE228FB73A6}" type="slidenum">
              <a:rPr lang="en-US" altLang="en-US"/>
              <a:pPr/>
              <a:t>6</a:t>
            </a:fld>
            <a:endParaRPr lang="en-US" altLang="en-US" dirty="0"/>
          </a:p>
        </p:txBody>
      </p:sp>
    </p:spTree>
    <p:extLst>
      <p:ext uri="{BB962C8B-B14F-4D97-AF65-F5344CB8AC3E}">
        <p14:creationId xmlns:p14="http://schemas.microsoft.com/office/powerpoint/2010/main" val="602569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Here we see the effects of an unanticipated increase in aggregate demand, according to the new classical view. The increase first moves the economy from a to b, then the economy self-corrects itself to c as people demand higher nominal wages in response to the increase in prices.</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72D4DC4-8E01-4724-8EE6-41F62FBBBA44}" type="slidenum">
              <a:rPr lang="en-US" altLang="en-US"/>
              <a:pPr/>
              <a:t>7</a:t>
            </a:fld>
            <a:endParaRPr lang="en-US" altLang="en-US" dirty="0"/>
          </a:p>
        </p:txBody>
      </p:sp>
    </p:spTree>
    <p:extLst>
      <p:ext uri="{BB962C8B-B14F-4D97-AF65-F5344CB8AC3E}">
        <p14:creationId xmlns:p14="http://schemas.microsoft.com/office/powerpoint/2010/main" val="92934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this example, we see the effects of a decline in aggregate demand, moving the economy from a to d, and then the economy self-corrects to e. Prices drop accordingly. Mainstream economists would say that due to downward wage inflexibility, the economy will move from a to f, and even if the price level falls, the economy remains at d due to those stuck wages.</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0B8E7F7-041B-411F-9D43-05FE53D33050}" type="slidenum">
              <a:rPr lang="en-US" altLang="en-US"/>
              <a:pPr/>
              <a:t>8</a:t>
            </a:fld>
            <a:endParaRPr lang="en-US" altLang="en-US" dirty="0"/>
          </a:p>
        </p:txBody>
      </p:sp>
    </p:spTree>
    <p:extLst>
      <p:ext uri="{BB962C8B-B14F-4D97-AF65-F5344CB8AC3E}">
        <p14:creationId xmlns:p14="http://schemas.microsoft.com/office/powerpoint/2010/main" val="1327515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key difference between the new classical economists and mainstream economists deals with the issue of downward price and wage flexibility. Mainstream economists argue that prices and wages are downward inflexible over long periods of time, and due to that fact, it may take fiscal and monetary policy to help the economy recover quickly.</a:t>
            </a:r>
          </a:p>
          <a:p>
            <a:pPr eaLnBrk="1" hangingPunct="1">
              <a:spcBef>
                <a:spcPct val="0"/>
              </a:spcBef>
            </a:pPr>
            <a:r>
              <a:rPr lang="en-US" altLang="en-US" dirty="0"/>
              <a:t>One reason firms may not be able to lower wages comes from the efficiency wage theory. This theory is based on the idea that higher wages make more efficient workers and therefore are actually more cost-effective. Another reason wages can be difficult to lower comes from insider-outsider relationships. Even though it makes sense that if there are many unemployed workers, those unemployed workers could offer to do the same work for less, many employers are reluctant to replace more expensive workers with the cheap labor. Those workers who stayed would resent the new employees, and the newly-laid off workers would foster resentment against the firm.</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83126C6-320C-452A-8AD1-7B67C38292D0}" type="slidenum">
              <a:rPr lang="en-US" altLang="en-US"/>
              <a:pPr/>
              <a:t>9</a:t>
            </a:fld>
            <a:endParaRPr lang="en-US" altLang="en-US" dirty="0"/>
          </a:p>
        </p:txBody>
      </p:sp>
    </p:spTree>
    <p:extLst>
      <p:ext uri="{BB962C8B-B14F-4D97-AF65-F5344CB8AC3E}">
        <p14:creationId xmlns:p14="http://schemas.microsoft.com/office/powerpoint/2010/main" val="217790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McGraw-Hill/Irwin</a:t>
            </a:r>
          </a:p>
        </p:txBody>
      </p:sp>
      <p:sp>
        <p:nvSpPr>
          <p:cNvPr id="5" name="Footer Placeholder 4"/>
          <p:cNvSpPr>
            <a:spLocks noGrp="1"/>
          </p:cNvSpPr>
          <p:nvPr>
            <p:ph type="ftr" sz="quarter" idx="11"/>
          </p:nvPr>
        </p:nvSpPr>
        <p:spPr/>
        <p:txBody>
          <a:bodyPr/>
          <a:lstStyle>
            <a:lvl1pPr>
              <a:defRPr smtClean="0"/>
            </a:lvl1pPr>
          </a:lstStyle>
          <a:p>
            <a:pPr>
              <a:defRPr/>
            </a:pPr>
            <a:r>
              <a:rPr lang="en-US" altLang="en-US" dirty="0"/>
              <a:t>Copyright © 2015 by McGraw-Hill Education. All rights reserved.</a:t>
            </a:r>
          </a:p>
        </p:txBody>
      </p:sp>
      <p:sp>
        <p:nvSpPr>
          <p:cNvPr id="6" name="Slide Number Placeholder 5"/>
          <p:cNvSpPr>
            <a:spLocks noGrp="1"/>
          </p:cNvSpPr>
          <p:nvPr>
            <p:ph type="sldNum" sz="quarter" idx="12"/>
          </p:nvPr>
        </p:nvSpPr>
        <p:spPr/>
        <p:txBody>
          <a:bodyPr/>
          <a:lstStyle>
            <a:lvl1pPr>
              <a:defRPr smtClean="0"/>
            </a:lvl1pPr>
          </a:lstStyle>
          <a:p>
            <a:pPr>
              <a:defRPr/>
            </a:pPr>
            <a:fld id="{2C7C1105-2424-452A-84D1-988F7E0D840C}" type="slidenum">
              <a:rPr lang="en-US" altLang="en-US"/>
              <a:pPr>
                <a:defRPr/>
              </a:pPr>
              <a:t>‹#›</a:t>
            </a:fld>
            <a:endParaRPr lang="en-US" altLang="en-US" dirty="0"/>
          </a:p>
        </p:txBody>
      </p:sp>
    </p:spTree>
    <p:extLst>
      <p:ext uri="{BB962C8B-B14F-4D97-AF65-F5344CB8AC3E}">
        <p14:creationId xmlns:p14="http://schemas.microsoft.com/office/powerpoint/2010/main" val="191453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CAEC92B0-7C54-4DAC-8224-CD12AF1AC6E6}"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5727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B79D1176-C846-492E-AE09-91B458A60D07}"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9720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39-</a:t>
            </a:r>
            <a:fld id="{308E141C-7EE4-4B9C-A49A-9A71A841DBB2}"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67F7E600-1F81-48E4-9A1E-548951422D2E}" type="datetimeFigureOut">
              <a:rPr lang="en-US" altLang="en-US"/>
              <a:pPr>
                <a:defRPr/>
              </a:pPr>
              <a:t>1/26/2018</a:t>
            </a:fld>
            <a:endParaRPr lang="en-US" altLang="en-US" dirty="0"/>
          </a:p>
        </p:txBody>
      </p:sp>
      <p:sp>
        <p:nvSpPr>
          <p:cNvPr id="6" name="Footer Placeholder 4"/>
          <p:cNvSpPr>
            <a:spLocks noGrp="1"/>
          </p:cNvSpPr>
          <p:nvPr>
            <p:ph type="ftr" sz="quarter" idx="11"/>
          </p:nvPr>
        </p:nvSpPr>
        <p:spPr/>
        <p:txBody>
          <a:bodyPr rtlCol="0"/>
          <a:lstStyle>
            <a:lvl1pPr>
              <a:defRPr>
                <a:latin typeface="Arial" panose="020B0604020202020204" pitchFamily="34" charset="0"/>
                <a:ea typeface="ＭＳ Ｐゴシック" panose="020B0600070205080204" pitchFamily="34" charset="-128"/>
                <a:cs typeface="+mn-cs"/>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47B8494A-E4D5-4193-8668-656F24045B09}" type="slidenum">
              <a:rPr lang="en-US" altLang="en-US"/>
              <a:pPr>
                <a:defRPr/>
              </a:pPr>
              <a:t>‹#›</a:t>
            </a:fld>
            <a:endParaRPr lang="en-US" altLang="en-US" dirty="0"/>
          </a:p>
        </p:txBody>
      </p:sp>
    </p:spTree>
    <p:extLst>
      <p:ext uri="{BB962C8B-B14F-4D97-AF65-F5344CB8AC3E}">
        <p14:creationId xmlns:p14="http://schemas.microsoft.com/office/powerpoint/2010/main" val="374609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A6DA577F-2858-4237-AF85-1D93407DDAC6}"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2245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C095432-B222-4666-BB6F-EC0E3C9A61A3}"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43924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2C955462-CB7E-4801-A7A9-F394206536F0}"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4849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8FD00A5E-C08A-423E-BC59-B6B64CF5D485}"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39-</a:t>
            </a:r>
            <a:fld id="{308E141C-7EE4-4B9C-A49A-9A71A841DBB2}"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107459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C64615A0-C96D-4F4C-9564-911509F80C3C}"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6483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A5D56127-52A6-41C6-90CB-69536433CEE3}"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813306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D17A00A0-5439-4EDB-A6C8-D1AEEAEF62C5}"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03240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B9153463-0924-481D-8924-9DF31294FCE5}"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anose="020B0604020202020204" pitchFamily="34" charset="0"/>
                <a:ea typeface="ＭＳ Ｐゴシック" panose="020B0600070205080204" pitchFamily="34" charset="-128"/>
                <a:cs typeface="+mn-cs"/>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3"/>
          <p:cNvSpPr>
            <a:spLocks noGrp="1"/>
          </p:cNvSpPr>
          <p:nvPr>
            <p:ph type="ctrTitle"/>
          </p:nvPr>
        </p:nvSpPr>
        <p:spPr/>
        <p:txBody>
          <a:bodyPr/>
          <a:lstStyle/>
          <a:p>
            <a:pPr eaLnBrk="1" fontAlgn="auto" hangingPunct="1">
              <a:spcAft>
                <a:spcPts val="0"/>
              </a:spcAft>
              <a:defRPr/>
            </a:pPr>
            <a:r>
              <a:rPr lang="en-US" altLang="en-US" dirty="0">
                <a:ea typeface="+mj-ea"/>
              </a:rPr>
              <a:t>Chapter </a:t>
            </a:r>
            <a:r>
              <a:rPr lang="en-US" altLang="en-US" dirty="0" smtClean="0">
                <a:ea typeface="+mj-ea"/>
              </a:rPr>
              <a:t>33</a:t>
            </a:r>
            <a:endParaRPr lang="en-US" altLang="en-US" dirty="0">
              <a:ea typeface="+mj-ea"/>
            </a:endParaRPr>
          </a:p>
        </p:txBody>
      </p:sp>
      <p:sp>
        <p:nvSpPr>
          <p:cNvPr id="5123" name="Subtitle 1"/>
          <p:cNvSpPr>
            <a:spLocks noGrp="1"/>
          </p:cNvSpPr>
          <p:nvPr>
            <p:ph type="subTitle" idx="1"/>
          </p:nvPr>
        </p:nvSpPr>
        <p:spPr/>
        <p:txBody>
          <a:bodyPr/>
          <a:lstStyle/>
          <a:p>
            <a:pPr eaLnBrk="1" hangingPunct="1"/>
            <a:r>
              <a:rPr lang="en-US" altLang="en-US" sz="3200" dirty="0">
                <a:solidFill>
                  <a:schemeClr val="tx1">
                    <a:lumMod val="50000"/>
                    <a:lumOff val="50000"/>
                  </a:schemeClr>
                </a:solidFill>
              </a:rPr>
              <a:t>Current Issues in Macro Theory and Policy</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Rules or Discretion?</a:t>
            </a:r>
          </a:p>
        </p:txBody>
      </p:sp>
      <p:sp>
        <p:nvSpPr>
          <p:cNvPr id="23555" name="Rectangle 3"/>
          <p:cNvSpPr>
            <a:spLocks noGrp="1" noChangeArrowheads="1"/>
          </p:cNvSpPr>
          <p:nvPr>
            <p:ph idx="1"/>
          </p:nvPr>
        </p:nvSpPr>
        <p:spPr/>
        <p:txBody>
          <a:bodyPr/>
          <a:lstStyle/>
          <a:p>
            <a:pPr eaLnBrk="1" hangingPunct="1">
              <a:spcBef>
                <a:spcPts val="363"/>
              </a:spcBef>
              <a:spcAft>
                <a:spcPts val="600"/>
              </a:spcAft>
            </a:pPr>
            <a:r>
              <a:rPr lang="en-US" altLang="en-US" sz="3200" dirty="0"/>
              <a:t>In support of policy rules</a:t>
            </a:r>
          </a:p>
          <a:p>
            <a:pPr lvl="1" eaLnBrk="1" hangingPunct="1">
              <a:spcBef>
                <a:spcPts val="363"/>
              </a:spcBef>
              <a:spcAft>
                <a:spcPts val="600"/>
              </a:spcAft>
              <a:buClr>
                <a:schemeClr val="accent1"/>
              </a:buClr>
            </a:pPr>
            <a:r>
              <a:rPr lang="en-US" altLang="en-US" sz="3200" dirty="0"/>
              <a:t>Reduce macro instability</a:t>
            </a:r>
          </a:p>
          <a:p>
            <a:pPr lvl="1" eaLnBrk="1" hangingPunct="1">
              <a:spcBef>
                <a:spcPts val="363"/>
              </a:spcBef>
              <a:spcAft>
                <a:spcPts val="600"/>
              </a:spcAft>
              <a:buClr>
                <a:schemeClr val="accent1"/>
              </a:buClr>
            </a:pPr>
            <a:r>
              <a:rPr lang="en-US" altLang="en-US" sz="3200" dirty="0"/>
              <a:t>Monetary rule</a:t>
            </a:r>
          </a:p>
          <a:p>
            <a:pPr lvl="2" eaLnBrk="1" hangingPunct="1">
              <a:spcBef>
                <a:spcPts val="363"/>
              </a:spcBef>
              <a:spcAft>
                <a:spcPts val="600"/>
              </a:spcAft>
              <a:buClr>
                <a:schemeClr val="accent1"/>
              </a:buClr>
            </a:pPr>
            <a:r>
              <a:rPr lang="en-US" altLang="en-US" sz="3200" dirty="0"/>
              <a:t>Shift AD to keep up with AS</a:t>
            </a:r>
          </a:p>
          <a:p>
            <a:pPr lvl="2" eaLnBrk="1" hangingPunct="1">
              <a:spcBef>
                <a:spcPts val="363"/>
              </a:spcBef>
              <a:spcAft>
                <a:spcPts val="600"/>
              </a:spcAft>
              <a:buClr>
                <a:schemeClr val="accent1"/>
              </a:buClr>
            </a:pPr>
            <a:r>
              <a:rPr lang="en-US" altLang="en-US" sz="3200" dirty="0"/>
              <a:t>Price stability achieved</a:t>
            </a:r>
          </a:p>
          <a:p>
            <a:pPr lvl="1" eaLnBrk="1" hangingPunct="1">
              <a:spcBef>
                <a:spcPts val="363"/>
              </a:spcBef>
              <a:spcAft>
                <a:spcPts val="600"/>
              </a:spcAft>
              <a:buClr>
                <a:schemeClr val="accent1"/>
              </a:buClr>
            </a:pPr>
            <a:r>
              <a:rPr lang="en-US" altLang="en-US" sz="3200" dirty="0"/>
              <a:t>Inflation targeting</a:t>
            </a:r>
          </a:p>
          <a:p>
            <a:pPr lvl="1" eaLnBrk="1" hangingPunct="1">
              <a:spcBef>
                <a:spcPts val="363"/>
              </a:spcBef>
              <a:spcAft>
                <a:spcPts val="600"/>
              </a:spcAft>
              <a:buClr>
                <a:schemeClr val="accent1"/>
              </a:buClr>
            </a:pPr>
            <a:r>
              <a:rPr lang="en-US" altLang="en-US" sz="3200" dirty="0"/>
              <a:t>Balanced budget</a:t>
            </a:r>
          </a:p>
        </p:txBody>
      </p:sp>
      <p:sp>
        <p:nvSpPr>
          <p:cNvPr id="23556" name="TextBox 1"/>
          <p:cNvSpPr txBox="1">
            <a:spLocks noChangeArrowheads="1"/>
          </p:cNvSpPr>
          <p:nvPr/>
        </p:nvSpPr>
        <p:spPr bwMode="auto">
          <a:xfrm>
            <a:off x="133350" y="6461125"/>
            <a:ext cx="822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61" name="Picture 25"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8757" y="1317542"/>
            <a:ext cx="5538788" cy="499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2"/>
          <p:cNvSpPr>
            <a:spLocks noGrp="1" noChangeArrowheads="1"/>
          </p:cNvSpPr>
          <p:nvPr>
            <p:ph type="title"/>
          </p:nvPr>
        </p:nvSpPr>
        <p:spPr>
          <a:xfrm>
            <a:off x="457200" y="274638"/>
            <a:ext cx="7620000" cy="840500"/>
          </a:xfrm>
        </p:spPr>
        <p:txBody>
          <a:bodyPr/>
          <a:lstStyle/>
          <a:p>
            <a:pPr eaLnBrk="1" fontAlgn="auto" hangingPunct="1">
              <a:spcAft>
                <a:spcPts val="0"/>
              </a:spcAft>
              <a:defRPr/>
            </a:pPr>
            <a:r>
              <a:rPr lang="en-US" altLang="en-US" dirty="0">
                <a:ea typeface="ＭＳ Ｐゴシック" panose="020B0600070205080204" pitchFamily="34" charset="-128"/>
              </a:rPr>
              <a:t>Monetary Rule</a:t>
            </a:r>
          </a:p>
        </p:txBody>
      </p:sp>
      <p:sp>
        <p:nvSpPr>
          <p:cNvPr id="19461" name="Rectangle 5"/>
          <p:cNvSpPr>
            <a:spLocks noChangeArrowheads="1"/>
          </p:cNvSpPr>
          <p:nvPr/>
        </p:nvSpPr>
        <p:spPr bwMode="auto">
          <a:xfrm>
            <a:off x="1755107" y="1327067"/>
            <a:ext cx="5475288" cy="48085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462" name="Arc 6"/>
          <p:cNvSpPr>
            <a:spLocks/>
          </p:cNvSpPr>
          <p:nvPr/>
        </p:nvSpPr>
        <p:spPr bwMode="auto">
          <a:xfrm rot="19778095" flipH="1" flipV="1">
            <a:off x="3261645" y="1269917"/>
            <a:ext cx="2800350" cy="4591050"/>
          </a:xfrm>
          <a:custGeom>
            <a:avLst/>
            <a:gdLst>
              <a:gd name="T0" fmla="*/ 2147483646 w 21600"/>
              <a:gd name="T1" fmla="*/ 0 h 21076"/>
              <a:gd name="T2" fmla="*/ 2147483646 w 21600"/>
              <a:gd name="T3" fmla="*/ 2147483646 h 21076"/>
              <a:gd name="T4" fmla="*/ 0 w 21600"/>
              <a:gd name="T5" fmla="*/ 2147483646 h 21076"/>
              <a:gd name="T6" fmla="*/ 0 60000 65536"/>
              <a:gd name="T7" fmla="*/ 0 60000 65536"/>
              <a:gd name="T8" fmla="*/ 0 60000 65536"/>
              <a:gd name="T9" fmla="*/ 0 w 21600"/>
              <a:gd name="T10" fmla="*/ 0 h 21076"/>
              <a:gd name="T11" fmla="*/ 21600 w 21600"/>
              <a:gd name="T12" fmla="*/ 21076 h 21076"/>
            </a:gdLst>
            <a:ahLst/>
            <a:cxnLst>
              <a:cxn ang="T6">
                <a:pos x="T0" y="T1"/>
              </a:cxn>
              <a:cxn ang="T7">
                <a:pos x="T2" y="T3"/>
              </a:cxn>
              <a:cxn ang="T8">
                <a:pos x="T4" y="T5"/>
              </a:cxn>
            </a:cxnLst>
            <a:rect l="T9" t="T10" r="T11" b="T12"/>
            <a:pathLst>
              <a:path w="21600" h="21076" fill="none" extrusionOk="0">
                <a:moveTo>
                  <a:pt x="13050" y="-1"/>
                </a:moveTo>
                <a:cubicBezTo>
                  <a:pt x="18436" y="4083"/>
                  <a:pt x="21600" y="10452"/>
                  <a:pt x="21600" y="17212"/>
                </a:cubicBezTo>
                <a:cubicBezTo>
                  <a:pt x="21600" y="18507"/>
                  <a:pt x="21483" y="19801"/>
                  <a:pt x="21251" y="21075"/>
                </a:cubicBezTo>
              </a:path>
              <a:path w="21600" h="21076" stroke="0" extrusionOk="0">
                <a:moveTo>
                  <a:pt x="13050" y="-1"/>
                </a:moveTo>
                <a:cubicBezTo>
                  <a:pt x="18436" y="4083"/>
                  <a:pt x="21600" y="10452"/>
                  <a:pt x="21600" y="17212"/>
                </a:cubicBezTo>
                <a:cubicBezTo>
                  <a:pt x="21600" y="18507"/>
                  <a:pt x="21483" y="19801"/>
                  <a:pt x="21251" y="21075"/>
                </a:cubicBezTo>
                <a:lnTo>
                  <a:pt x="0" y="17212"/>
                </a:lnTo>
                <a:lnTo>
                  <a:pt x="13050" y="-1"/>
                </a:lnTo>
                <a:close/>
              </a:path>
            </a:pathLst>
          </a:custGeom>
          <a:noFill/>
          <a:ln w="5715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9463" name="Arc 7"/>
          <p:cNvSpPr>
            <a:spLocks/>
          </p:cNvSpPr>
          <p:nvPr/>
        </p:nvSpPr>
        <p:spPr bwMode="auto">
          <a:xfrm rot="19778095" flipH="1" flipV="1">
            <a:off x="4628482" y="734930"/>
            <a:ext cx="2800350" cy="4591050"/>
          </a:xfrm>
          <a:custGeom>
            <a:avLst/>
            <a:gdLst>
              <a:gd name="T0" fmla="*/ 2147483646 w 21600"/>
              <a:gd name="T1" fmla="*/ 0 h 21076"/>
              <a:gd name="T2" fmla="*/ 2147483646 w 21600"/>
              <a:gd name="T3" fmla="*/ 2147483646 h 21076"/>
              <a:gd name="T4" fmla="*/ 0 w 21600"/>
              <a:gd name="T5" fmla="*/ 2147483646 h 21076"/>
              <a:gd name="T6" fmla="*/ 0 60000 65536"/>
              <a:gd name="T7" fmla="*/ 0 60000 65536"/>
              <a:gd name="T8" fmla="*/ 0 60000 65536"/>
              <a:gd name="T9" fmla="*/ 0 w 21600"/>
              <a:gd name="T10" fmla="*/ 0 h 21076"/>
              <a:gd name="T11" fmla="*/ 21600 w 21600"/>
              <a:gd name="T12" fmla="*/ 21076 h 21076"/>
            </a:gdLst>
            <a:ahLst/>
            <a:cxnLst>
              <a:cxn ang="T6">
                <a:pos x="T0" y="T1"/>
              </a:cxn>
              <a:cxn ang="T7">
                <a:pos x="T2" y="T3"/>
              </a:cxn>
              <a:cxn ang="T8">
                <a:pos x="T4" y="T5"/>
              </a:cxn>
            </a:cxnLst>
            <a:rect l="T9" t="T10" r="T11" b="T12"/>
            <a:pathLst>
              <a:path w="21600" h="21076" fill="none" extrusionOk="0">
                <a:moveTo>
                  <a:pt x="13050" y="-1"/>
                </a:moveTo>
                <a:cubicBezTo>
                  <a:pt x="18436" y="4083"/>
                  <a:pt x="21600" y="10452"/>
                  <a:pt x="21600" y="17212"/>
                </a:cubicBezTo>
                <a:cubicBezTo>
                  <a:pt x="21600" y="18507"/>
                  <a:pt x="21483" y="19801"/>
                  <a:pt x="21251" y="21075"/>
                </a:cubicBezTo>
              </a:path>
              <a:path w="21600" h="21076" stroke="0" extrusionOk="0">
                <a:moveTo>
                  <a:pt x="13050" y="-1"/>
                </a:moveTo>
                <a:cubicBezTo>
                  <a:pt x="18436" y="4083"/>
                  <a:pt x="21600" y="10452"/>
                  <a:pt x="21600" y="17212"/>
                </a:cubicBezTo>
                <a:cubicBezTo>
                  <a:pt x="21600" y="18507"/>
                  <a:pt x="21483" y="19801"/>
                  <a:pt x="21251" y="21075"/>
                </a:cubicBezTo>
                <a:lnTo>
                  <a:pt x="0" y="17212"/>
                </a:lnTo>
                <a:lnTo>
                  <a:pt x="13050" y="-1"/>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9464" name="Line 8"/>
          <p:cNvSpPr>
            <a:spLocks noChangeShapeType="1"/>
          </p:cNvSpPr>
          <p:nvPr/>
        </p:nvSpPr>
        <p:spPr bwMode="auto">
          <a:xfrm>
            <a:off x="4982495" y="1669967"/>
            <a:ext cx="0" cy="4475163"/>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5" name="Line 9"/>
          <p:cNvSpPr>
            <a:spLocks noChangeShapeType="1"/>
          </p:cNvSpPr>
          <p:nvPr/>
        </p:nvSpPr>
        <p:spPr bwMode="auto">
          <a:xfrm>
            <a:off x="3267995" y="1655680"/>
            <a:ext cx="0" cy="4475162"/>
          </a:xfrm>
          <a:prstGeom prst="line">
            <a:avLst/>
          </a:prstGeom>
          <a:noFill/>
          <a:ln w="57150">
            <a:solidFill>
              <a:srgbClr val="D00045"/>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6" name="Line 10"/>
          <p:cNvSpPr>
            <a:spLocks noChangeShapeType="1"/>
          </p:cNvSpPr>
          <p:nvPr/>
        </p:nvSpPr>
        <p:spPr bwMode="auto">
          <a:xfrm flipH="1">
            <a:off x="1745582" y="3757530"/>
            <a:ext cx="32369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7" name="Line 11"/>
          <p:cNvSpPr>
            <a:spLocks noChangeShapeType="1"/>
          </p:cNvSpPr>
          <p:nvPr/>
        </p:nvSpPr>
        <p:spPr bwMode="auto">
          <a:xfrm flipH="1">
            <a:off x="1742407" y="5454567"/>
            <a:ext cx="32369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8" name="Text Box 12"/>
          <p:cNvSpPr txBox="1">
            <a:spLocks noChangeArrowheads="1"/>
          </p:cNvSpPr>
          <p:nvPr/>
        </p:nvSpPr>
        <p:spPr bwMode="auto">
          <a:xfrm rot="16200000">
            <a:off x="227932" y="3551155"/>
            <a:ext cx="179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dirty="0">
                <a:latin typeface="Arial" panose="020B0604020202020204" pitchFamily="34" charset="0"/>
              </a:rPr>
              <a:t>Price Level</a:t>
            </a:r>
          </a:p>
        </p:txBody>
      </p:sp>
      <p:sp>
        <p:nvSpPr>
          <p:cNvPr id="19469" name="Text Box 13"/>
          <p:cNvSpPr txBox="1">
            <a:spLocks noChangeArrowheads="1"/>
          </p:cNvSpPr>
          <p:nvPr/>
        </p:nvSpPr>
        <p:spPr bwMode="auto">
          <a:xfrm>
            <a:off x="1356645" y="3570205"/>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9470" name="Text Box 14"/>
          <p:cNvSpPr txBox="1">
            <a:spLocks noChangeArrowheads="1"/>
          </p:cNvSpPr>
          <p:nvPr/>
        </p:nvSpPr>
        <p:spPr bwMode="auto">
          <a:xfrm>
            <a:off x="2407570" y="6318167"/>
            <a:ext cx="3525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Real Domestic Output, GDP</a:t>
            </a:r>
          </a:p>
        </p:txBody>
      </p:sp>
      <p:sp>
        <p:nvSpPr>
          <p:cNvPr id="19471" name="Text Box 15"/>
          <p:cNvSpPr txBox="1">
            <a:spLocks noChangeArrowheads="1"/>
          </p:cNvSpPr>
          <p:nvPr/>
        </p:nvSpPr>
        <p:spPr bwMode="auto">
          <a:xfrm>
            <a:off x="3042570" y="6067342"/>
            <a:ext cx="4460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19472" name="Text Box 16"/>
          <p:cNvSpPr txBox="1">
            <a:spLocks noChangeArrowheads="1"/>
          </p:cNvSpPr>
          <p:nvPr/>
        </p:nvSpPr>
        <p:spPr bwMode="auto">
          <a:xfrm>
            <a:off x="4750720" y="6075280"/>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2</a:t>
            </a:r>
          </a:p>
        </p:txBody>
      </p:sp>
      <p:sp>
        <p:nvSpPr>
          <p:cNvPr id="19473" name="Text Box 17"/>
          <p:cNvSpPr txBox="1">
            <a:spLocks noChangeArrowheads="1"/>
          </p:cNvSpPr>
          <p:nvPr/>
        </p:nvSpPr>
        <p:spPr bwMode="auto">
          <a:xfrm>
            <a:off x="1353470" y="5267242"/>
            <a:ext cx="4206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9474" name="Oval 18"/>
          <p:cNvSpPr>
            <a:spLocks noChangeArrowheads="1"/>
          </p:cNvSpPr>
          <p:nvPr/>
        </p:nvSpPr>
        <p:spPr bwMode="auto">
          <a:xfrm>
            <a:off x="3204495" y="3690855"/>
            <a:ext cx="128587" cy="128587"/>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475" name="Oval 19"/>
          <p:cNvSpPr>
            <a:spLocks noChangeArrowheads="1"/>
          </p:cNvSpPr>
          <p:nvPr/>
        </p:nvSpPr>
        <p:spPr bwMode="auto">
          <a:xfrm>
            <a:off x="4923757" y="5387892"/>
            <a:ext cx="128588" cy="128588"/>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476" name="Oval 20"/>
          <p:cNvSpPr>
            <a:spLocks noChangeArrowheads="1"/>
          </p:cNvSpPr>
          <p:nvPr/>
        </p:nvSpPr>
        <p:spPr bwMode="auto">
          <a:xfrm>
            <a:off x="4920582" y="3684505"/>
            <a:ext cx="128588" cy="128587"/>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477" name="Text Box 21"/>
          <p:cNvSpPr txBox="1">
            <a:spLocks noChangeArrowheads="1"/>
          </p:cNvSpPr>
          <p:nvPr/>
        </p:nvSpPr>
        <p:spPr bwMode="auto">
          <a:xfrm>
            <a:off x="2526632" y="1408030"/>
            <a:ext cx="7889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LR1</a:t>
            </a:r>
          </a:p>
        </p:txBody>
      </p:sp>
      <p:sp>
        <p:nvSpPr>
          <p:cNvPr id="19478" name="Text Box 22"/>
          <p:cNvSpPr txBox="1">
            <a:spLocks noChangeArrowheads="1"/>
          </p:cNvSpPr>
          <p:nvPr/>
        </p:nvSpPr>
        <p:spPr bwMode="auto">
          <a:xfrm>
            <a:off x="4223670" y="1404855"/>
            <a:ext cx="788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LR2</a:t>
            </a:r>
          </a:p>
        </p:txBody>
      </p:sp>
      <p:sp>
        <p:nvSpPr>
          <p:cNvPr id="19479" name="Text Box 23"/>
          <p:cNvSpPr txBox="1">
            <a:spLocks noChangeArrowheads="1"/>
          </p:cNvSpPr>
          <p:nvPr/>
        </p:nvSpPr>
        <p:spPr bwMode="auto">
          <a:xfrm>
            <a:off x="5774657" y="5616492"/>
            <a:ext cx="598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1</a:t>
            </a:r>
          </a:p>
        </p:txBody>
      </p:sp>
      <p:sp>
        <p:nvSpPr>
          <p:cNvPr id="19480" name="Text Box 24"/>
          <p:cNvSpPr txBox="1">
            <a:spLocks noChangeArrowheads="1"/>
          </p:cNvSpPr>
          <p:nvPr/>
        </p:nvSpPr>
        <p:spPr bwMode="auto">
          <a:xfrm>
            <a:off x="6604920" y="4846555"/>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2</a:t>
            </a:r>
          </a:p>
        </p:txBody>
      </p:sp>
      <p:sp>
        <p:nvSpPr>
          <p:cNvPr id="25624" name="TextBox 1"/>
          <p:cNvSpPr txBox="1">
            <a:spLocks noChangeArrowheads="1"/>
          </p:cNvSpPr>
          <p:nvPr/>
        </p:nvSpPr>
        <p:spPr bwMode="auto">
          <a:xfrm>
            <a:off x="0" y="6477000"/>
            <a:ext cx="1006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p:cTn id="7" dur="500" fill="hold"/>
                                        <p:tgtEl>
                                          <p:spTgt spid="19461"/>
                                        </p:tgtEl>
                                        <p:attrNameLst>
                                          <p:attrName>ppt_w</p:attrName>
                                        </p:attrNameLst>
                                      </p:cBhvr>
                                      <p:tavLst>
                                        <p:tav tm="0">
                                          <p:val>
                                            <p:fltVal val="0"/>
                                          </p:val>
                                        </p:tav>
                                        <p:tav tm="100000">
                                          <p:val>
                                            <p:strVal val="#ppt_w"/>
                                          </p:val>
                                        </p:tav>
                                      </p:tavLst>
                                    </p:anim>
                                    <p:anim calcmode="lin" valueType="num">
                                      <p:cBhvr>
                                        <p:cTn id="8" dur="500" fill="hold"/>
                                        <p:tgtEl>
                                          <p:spTgt spid="19461"/>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4361"/>
                                        </p:tgtEl>
                                        <p:attrNameLst>
                                          <p:attrName>style.visibility</p:attrName>
                                        </p:attrNameLst>
                                      </p:cBhvr>
                                      <p:to>
                                        <p:strVal val="visible"/>
                                      </p:to>
                                    </p:set>
                                    <p:anim calcmode="lin" valueType="num">
                                      <p:cBhvr>
                                        <p:cTn id="11" dur="500" fill="hold"/>
                                        <p:tgtEl>
                                          <p:spTgt spid="14361"/>
                                        </p:tgtEl>
                                        <p:attrNameLst>
                                          <p:attrName>ppt_w</p:attrName>
                                        </p:attrNameLst>
                                      </p:cBhvr>
                                      <p:tavLst>
                                        <p:tav tm="0">
                                          <p:val>
                                            <p:fltVal val="0"/>
                                          </p:val>
                                        </p:tav>
                                        <p:tav tm="100000">
                                          <p:val>
                                            <p:strVal val="#ppt_w"/>
                                          </p:val>
                                        </p:tav>
                                      </p:tavLst>
                                    </p:anim>
                                    <p:anim calcmode="lin" valueType="num">
                                      <p:cBhvr>
                                        <p:cTn id="12" dur="500" fill="hold"/>
                                        <p:tgtEl>
                                          <p:spTgt spid="14361"/>
                                        </p:tgtEl>
                                        <p:attrNameLst>
                                          <p:attrName>ppt_h</p:attrName>
                                        </p:attrNameLst>
                                      </p:cBhvr>
                                      <p:tavLst>
                                        <p:tav tm="0">
                                          <p:val>
                                            <p:fltVal val="0"/>
                                          </p:val>
                                        </p:tav>
                                        <p:tav tm="100000">
                                          <p:val>
                                            <p:strVal val="#ppt_h"/>
                                          </p:val>
                                        </p:tav>
                                      </p:tavLst>
                                    </p:anim>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947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9468"/>
                                        </p:tgtEl>
                                        <p:attrNameLst>
                                          <p:attrName>style.visibility</p:attrName>
                                        </p:attrNameLst>
                                      </p:cBhvr>
                                      <p:to>
                                        <p:strVal val="visible"/>
                                      </p:to>
                                    </p:se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19462"/>
                                        </p:tgtEl>
                                        <p:attrNameLst>
                                          <p:attrName>style.visibility</p:attrName>
                                        </p:attrNameLst>
                                      </p:cBhvr>
                                      <p:to>
                                        <p:strVal val="visible"/>
                                      </p:to>
                                    </p:set>
                                    <p:animEffect transition="in" filter="wipe(up)">
                                      <p:cBhvr>
                                        <p:cTn id="21" dur="500"/>
                                        <p:tgtEl>
                                          <p:spTgt spid="19462"/>
                                        </p:tgtEl>
                                      </p:cBhvr>
                                    </p:animEffect>
                                  </p:childTnLst>
                                </p:cTn>
                              </p:par>
                            </p:childTnLst>
                          </p:cTn>
                        </p:par>
                        <p:par>
                          <p:cTn id="22" fill="hold" nodeType="afterGroup">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19479"/>
                                        </p:tgtEl>
                                        <p:attrNameLst>
                                          <p:attrName>style.visibility</p:attrName>
                                        </p:attrNameLst>
                                      </p:cBhvr>
                                      <p:to>
                                        <p:strVal val="visible"/>
                                      </p:to>
                                    </p:set>
                                  </p:childTnLst>
                                </p:cTn>
                              </p:par>
                            </p:childTnLst>
                          </p:cTn>
                        </p:par>
                        <p:par>
                          <p:cTn id="25" fill="hold" nodeType="afterGroup">
                            <p:stCondLst>
                              <p:cond delay="1000"/>
                            </p:stCondLst>
                            <p:childTnLst>
                              <p:par>
                                <p:cTn id="26" presetID="22" presetClass="entr" presetSubtype="1" fill="hold" nodeType="afterEffect">
                                  <p:stCondLst>
                                    <p:cond delay="0"/>
                                  </p:stCondLst>
                                  <p:childTnLst>
                                    <p:set>
                                      <p:cBhvr>
                                        <p:cTn id="27" dur="1" fill="hold">
                                          <p:stCondLst>
                                            <p:cond delay="0"/>
                                          </p:stCondLst>
                                        </p:cTn>
                                        <p:tgtEl>
                                          <p:spTgt spid="19465"/>
                                        </p:tgtEl>
                                        <p:attrNameLst>
                                          <p:attrName>style.visibility</p:attrName>
                                        </p:attrNameLst>
                                      </p:cBhvr>
                                      <p:to>
                                        <p:strVal val="visible"/>
                                      </p:to>
                                    </p:set>
                                    <p:animEffect transition="in" filter="wipe(up)">
                                      <p:cBhvr>
                                        <p:cTn id="28" dur="1000"/>
                                        <p:tgtEl>
                                          <p:spTgt spid="19465"/>
                                        </p:tgtEl>
                                      </p:cBhvr>
                                    </p:animEffect>
                                  </p:childTnLst>
                                </p:cTn>
                              </p:par>
                            </p:childTnLst>
                          </p:cTn>
                        </p:par>
                        <p:par>
                          <p:cTn id="29" fill="hold" nodeType="afterGroup">
                            <p:stCondLst>
                              <p:cond delay="2000"/>
                            </p:stCondLst>
                            <p:childTnLst>
                              <p:par>
                                <p:cTn id="30" presetID="1" presetClass="entr" presetSubtype="0" fill="hold" grpId="0" nodeType="afterEffect">
                                  <p:stCondLst>
                                    <p:cond delay="0"/>
                                  </p:stCondLst>
                                  <p:childTnLst>
                                    <p:set>
                                      <p:cBhvr>
                                        <p:cTn id="31" dur="1" fill="hold">
                                          <p:stCondLst>
                                            <p:cond delay="0"/>
                                          </p:stCondLst>
                                        </p:cTn>
                                        <p:tgtEl>
                                          <p:spTgt spid="19471"/>
                                        </p:tgtEl>
                                        <p:attrNameLst>
                                          <p:attrName>style.visibility</p:attrName>
                                        </p:attrNameLst>
                                      </p:cBhvr>
                                      <p:to>
                                        <p:strVal val="visible"/>
                                      </p:to>
                                    </p:set>
                                  </p:childTnLst>
                                </p:cTn>
                              </p:par>
                            </p:childTnLst>
                          </p:cTn>
                        </p:par>
                        <p:par>
                          <p:cTn id="32" fill="hold" nodeType="afterGroup">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9477"/>
                                        </p:tgtEl>
                                        <p:attrNameLst>
                                          <p:attrName>style.visibility</p:attrName>
                                        </p:attrNameLst>
                                      </p:cBhvr>
                                      <p:to>
                                        <p:strVal val="visible"/>
                                      </p:to>
                                    </p:set>
                                  </p:childTnLst>
                                </p:cTn>
                              </p:par>
                            </p:childTnLst>
                          </p:cTn>
                        </p:par>
                        <p:par>
                          <p:cTn id="35" fill="hold" nodeType="afterGroup">
                            <p:stCondLst>
                              <p:cond delay="2000"/>
                            </p:stCondLst>
                            <p:childTnLst>
                              <p:par>
                                <p:cTn id="36" presetID="23" presetClass="entr" presetSubtype="16" fill="hold" grpId="0" nodeType="afterEffect">
                                  <p:stCondLst>
                                    <p:cond delay="0"/>
                                  </p:stCondLst>
                                  <p:childTnLst>
                                    <p:set>
                                      <p:cBhvr>
                                        <p:cTn id="37" dur="1" fill="hold">
                                          <p:stCondLst>
                                            <p:cond delay="0"/>
                                          </p:stCondLst>
                                        </p:cTn>
                                        <p:tgtEl>
                                          <p:spTgt spid="19474"/>
                                        </p:tgtEl>
                                        <p:attrNameLst>
                                          <p:attrName>style.visibility</p:attrName>
                                        </p:attrNameLst>
                                      </p:cBhvr>
                                      <p:to>
                                        <p:strVal val="visible"/>
                                      </p:to>
                                    </p:set>
                                    <p:anim calcmode="lin" valueType="num">
                                      <p:cBhvr>
                                        <p:cTn id="38" dur="1000" fill="hold"/>
                                        <p:tgtEl>
                                          <p:spTgt spid="19474"/>
                                        </p:tgtEl>
                                        <p:attrNameLst>
                                          <p:attrName>ppt_w</p:attrName>
                                        </p:attrNameLst>
                                      </p:cBhvr>
                                      <p:tavLst>
                                        <p:tav tm="0">
                                          <p:val>
                                            <p:fltVal val="0"/>
                                          </p:val>
                                        </p:tav>
                                        <p:tav tm="100000">
                                          <p:val>
                                            <p:strVal val="#ppt_w"/>
                                          </p:val>
                                        </p:tav>
                                      </p:tavLst>
                                    </p:anim>
                                    <p:anim calcmode="lin" valueType="num">
                                      <p:cBhvr>
                                        <p:cTn id="39" dur="1000" fill="hold"/>
                                        <p:tgtEl>
                                          <p:spTgt spid="19474"/>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19463"/>
                                        </p:tgtEl>
                                        <p:attrNameLst>
                                          <p:attrName>style.visibility</p:attrName>
                                        </p:attrNameLst>
                                      </p:cBhvr>
                                      <p:to>
                                        <p:strVal val="visible"/>
                                      </p:to>
                                    </p:set>
                                    <p:animEffect transition="in" filter="wipe(up)">
                                      <p:cBhvr>
                                        <p:cTn id="44" dur="2000"/>
                                        <p:tgtEl>
                                          <p:spTgt spid="19463"/>
                                        </p:tgtEl>
                                      </p:cBhvr>
                                    </p:animEffect>
                                  </p:childTnLst>
                                </p:cTn>
                              </p:par>
                              <p:par>
                                <p:cTn id="45" presetID="22" presetClass="entr" presetSubtype="1" fill="hold" nodeType="withEffect">
                                  <p:stCondLst>
                                    <p:cond delay="0"/>
                                  </p:stCondLst>
                                  <p:childTnLst>
                                    <p:set>
                                      <p:cBhvr>
                                        <p:cTn id="46" dur="1" fill="hold">
                                          <p:stCondLst>
                                            <p:cond delay="0"/>
                                          </p:stCondLst>
                                        </p:cTn>
                                        <p:tgtEl>
                                          <p:spTgt spid="19464"/>
                                        </p:tgtEl>
                                        <p:attrNameLst>
                                          <p:attrName>style.visibility</p:attrName>
                                        </p:attrNameLst>
                                      </p:cBhvr>
                                      <p:to>
                                        <p:strVal val="visible"/>
                                      </p:to>
                                    </p:set>
                                    <p:animEffect transition="in" filter="wipe(up)">
                                      <p:cBhvr>
                                        <p:cTn id="47" dur="2000"/>
                                        <p:tgtEl>
                                          <p:spTgt spid="19464"/>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19478"/>
                                        </p:tgtEl>
                                        <p:attrNameLst>
                                          <p:attrName>style.visibility</p:attrName>
                                        </p:attrNameLst>
                                      </p:cBhvr>
                                      <p:to>
                                        <p:strVal val="visible"/>
                                      </p:to>
                                    </p:set>
                                  </p:childTnLst>
                                </p:cTn>
                              </p:par>
                            </p:childTnLst>
                          </p:cTn>
                        </p:par>
                        <p:par>
                          <p:cTn id="50" fill="hold" nodeType="afterGroup">
                            <p:stCondLst>
                              <p:cond delay="2000"/>
                            </p:stCondLst>
                            <p:childTnLst>
                              <p:par>
                                <p:cTn id="51" presetID="1" presetClass="entr" presetSubtype="0" fill="hold" grpId="0" nodeType="afterEffect">
                                  <p:stCondLst>
                                    <p:cond delay="0"/>
                                  </p:stCondLst>
                                  <p:childTnLst>
                                    <p:set>
                                      <p:cBhvr>
                                        <p:cTn id="52" dur="1" fill="hold">
                                          <p:stCondLst>
                                            <p:cond delay="0"/>
                                          </p:stCondLst>
                                        </p:cTn>
                                        <p:tgtEl>
                                          <p:spTgt spid="1948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472"/>
                                        </p:tgtEl>
                                        <p:attrNameLst>
                                          <p:attrName>style.visibility</p:attrName>
                                        </p:attrNameLst>
                                      </p:cBhvr>
                                      <p:to>
                                        <p:strVal val="visible"/>
                                      </p:to>
                                    </p:set>
                                  </p:childTnLst>
                                </p:cTn>
                              </p:par>
                            </p:childTnLst>
                          </p:cTn>
                        </p:par>
                        <p:par>
                          <p:cTn id="55" fill="hold" nodeType="afterGroup">
                            <p:stCondLst>
                              <p:cond delay="2000"/>
                            </p:stCondLst>
                            <p:childTnLst>
                              <p:par>
                                <p:cTn id="56" presetID="23" presetClass="entr" presetSubtype="16" fill="hold" grpId="0" nodeType="afterEffect">
                                  <p:stCondLst>
                                    <p:cond delay="0"/>
                                  </p:stCondLst>
                                  <p:childTnLst>
                                    <p:set>
                                      <p:cBhvr>
                                        <p:cTn id="57" dur="1" fill="hold">
                                          <p:stCondLst>
                                            <p:cond delay="0"/>
                                          </p:stCondLst>
                                        </p:cTn>
                                        <p:tgtEl>
                                          <p:spTgt spid="19476"/>
                                        </p:tgtEl>
                                        <p:attrNameLst>
                                          <p:attrName>style.visibility</p:attrName>
                                        </p:attrNameLst>
                                      </p:cBhvr>
                                      <p:to>
                                        <p:strVal val="visible"/>
                                      </p:to>
                                    </p:set>
                                    <p:anim calcmode="lin" valueType="num">
                                      <p:cBhvr>
                                        <p:cTn id="58" dur="1000" fill="hold"/>
                                        <p:tgtEl>
                                          <p:spTgt spid="19476"/>
                                        </p:tgtEl>
                                        <p:attrNameLst>
                                          <p:attrName>ppt_w</p:attrName>
                                        </p:attrNameLst>
                                      </p:cBhvr>
                                      <p:tavLst>
                                        <p:tav tm="0">
                                          <p:val>
                                            <p:fltVal val="0"/>
                                          </p:val>
                                        </p:tav>
                                        <p:tav tm="100000">
                                          <p:val>
                                            <p:strVal val="#ppt_w"/>
                                          </p:val>
                                        </p:tav>
                                      </p:tavLst>
                                    </p:anim>
                                    <p:anim calcmode="lin" valueType="num">
                                      <p:cBhvr>
                                        <p:cTn id="59" dur="1000" fill="hold"/>
                                        <p:tgtEl>
                                          <p:spTgt spid="19476"/>
                                        </p:tgtEl>
                                        <p:attrNameLst>
                                          <p:attrName>ppt_h</p:attrName>
                                        </p:attrNameLst>
                                      </p:cBhvr>
                                      <p:tavLst>
                                        <p:tav tm="0">
                                          <p:val>
                                            <p:fltVal val="0"/>
                                          </p:val>
                                        </p:tav>
                                        <p:tav tm="100000">
                                          <p:val>
                                            <p:strVal val="#ppt_h"/>
                                          </p:val>
                                        </p:tav>
                                      </p:tavLst>
                                    </p:anim>
                                  </p:childTnLst>
                                </p:cTn>
                              </p:par>
                            </p:childTnLst>
                          </p:cTn>
                        </p:par>
                        <p:par>
                          <p:cTn id="60" fill="hold" nodeType="afterGroup">
                            <p:stCondLst>
                              <p:cond delay="3000"/>
                            </p:stCondLst>
                            <p:childTnLst>
                              <p:par>
                                <p:cTn id="61" presetID="22" presetClass="entr" presetSubtype="2" fill="hold" nodeType="afterEffect">
                                  <p:stCondLst>
                                    <p:cond delay="0"/>
                                  </p:stCondLst>
                                  <p:childTnLst>
                                    <p:set>
                                      <p:cBhvr>
                                        <p:cTn id="62" dur="1" fill="hold">
                                          <p:stCondLst>
                                            <p:cond delay="0"/>
                                          </p:stCondLst>
                                        </p:cTn>
                                        <p:tgtEl>
                                          <p:spTgt spid="19466"/>
                                        </p:tgtEl>
                                        <p:attrNameLst>
                                          <p:attrName>style.visibility</p:attrName>
                                        </p:attrNameLst>
                                      </p:cBhvr>
                                      <p:to>
                                        <p:strVal val="visible"/>
                                      </p:to>
                                    </p:set>
                                    <p:animEffect transition="in" filter="wipe(right)">
                                      <p:cBhvr>
                                        <p:cTn id="63" dur="1000"/>
                                        <p:tgtEl>
                                          <p:spTgt spid="19466"/>
                                        </p:tgtEl>
                                      </p:cBhvr>
                                    </p:animEffect>
                                  </p:childTnLst>
                                </p:cTn>
                              </p:par>
                            </p:childTnLst>
                          </p:cTn>
                        </p:par>
                        <p:par>
                          <p:cTn id="64" fill="hold" nodeType="afterGroup">
                            <p:stCondLst>
                              <p:cond delay="4000"/>
                            </p:stCondLst>
                            <p:childTnLst>
                              <p:par>
                                <p:cTn id="65" presetID="1" presetClass="entr" presetSubtype="0" fill="hold" grpId="0" nodeType="afterEffect">
                                  <p:stCondLst>
                                    <p:cond delay="0"/>
                                  </p:stCondLst>
                                  <p:childTnLst>
                                    <p:set>
                                      <p:cBhvr>
                                        <p:cTn id="66" dur="1" fill="hold">
                                          <p:stCondLst>
                                            <p:cond delay="0"/>
                                          </p:stCondLst>
                                        </p:cTn>
                                        <p:tgtEl>
                                          <p:spTgt spid="19469"/>
                                        </p:tgtEl>
                                        <p:attrNameLst>
                                          <p:attrName>style.visibility</p:attrName>
                                        </p:attrNameLst>
                                      </p:cBhvr>
                                      <p:to>
                                        <p:strVal val="visible"/>
                                      </p:to>
                                    </p:set>
                                  </p:childTnLst>
                                </p:cTn>
                              </p:par>
                            </p:childTnLst>
                          </p:cTn>
                        </p:par>
                        <p:par>
                          <p:cTn id="67" fill="hold" nodeType="afterGroup">
                            <p:stCondLst>
                              <p:cond delay="4000"/>
                            </p:stCondLst>
                            <p:childTnLst>
                              <p:par>
                                <p:cTn id="68" presetID="23" presetClass="entr" presetSubtype="16" fill="hold" grpId="0" nodeType="afterEffect">
                                  <p:stCondLst>
                                    <p:cond delay="0"/>
                                  </p:stCondLst>
                                  <p:childTnLst>
                                    <p:set>
                                      <p:cBhvr>
                                        <p:cTn id="69" dur="1" fill="hold">
                                          <p:stCondLst>
                                            <p:cond delay="0"/>
                                          </p:stCondLst>
                                        </p:cTn>
                                        <p:tgtEl>
                                          <p:spTgt spid="19475"/>
                                        </p:tgtEl>
                                        <p:attrNameLst>
                                          <p:attrName>style.visibility</p:attrName>
                                        </p:attrNameLst>
                                      </p:cBhvr>
                                      <p:to>
                                        <p:strVal val="visible"/>
                                      </p:to>
                                    </p:set>
                                    <p:anim calcmode="lin" valueType="num">
                                      <p:cBhvr>
                                        <p:cTn id="70" dur="1000" fill="hold"/>
                                        <p:tgtEl>
                                          <p:spTgt spid="19475"/>
                                        </p:tgtEl>
                                        <p:attrNameLst>
                                          <p:attrName>ppt_w</p:attrName>
                                        </p:attrNameLst>
                                      </p:cBhvr>
                                      <p:tavLst>
                                        <p:tav tm="0">
                                          <p:val>
                                            <p:fltVal val="0"/>
                                          </p:val>
                                        </p:tav>
                                        <p:tav tm="100000">
                                          <p:val>
                                            <p:strVal val="#ppt_w"/>
                                          </p:val>
                                        </p:tav>
                                      </p:tavLst>
                                    </p:anim>
                                    <p:anim calcmode="lin" valueType="num">
                                      <p:cBhvr>
                                        <p:cTn id="71" dur="1000" fill="hold"/>
                                        <p:tgtEl>
                                          <p:spTgt spid="19475"/>
                                        </p:tgtEl>
                                        <p:attrNameLst>
                                          <p:attrName>ppt_h</p:attrName>
                                        </p:attrNameLst>
                                      </p:cBhvr>
                                      <p:tavLst>
                                        <p:tav tm="0">
                                          <p:val>
                                            <p:fltVal val="0"/>
                                          </p:val>
                                        </p:tav>
                                        <p:tav tm="100000">
                                          <p:val>
                                            <p:strVal val="#ppt_h"/>
                                          </p:val>
                                        </p:tav>
                                      </p:tavLst>
                                    </p:anim>
                                  </p:childTnLst>
                                </p:cTn>
                              </p:par>
                            </p:childTnLst>
                          </p:cTn>
                        </p:par>
                        <p:par>
                          <p:cTn id="72" fill="hold" nodeType="afterGroup">
                            <p:stCondLst>
                              <p:cond delay="5000"/>
                            </p:stCondLst>
                            <p:childTnLst>
                              <p:par>
                                <p:cTn id="73" presetID="22" presetClass="entr" presetSubtype="2" fill="hold" nodeType="afterEffect">
                                  <p:stCondLst>
                                    <p:cond delay="0"/>
                                  </p:stCondLst>
                                  <p:childTnLst>
                                    <p:set>
                                      <p:cBhvr>
                                        <p:cTn id="74" dur="1" fill="hold">
                                          <p:stCondLst>
                                            <p:cond delay="0"/>
                                          </p:stCondLst>
                                        </p:cTn>
                                        <p:tgtEl>
                                          <p:spTgt spid="19467"/>
                                        </p:tgtEl>
                                        <p:attrNameLst>
                                          <p:attrName>style.visibility</p:attrName>
                                        </p:attrNameLst>
                                      </p:cBhvr>
                                      <p:to>
                                        <p:strVal val="visible"/>
                                      </p:to>
                                    </p:set>
                                    <p:animEffect transition="in" filter="wipe(right)">
                                      <p:cBhvr>
                                        <p:cTn id="75" dur="1000"/>
                                        <p:tgtEl>
                                          <p:spTgt spid="19467"/>
                                        </p:tgtEl>
                                      </p:cBhvr>
                                    </p:animEffect>
                                  </p:childTnLst>
                                </p:cTn>
                              </p:par>
                            </p:childTnLst>
                          </p:cTn>
                        </p:par>
                        <p:par>
                          <p:cTn id="76" fill="hold" nodeType="afterGroup">
                            <p:stCondLst>
                              <p:cond delay="6000"/>
                            </p:stCondLst>
                            <p:childTnLst>
                              <p:par>
                                <p:cTn id="77" presetID="1" presetClass="entr" presetSubtype="0" fill="hold" grpId="0" nodeType="afterEffect">
                                  <p:stCondLst>
                                    <p:cond delay="0"/>
                                  </p:stCondLst>
                                  <p:childTnLst>
                                    <p:set>
                                      <p:cBhvr>
                                        <p:cTn id="78" dur="1" fill="hold">
                                          <p:stCondLst>
                                            <p:cond delay="0"/>
                                          </p:stCondLst>
                                        </p:cTn>
                                        <p:tgtEl>
                                          <p:spTgt spid="194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19468" grpId="0"/>
      <p:bldP spid="19469" grpId="0"/>
      <p:bldP spid="19470" grpId="0"/>
      <p:bldP spid="19471" grpId="0"/>
      <p:bldP spid="19472" grpId="0"/>
      <p:bldP spid="19473" grpId="0"/>
      <p:bldP spid="19474" grpId="0" animBg="1"/>
      <p:bldP spid="19475" grpId="0" animBg="1"/>
      <p:bldP spid="19476" grpId="0" animBg="1"/>
      <p:bldP spid="19477" grpId="0"/>
      <p:bldP spid="19478" grpId="0"/>
      <p:bldP spid="19479" grpId="0"/>
      <p:bldP spid="194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Rules or Discretion? Continued</a:t>
            </a:r>
          </a:p>
        </p:txBody>
      </p:sp>
      <p:sp>
        <p:nvSpPr>
          <p:cNvPr id="27651" name="Rectangle 3"/>
          <p:cNvSpPr>
            <a:spLocks noGrp="1" noChangeArrowheads="1"/>
          </p:cNvSpPr>
          <p:nvPr>
            <p:ph idx="1"/>
          </p:nvPr>
        </p:nvSpPr>
        <p:spPr>
          <a:xfrm>
            <a:off x="457200" y="1667934"/>
            <a:ext cx="7620000" cy="4800600"/>
          </a:xfrm>
        </p:spPr>
        <p:txBody>
          <a:bodyPr/>
          <a:lstStyle/>
          <a:p>
            <a:pPr eaLnBrk="1" hangingPunct="1">
              <a:spcBef>
                <a:spcPts val="363"/>
              </a:spcBef>
              <a:spcAft>
                <a:spcPts val="600"/>
              </a:spcAft>
            </a:pPr>
            <a:r>
              <a:rPr lang="en-US" altLang="en-US" sz="3200" dirty="0"/>
              <a:t>Defense of discretionary stabilization policy</a:t>
            </a:r>
          </a:p>
          <a:p>
            <a:pPr lvl="1" eaLnBrk="1" hangingPunct="1">
              <a:spcBef>
                <a:spcPts val="363"/>
              </a:spcBef>
              <a:spcAft>
                <a:spcPts val="600"/>
              </a:spcAft>
              <a:buClr>
                <a:schemeClr val="accent1"/>
              </a:buClr>
            </a:pPr>
            <a:r>
              <a:rPr lang="en-US" altLang="en-US" sz="3200" dirty="0"/>
              <a:t>Discretionary monetary policy</a:t>
            </a:r>
          </a:p>
          <a:p>
            <a:pPr lvl="2" eaLnBrk="1" hangingPunct="1">
              <a:spcBef>
                <a:spcPts val="363"/>
              </a:spcBef>
              <a:spcAft>
                <a:spcPts val="600"/>
              </a:spcAft>
              <a:buClr>
                <a:schemeClr val="accent1"/>
              </a:buClr>
            </a:pPr>
            <a:r>
              <a:rPr lang="en-US" altLang="en-US" sz="3200" dirty="0"/>
              <a:t>Velocity is not stable</a:t>
            </a:r>
          </a:p>
          <a:p>
            <a:pPr lvl="1" eaLnBrk="1" hangingPunct="1">
              <a:spcBef>
                <a:spcPts val="363"/>
              </a:spcBef>
              <a:spcAft>
                <a:spcPts val="600"/>
              </a:spcAft>
              <a:buClr>
                <a:schemeClr val="accent1"/>
              </a:buClr>
            </a:pPr>
            <a:r>
              <a:rPr lang="en-US" altLang="en-US" sz="3200" dirty="0"/>
              <a:t>Discretionary fiscal policy</a:t>
            </a:r>
          </a:p>
          <a:p>
            <a:pPr lvl="2" eaLnBrk="1" hangingPunct="1">
              <a:spcBef>
                <a:spcPts val="363"/>
              </a:spcBef>
              <a:spcAft>
                <a:spcPts val="600"/>
              </a:spcAft>
              <a:buClr>
                <a:schemeClr val="accent1"/>
              </a:buClr>
            </a:pPr>
            <a:r>
              <a:rPr lang="en-US" altLang="en-US" sz="3200" dirty="0"/>
              <a:t>Useful during recession</a:t>
            </a:r>
          </a:p>
          <a:p>
            <a:pPr lvl="1" eaLnBrk="1" hangingPunct="1">
              <a:spcBef>
                <a:spcPts val="363"/>
              </a:spcBef>
              <a:spcAft>
                <a:spcPts val="600"/>
              </a:spcAft>
              <a:buClr>
                <a:schemeClr val="accent1"/>
              </a:buClr>
            </a:pPr>
            <a:r>
              <a:rPr lang="en-US" altLang="en-US" sz="3200" dirty="0"/>
              <a:t>Policy successes</a:t>
            </a:r>
          </a:p>
        </p:txBody>
      </p:sp>
      <p:sp>
        <p:nvSpPr>
          <p:cNvPr id="27652"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Summary of Alternative Views</a:t>
            </a:r>
          </a:p>
        </p:txBody>
      </p:sp>
      <p:sp>
        <p:nvSpPr>
          <p:cNvPr id="29699" name="TextBox 1"/>
          <p:cNvSpPr txBox="1">
            <a:spLocks noChangeArrowheads="1"/>
          </p:cNvSpPr>
          <p:nvPr/>
        </p:nvSpPr>
        <p:spPr bwMode="auto">
          <a:xfrm>
            <a:off x="0" y="6492875"/>
            <a:ext cx="960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LO4</a:t>
            </a:r>
          </a:p>
        </p:txBody>
      </p:sp>
      <p:pic>
        <p:nvPicPr>
          <p:cNvPr id="3" name="Picture 2" descr="Screen Clipping"/>
          <p:cNvPicPr>
            <a:picLocks noChangeAspect="1"/>
          </p:cNvPicPr>
          <p:nvPr/>
        </p:nvPicPr>
        <p:blipFill>
          <a:blip r:embed="rId3"/>
          <a:stretch>
            <a:fillRect/>
          </a:stretch>
        </p:blipFill>
        <p:spPr>
          <a:xfrm>
            <a:off x="216571" y="1417638"/>
            <a:ext cx="8706113" cy="4986558"/>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Market Monetarism</a:t>
            </a:r>
          </a:p>
        </p:txBody>
      </p:sp>
      <p:sp>
        <p:nvSpPr>
          <p:cNvPr id="31747" name="Rectangle 3"/>
          <p:cNvSpPr>
            <a:spLocks noGrp="1" noChangeArrowheads="1"/>
          </p:cNvSpPr>
          <p:nvPr>
            <p:ph idx="1"/>
          </p:nvPr>
        </p:nvSpPr>
        <p:spPr/>
        <p:txBody>
          <a:bodyPr/>
          <a:lstStyle/>
          <a:p>
            <a:pPr eaLnBrk="1" hangingPunct="1">
              <a:spcBef>
                <a:spcPts val="300"/>
              </a:spcBef>
              <a:spcAft>
                <a:spcPts val="300"/>
              </a:spcAft>
            </a:pPr>
            <a:r>
              <a:rPr lang="en-US" altLang="en-US" sz="3200" dirty="0"/>
              <a:t>Use predictions market to adjust monetary policy</a:t>
            </a:r>
          </a:p>
          <a:p>
            <a:pPr eaLnBrk="1" hangingPunct="1">
              <a:spcBef>
                <a:spcPts val="300"/>
              </a:spcBef>
              <a:spcAft>
                <a:spcPts val="300"/>
              </a:spcAft>
            </a:pPr>
            <a:r>
              <a:rPr lang="en-US" altLang="en-US" sz="3200" dirty="0"/>
              <a:t>Most accurate predictions about future</a:t>
            </a:r>
          </a:p>
          <a:p>
            <a:pPr eaLnBrk="1" hangingPunct="1">
              <a:spcBef>
                <a:spcPts val="300"/>
              </a:spcBef>
              <a:spcAft>
                <a:spcPts val="300"/>
              </a:spcAft>
            </a:pPr>
            <a:r>
              <a:rPr lang="en-US" altLang="en-US" sz="3200" dirty="0"/>
              <a:t>Use for predicting nominal GDP</a:t>
            </a:r>
          </a:p>
          <a:p>
            <a:pPr eaLnBrk="1" hangingPunct="1">
              <a:spcBef>
                <a:spcPts val="300"/>
              </a:spcBef>
              <a:spcAft>
                <a:spcPts val="300"/>
              </a:spcAft>
            </a:pPr>
            <a:r>
              <a:rPr lang="en-US" altLang="en-US" sz="3200" dirty="0"/>
              <a:t>“Targeting the forecast”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Causes of Macro Instability</a:t>
            </a:r>
          </a:p>
        </p:txBody>
      </p:sp>
      <p:sp>
        <p:nvSpPr>
          <p:cNvPr id="7171" name="Rectangle 3"/>
          <p:cNvSpPr>
            <a:spLocks noGrp="1" noChangeArrowheads="1"/>
          </p:cNvSpPr>
          <p:nvPr>
            <p:ph idx="1"/>
          </p:nvPr>
        </p:nvSpPr>
        <p:spPr/>
        <p:txBody>
          <a:bodyPr/>
          <a:lstStyle/>
          <a:p>
            <a:pPr eaLnBrk="1" hangingPunct="1">
              <a:spcBef>
                <a:spcPts val="363"/>
              </a:spcBef>
              <a:spcAft>
                <a:spcPts val="600"/>
              </a:spcAft>
            </a:pPr>
            <a:r>
              <a:rPr lang="en-US" altLang="en-US" sz="3200" dirty="0"/>
              <a:t>Mainstream view</a:t>
            </a:r>
          </a:p>
          <a:p>
            <a:pPr lvl="1" eaLnBrk="1" hangingPunct="1">
              <a:spcBef>
                <a:spcPts val="363"/>
              </a:spcBef>
              <a:spcAft>
                <a:spcPts val="600"/>
              </a:spcAft>
              <a:buClr>
                <a:schemeClr val="accent1"/>
              </a:buClr>
            </a:pPr>
            <a:r>
              <a:rPr lang="en-US" altLang="en-US" sz="3200" dirty="0"/>
              <a:t>Held by most economists</a:t>
            </a:r>
          </a:p>
          <a:p>
            <a:pPr lvl="1" eaLnBrk="1" hangingPunct="1">
              <a:spcBef>
                <a:spcPts val="363"/>
              </a:spcBef>
              <a:spcAft>
                <a:spcPts val="600"/>
              </a:spcAft>
              <a:buClr>
                <a:schemeClr val="accent1"/>
              </a:buClr>
            </a:pPr>
            <a:r>
              <a:rPr lang="en-US" altLang="en-US" sz="3200" dirty="0"/>
              <a:t>Price stickiness</a:t>
            </a:r>
          </a:p>
          <a:p>
            <a:pPr lvl="1" eaLnBrk="1" hangingPunct="1">
              <a:spcBef>
                <a:spcPts val="363"/>
              </a:spcBef>
              <a:spcAft>
                <a:spcPts val="600"/>
              </a:spcAft>
              <a:buClr>
                <a:schemeClr val="accent1"/>
              </a:buClr>
            </a:pPr>
            <a:r>
              <a:rPr lang="en-US" altLang="en-US" sz="3200" dirty="0"/>
              <a:t>Unexpected demand shocks</a:t>
            </a:r>
          </a:p>
          <a:p>
            <a:pPr lvl="2" eaLnBrk="1" hangingPunct="1">
              <a:spcBef>
                <a:spcPts val="363"/>
              </a:spcBef>
              <a:spcAft>
                <a:spcPts val="600"/>
              </a:spcAft>
              <a:buClr>
                <a:schemeClr val="accent1"/>
              </a:buClr>
            </a:pPr>
            <a:r>
              <a:rPr lang="en-US" altLang="en-US" sz="3200" dirty="0"/>
              <a:t>Variable investment spending</a:t>
            </a:r>
          </a:p>
          <a:p>
            <a:pPr lvl="1" eaLnBrk="1" hangingPunct="1">
              <a:spcBef>
                <a:spcPts val="363"/>
              </a:spcBef>
              <a:spcAft>
                <a:spcPts val="600"/>
              </a:spcAft>
              <a:buClr>
                <a:schemeClr val="accent1"/>
              </a:buClr>
            </a:pPr>
            <a:r>
              <a:rPr lang="en-US" altLang="en-US" sz="3200" dirty="0"/>
              <a:t>Unexpected supply shocks</a:t>
            </a:r>
          </a:p>
        </p:txBody>
      </p:sp>
      <p:sp>
        <p:nvSpPr>
          <p:cNvPr id="7172" name="TextBox 1"/>
          <p:cNvSpPr txBox="1">
            <a:spLocks noChangeArrowheads="1"/>
          </p:cNvSpPr>
          <p:nvPr/>
        </p:nvSpPr>
        <p:spPr bwMode="auto">
          <a:xfrm>
            <a:off x="0" y="6477000"/>
            <a:ext cx="944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pPr eaLnBrk="1" fontAlgn="auto" hangingPunct="1">
              <a:spcAft>
                <a:spcPts val="0"/>
              </a:spcAft>
              <a:defRPr/>
            </a:pPr>
            <a:r>
              <a:rPr lang="en-US" altLang="en-US" dirty="0">
                <a:ea typeface="+mj-ea"/>
              </a:rPr>
              <a:t>Causes of Macro Instability Continued</a:t>
            </a:r>
          </a:p>
        </p:txBody>
      </p:sp>
      <p:sp>
        <p:nvSpPr>
          <p:cNvPr id="9219" name="Rectangle 3"/>
          <p:cNvSpPr>
            <a:spLocks noGrp="1" noChangeArrowheads="1"/>
          </p:cNvSpPr>
          <p:nvPr>
            <p:ph idx="1"/>
          </p:nvPr>
        </p:nvSpPr>
        <p:spPr>
          <a:xfrm>
            <a:off x="457200" y="1622778"/>
            <a:ext cx="7620000" cy="4800600"/>
          </a:xfrm>
        </p:spPr>
        <p:txBody>
          <a:bodyPr/>
          <a:lstStyle/>
          <a:p>
            <a:pPr eaLnBrk="1" hangingPunct="1"/>
            <a:r>
              <a:rPr lang="en-US" altLang="en-US" sz="3200" dirty="0"/>
              <a:t>Monetarist view</a:t>
            </a:r>
          </a:p>
          <a:p>
            <a:pPr lvl="1" eaLnBrk="1" hangingPunct="1">
              <a:buClr>
                <a:schemeClr val="accent1"/>
              </a:buClr>
            </a:pPr>
            <a:r>
              <a:rPr lang="en-US" altLang="en-US" sz="3200" dirty="0"/>
              <a:t>Government interference is the problem</a:t>
            </a:r>
          </a:p>
          <a:p>
            <a:pPr lvl="1" eaLnBrk="1" hangingPunct="1">
              <a:buClr>
                <a:schemeClr val="accent1"/>
              </a:buClr>
            </a:pPr>
            <a:r>
              <a:rPr lang="en-US" altLang="en-US" sz="3200" dirty="0"/>
              <a:t>Equation of exchange MV = PQ</a:t>
            </a:r>
          </a:p>
          <a:p>
            <a:pPr lvl="1" eaLnBrk="1" hangingPunct="1">
              <a:buClr>
                <a:schemeClr val="accent1"/>
              </a:buClr>
            </a:pPr>
            <a:r>
              <a:rPr lang="en-US" altLang="en-US" sz="3200" dirty="0"/>
              <a:t>Stable velocity</a:t>
            </a:r>
          </a:p>
          <a:p>
            <a:pPr lvl="1" eaLnBrk="1" hangingPunct="1">
              <a:buClr>
                <a:schemeClr val="accent1"/>
              </a:buClr>
            </a:pPr>
            <a:r>
              <a:rPr lang="en-US" altLang="en-US" sz="3200" dirty="0"/>
              <a:t>Monetary causes of instability</a:t>
            </a:r>
          </a:p>
          <a:p>
            <a:pPr marL="1201738" lvl="2" indent="-287338" eaLnBrk="1" hangingPunct="1">
              <a:buClr>
                <a:schemeClr val="accent1"/>
              </a:buClr>
            </a:pPr>
            <a:r>
              <a:rPr lang="en-US" altLang="en-US" sz="3200" dirty="0"/>
              <a:t>Inappropriate monetary policy</a:t>
            </a:r>
          </a:p>
        </p:txBody>
      </p:sp>
      <p:sp>
        <p:nvSpPr>
          <p:cNvPr id="9220" name="TextBox 1"/>
          <p:cNvSpPr txBox="1">
            <a:spLocks noChangeArrowheads="1"/>
          </p:cNvSpPr>
          <p:nvPr/>
        </p:nvSpPr>
        <p:spPr bwMode="auto">
          <a:xfrm>
            <a:off x="0" y="6510338"/>
            <a:ext cx="777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93" name="Picture 25"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9838" y="2601913"/>
            <a:ext cx="3516312"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3"/>
          <p:cNvSpPr>
            <a:spLocks noGrp="1" noChangeArrowheads="1"/>
          </p:cNvSpPr>
          <p:nvPr>
            <p:ph type="title"/>
          </p:nvPr>
        </p:nvSpPr>
        <p:spPr>
          <a:xfrm>
            <a:off x="457200" y="274638"/>
            <a:ext cx="7620000" cy="919162"/>
          </a:xfrm>
        </p:spPr>
        <p:txBody>
          <a:bodyPr/>
          <a:lstStyle/>
          <a:p>
            <a:pPr eaLnBrk="1" fontAlgn="auto" hangingPunct="1">
              <a:spcAft>
                <a:spcPts val="0"/>
              </a:spcAft>
              <a:defRPr/>
            </a:pPr>
            <a:r>
              <a:rPr lang="en-US" altLang="en-US" dirty="0">
                <a:ea typeface="+mj-ea"/>
              </a:rPr>
              <a:t>Causes of Macro Instability Concluded</a:t>
            </a:r>
          </a:p>
        </p:txBody>
      </p:sp>
      <p:sp>
        <p:nvSpPr>
          <p:cNvPr id="11268" name="Rectangle 3"/>
          <p:cNvSpPr>
            <a:spLocks noGrp="1" noChangeArrowheads="1"/>
          </p:cNvSpPr>
          <p:nvPr>
            <p:ph idx="1"/>
          </p:nvPr>
        </p:nvSpPr>
        <p:spPr>
          <a:xfrm>
            <a:off x="457200" y="1417638"/>
            <a:ext cx="7620000" cy="4983162"/>
          </a:xfrm>
        </p:spPr>
        <p:txBody>
          <a:bodyPr/>
          <a:lstStyle/>
          <a:p>
            <a:pPr eaLnBrk="1" hangingPunct="1">
              <a:spcBef>
                <a:spcPts val="0"/>
              </a:spcBef>
            </a:pPr>
            <a:r>
              <a:rPr lang="en-US" altLang="en-US" sz="3200" dirty="0"/>
              <a:t>Real-business-cycle view</a:t>
            </a:r>
          </a:p>
          <a:p>
            <a:pPr lvl="1" eaLnBrk="1" hangingPunct="1">
              <a:spcBef>
                <a:spcPts val="200"/>
              </a:spcBef>
              <a:buClr>
                <a:schemeClr val="accent1"/>
              </a:buClr>
            </a:pPr>
            <a:r>
              <a:rPr lang="en-US" altLang="en-US" sz="3200" dirty="0"/>
              <a:t>Shifts in long-run aggregate supply</a:t>
            </a:r>
          </a:p>
        </p:txBody>
      </p:sp>
      <p:sp>
        <p:nvSpPr>
          <p:cNvPr id="24580" name="Rectangle 4"/>
          <p:cNvSpPr>
            <a:spLocks noChangeArrowheads="1"/>
          </p:cNvSpPr>
          <p:nvPr/>
        </p:nvSpPr>
        <p:spPr bwMode="auto">
          <a:xfrm>
            <a:off x="2528888" y="2620963"/>
            <a:ext cx="3484562" cy="3484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4581" name="Text Box 5"/>
          <p:cNvSpPr txBox="1">
            <a:spLocks noChangeArrowheads="1"/>
          </p:cNvSpPr>
          <p:nvPr/>
        </p:nvSpPr>
        <p:spPr bwMode="auto">
          <a:xfrm rot="-5400000">
            <a:off x="1245394" y="4031457"/>
            <a:ext cx="1390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24582" name="Text Box 6"/>
          <p:cNvSpPr txBox="1">
            <a:spLocks noChangeArrowheads="1"/>
          </p:cNvSpPr>
          <p:nvPr/>
        </p:nvSpPr>
        <p:spPr bwMode="auto">
          <a:xfrm>
            <a:off x="2170113" y="4406900"/>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P</a:t>
            </a:r>
            <a:r>
              <a:rPr lang="en-US" altLang="en-US" sz="1600" b="1" i="1" baseline="-25000" dirty="0">
                <a:latin typeface="Arial" panose="020B0604020202020204" pitchFamily="34" charset="0"/>
              </a:rPr>
              <a:t>1</a:t>
            </a:r>
          </a:p>
        </p:txBody>
      </p:sp>
      <p:sp>
        <p:nvSpPr>
          <p:cNvPr id="24583" name="Text Box 7"/>
          <p:cNvSpPr txBox="1">
            <a:spLocks noChangeArrowheads="1"/>
          </p:cNvSpPr>
          <p:nvPr/>
        </p:nvSpPr>
        <p:spPr bwMode="auto">
          <a:xfrm>
            <a:off x="3154363" y="6376988"/>
            <a:ext cx="2308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Real Domestic Output</a:t>
            </a:r>
          </a:p>
        </p:txBody>
      </p:sp>
      <p:sp>
        <p:nvSpPr>
          <p:cNvPr id="24584" name="Text Box 8"/>
          <p:cNvSpPr txBox="1">
            <a:spLocks noChangeArrowheads="1"/>
          </p:cNvSpPr>
          <p:nvPr/>
        </p:nvSpPr>
        <p:spPr bwMode="auto">
          <a:xfrm>
            <a:off x="3778250" y="6067425"/>
            <a:ext cx="420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Q</a:t>
            </a:r>
            <a:r>
              <a:rPr lang="en-US" altLang="en-US" sz="1600" b="1" i="1" baseline="-25000" dirty="0">
                <a:latin typeface="Arial" panose="020B0604020202020204" pitchFamily="34" charset="0"/>
              </a:rPr>
              <a:t>2</a:t>
            </a:r>
          </a:p>
        </p:txBody>
      </p:sp>
      <p:sp>
        <p:nvSpPr>
          <p:cNvPr id="24585" name="Text Box 9"/>
          <p:cNvSpPr txBox="1">
            <a:spLocks noChangeArrowheads="1"/>
          </p:cNvSpPr>
          <p:nvPr/>
        </p:nvSpPr>
        <p:spPr bwMode="auto">
          <a:xfrm>
            <a:off x="4452938" y="6067425"/>
            <a:ext cx="420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Q</a:t>
            </a:r>
            <a:r>
              <a:rPr lang="en-US" altLang="en-US" sz="1600" b="1" i="1" baseline="-25000" dirty="0">
                <a:latin typeface="Arial" panose="020B0604020202020204" pitchFamily="34" charset="0"/>
              </a:rPr>
              <a:t>1</a:t>
            </a:r>
          </a:p>
        </p:txBody>
      </p:sp>
      <p:sp>
        <p:nvSpPr>
          <p:cNvPr id="24586" name="Line 10"/>
          <p:cNvSpPr>
            <a:spLocks noChangeShapeType="1"/>
          </p:cNvSpPr>
          <p:nvPr/>
        </p:nvSpPr>
        <p:spPr bwMode="auto">
          <a:xfrm>
            <a:off x="4656138" y="2757488"/>
            <a:ext cx="0" cy="3346450"/>
          </a:xfrm>
          <a:prstGeom prst="line">
            <a:avLst/>
          </a:prstGeom>
          <a:noFill/>
          <a:ln w="57150">
            <a:solidFill>
              <a:srgbClr val="D00045"/>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587" name="Arc 11"/>
          <p:cNvSpPr>
            <a:spLocks/>
          </p:cNvSpPr>
          <p:nvPr/>
        </p:nvSpPr>
        <p:spPr bwMode="auto">
          <a:xfrm rot="-1216564" flipH="1" flipV="1">
            <a:off x="3789363" y="2789238"/>
            <a:ext cx="2452687" cy="2814637"/>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4588" name="Arc 12"/>
          <p:cNvSpPr>
            <a:spLocks/>
          </p:cNvSpPr>
          <p:nvPr/>
        </p:nvSpPr>
        <p:spPr bwMode="auto">
          <a:xfrm rot="-1216564" flipH="1" flipV="1">
            <a:off x="4116388" y="2384425"/>
            <a:ext cx="2462212" cy="2825750"/>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4589" name="AutoShape 13"/>
          <p:cNvSpPr>
            <a:spLocks noChangeArrowheads="1"/>
          </p:cNvSpPr>
          <p:nvPr/>
        </p:nvSpPr>
        <p:spPr bwMode="auto">
          <a:xfrm>
            <a:off x="3538538" y="3316288"/>
            <a:ext cx="290512" cy="344487"/>
          </a:xfrm>
          <a:prstGeom prst="leftArrow">
            <a:avLst>
              <a:gd name="adj1" fmla="val 50000"/>
              <a:gd name="adj2" fmla="val 25000"/>
            </a:avLst>
          </a:prstGeom>
          <a:gradFill rotWithShape="1">
            <a:gsLst>
              <a:gs pos="0">
                <a:srgbClr val="669900"/>
              </a:gs>
              <a:gs pos="100000">
                <a:schemeClr val="folHlink"/>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4590" name="Text Box 14"/>
          <p:cNvSpPr txBox="1">
            <a:spLocks noChangeArrowheads="1"/>
          </p:cNvSpPr>
          <p:nvPr/>
        </p:nvSpPr>
        <p:spPr bwMode="auto">
          <a:xfrm>
            <a:off x="5380038" y="5214938"/>
            <a:ext cx="554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AD</a:t>
            </a:r>
            <a:r>
              <a:rPr lang="en-US" altLang="en-US" sz="1600" b="1" baseline="-25000" dirty="0">
                <a:latin typeface="Arial" panose="020B0604020202020204" pitchFamily="34" charset="0"/>
              </a:rPr>
              <a:t>1</a:t>
            </a:r>
          </a:p>
        </p:txBody>
      </p:sp>
      <p:sp>
        <p:nvSpPr>
          <p:cNvPr id="24591" name="Text Box 15"/>
          <p:cNvSpPr txBox="1">
            <a:spLocks noChangeArrowheads="1"/>
          </p:cNvSpPr>
          <p:nvPr/>
        </p:nvSpPr>
        <p:spPr bwMode="auto">
          <a:xfrm>
            <a:off x="5099050" y="5545138"/>
            <a:ext cx="554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AD</a:t>
            </a:r>
            <a:r>
              <a:rPr lang="en-US" altLang="en-US" sz="1600" b="1" baseline="-25000" dirty="0">
                <a:latin typeface="Arial" panose="020B0604020202020204" pitchFamily="34" charset="0"/>
              </a:rPr>
              <a:t>2</a:t>
            </a:r>
          </a:p>
        </p:txBody>
      </p:sp>
      <p:sp>
        <p:nvSpPr>
          <p:cNvPr id="24593" name="Line 17"/>
          <p:cNvSpPr>
            <a:spLocks noChangeShapeType="1"/>
          </p:cNvSpPr>
          <p:nvPr/>
        </p:nvSpPr>
        <p:spPr bwMode="auto">
          <a:xfrm>
            <a:off x="3997325" y="2757488"/>
            <a:ext cx="0" cy="334645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595" name="AutoShape 19"/>
          <p:cNvSpPr>
            <a:spLocks noChangeArrowheads="1"/>
          </p:cNvSpPr>
          <p:nvPr/>
        </p:nvSpPr>
        <p:spPr bwMode="auto">
          <a:xfrm>
            <a:off x="4062413" y="5457825"/>
            <a:ext cx="493712" cy="344488"/>
          </a:xfrm>
          <a:prstGeom prst="leftArrow">
            <a:avLst>
              <a:gd name="adj1" fmla="val 50000"/>
              <a:gd name="adj2" fmla="val 35829"/>
            </a:avLst>
          </a:prstGeom>
          <a:gradFill rotWithShape="1">
            <a:gsLst>
              <a:gs pos="0">
                <a:srgbClr val="990033"/>
              </a:gs>
              <a:gs pos="100000">
                <a:srgbClr val="D00045"/>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4596" name="Text Box 20"/>
          <p:cNvSpPr txBox="1">
            <a:spLocks noChangeArrowheads="1"/>
          </p:cNvSpPr>
          <p:nvPr/>
        </p:nvSpPr>
        <p:spPr bwMode="auto">
          <a:xfrm>
            <a:off x="4610100" y="2589213"/>
            <a:ext cx="730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LR1</a:t>
            </a:r>
          </a:p>
        </p:txBody>
      </p:sp>
      <p:sp>
        <p:nvSpPr>
          <p:cNvPr id="24597" name="Text Box 21"/>
          <p:cNvSpPr txBox="1">
            <a:spLocks noChangeArrowheads="1"/>
          </p:cNvSpPr>
          <p:nvPr/>
        </p:nvSpPr>
        <p:spPr bwMode="auto">
          <a:xfrm>
            <a:off x="3951288" y="2586038"/>
            <a:ext cx="730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LR2</a:t>
            </a:r>
          </a:p>
        </p:txBody>
      </p:sp>
      <p:sp>
        <p:nvSpPr>
          <p:cNvPr id="24598" name="Line 22"/>
          <p:cNvSpPr>
            <a:spLocks noChangeShapeType="1"/>
          </p:cNvSpPr>
          <p:nvPr/>
        </p:nvSpPr>
        <p:spPr bwMode="auto">
          <a:xfrm flipH="1">
            <a:off x="2528888" y="4575175"/>
            <a:ext cx="21288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592" name="Oval 16"/>
          <p:cNvSpPr>
            <a:spLocks noChangeArrowheads="1"/>
          </p:cNvSpPr>
          <p:nvPr/>
        </p:nvSpPr>
        <p:spPr bwMode="auto">
          <a:xfrm>
            <a:off x="3930650" y="4519613"/>
            <a:ext cx="128588" cy="128587"/>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4594" name="Oval 18"/>
          <p:cNvSpPr>
            <a:spLocks noChangeArrowheads="1"/>
          </p:cNvSpPr>
          <p:nvPr/>
        </p:nvSpPr>
        <p:spPr bwMode="auto">
          <a:xfrm>
            <a:off x="4594225" y="4519613"/>
            <a:ext cx="128588" cy="128587"/>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1288" name="TextBox 1"/>
          <p:cNvSpPr txBox="1">
            <a:spLocks noChangeArrowheads="1"/>
          </p:cNvSpPr>
          <p:nvPr/>
        </p:nvSpPr>
        <p:spPr bwMode="auto">
          <a:xfrm>
            <a:off x="0" y="6480175"/>
            <a:ext cx="974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1000" fill="hold"/>
                                        <p:tgtEl>
                                          <p:spTgt spid="24580"/>
                                        </p:tgtEl>
                                        <p:attrNameLst>
                                          <p:attrName>ppt_w</p:attrName>
                                        </p:attrNameLst>
                                      </p:cBhvr>
                                      <p:tavLst>
                                        <p:tav tm="0">
                                          <p:val>
                                            <p:fltVal val="0"/>
                                          </p:val>
                                        </p:tav>
                                        <p:tav tm="100000">
                                          <p:val>
                                            <p:strVal val="#ppt_w"/>
                                          </p:val>
                                        </p:tav>
                                      </p:tavLst>
                                    </p:anim>
                                    <p:anim calcmode="lin" valueType="num">
                                      <p:cBhvr>
                                        <p:cTn id="8" dur="1000" fill="hold"/>
                                        <p:tgtEl>
                                          <p:spTgt spid="24580"/>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7193"/>
                                        </p:tgtEl>
                                        <p:attrNameLst>
                                          <p:attrName>style.visibility</p:attrName>
                                        </p:attrNameLst>
                                      </p:cBhvr>
                                      <p:to>
                                        <p:strVal val="visible"/>
                                      </p:to>
                                    </p:set>
                                    <p:anim calcmode="lin" valueType="num">
                                      <p:cBhvr>
                                        <p:cTn id="11" dur="1000" fill="hold"/>
                                        <p:tgtEl>
                                          <p:spTgt spid="7193"/>
                                        </p:tgtEl>
                                        <p:attrNameLst>
                                          <p:attrName>ppt_w</p:attrName>
                                        </p:attrNameLst>
                                      </p:cBhvr>
                                      <p:tavLst>
                                        <p:tav tm="0">
                                          <p:val>
                                            <p:fltVal val="0"/>
                                          </p:val>
                                        </p:tav>
                                        <p:tav tm="100000">
                                          <p:val>
                                            <p:strVal val="#ppt_w"/>
                                          </p:val>
                                        </p:tav>
                                      </p:tavLst>
                                    </p:anim>
                                    <p:anim calcmode="lin" valueType="num">
                                      <p:cBhvr>
                                        <p:cTn id="12" dur="1000" fill="hold"/>
                                        <p:tgtEl>
                                          <p:spTgt spid="7193"/>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2458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4581"/>
                                        </p:tgtEl>
                                        <p:attrNameLst>
                                          <p:attrName>style.visibility</p:attrName>
                                        </p:attrNameLst>
                                      </p:cBhvr>
                                      <p:to>
                                        <p:strVal val="visible"/>
                                      </p:to>
                                    </p:set>
                                  </p:childTnLst>
                                </p:cTn>
                              </p:par>
                            </p:childTnLst>
                          </p:cTn>
                        </p:par>
                        <p:par>
                          <p:cTn id="18" fill="hold" nodeType="afterGroup">
                            <p:stCondLst>
                              <p:cond delay="1000"/>
                            </p:stCondLst>
                            <p:childTnLst>
                              <p:par>
                                <p:cTn id="19" presetID="22" presetClass="entr" presetSubtype="1" fill="hold" nodeType="afterEffect">
                                  <p:stCondLst>
                                    <p:cond delay="0"/>
                                  </p:stCondLst>
                                  <p:childTnLst>
                                    <p:set>
                                      <p:cBhvr>
                                        <p:cTn id="20" dur="1" fill="hold">
                                          <p:stCondLst>
                                            <p:cond delay="0"/>
                                          </p:stCondLst>
                                        </p:cTn>
                                        <p:tgtEl>
                                          <p:spTgt spid="24586"/>
                                        </p:tgtEl>
                                        <p:attrNameLst>
                                          <p:attrName>style.visibility</p:attrName>
                                        </p:attrNameLst>
                                      </p:cBhvr>
                                      <p:to>
                                        <p:strVal val="visible"/>
                                      </p:to>
                                    </p:set>
                                    <p:animEffect transition="in" filter="wipe(up)">
                                      <p:cBhvr>
                                        <p:cTn id="21" dur="1000"/>
                                        <p:tgtEl>
                                          <p:spTgt spid="24586"/>
                                        </p:tgtEl>
                                      </p:cBhvr>
                                    </p:animEffect>
                                  </p:childTnLst>
                                </p:cTn>
                              </p:par>
                            </p:childTnLst>
                          </p:cTn>
                        </p:par>
                        <p:par>
                          <p:cTn id="22" fill="hold" nodeType="afterGroup">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2458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596"/>
                                        </p:tgtEl>
                                        <p:attrNameLst>
                                          <p:attrName>style.visibility</p:attrName>
                                        </p:attrNameLst>
                                      </p:cBhvr>
                                      <p:to>
                                        <p:strVal val="visible"/>
                                      </p:to>
                                    </p:set>
                                  </p:childTnLst>
                                </p:cTn>
                              </p:par>
                            </p:childTnLst>
                          </p:cTn>
                        </p:par>
                        <p:par>
                          <p:cTn id="27" fill="hold" nodeType="afterGroup">
                            <p:stCondLst>
                              <p:cond delay="2000"/>
                            </p:stCondLst>
                            <p:childTnLst>
                              <p:par>
                                <p:cTn id="28" presetID="22" presetClass="entr" presetSubtype="1" fill="hold" nodeType="afterEffect">
                                  <p:stCondLst>
                                    <p:cond delay="0"/>
                                  </p:stCondLst>
                                  <p:childTnLst>
                                    <p:set>
                                      <p:cBhvr>
                                        <p:cTn id="29" dur="1" fill="hold">
                                          <p:stCondLst>
                                            <p:cond delay="0"/>
                                          </p:stCondLst>
                                        </p:cTn>
                                        <p:tgtEl>
                                          <p:spTgt spid="24588"/>
                                        </p:tgtEl>
                                        <p:attrNameLst>
                                          <p:attrName>style.visibility</p:attrName>
                                        </p:attrNameLst>
                                      </p:cBhvr>
                                      <p:to>
                                        <p:strVal val="visible"/>
                                      </p:to>
                                    </p:set>
                                    <p:animEffect transition="in" filter="wipe(up)">
                                      <p:cBhvr>
                                        <p:cTn id="30" dur="500"/>
                                        <p:tgtEl>
                                          <p:spTgt spid="24588"/>
                                        </p:tgtEl>
                                      </p:cBhvr>
                                    </p:animEffect>
                                  </p:childTnLst>
                                </p:cTn>
                              </p:par>
                            </p:childTnLst>
                          </p:cTn>
                        </p:par>
                        <p:par>
                          <p:cTn id="31" fill="hold" nodeType="afterGroup">
                            <p:stCondLst>
                              <p:cond delay="2500"/>
                            </p:stCondLst>
                            <p:childTnLst>
                              <p:par>
                                <p:cTn id="32" presetID="1" presetClass="entr" presetSubtype="0" fill="hold" grpId="0" nodeType="afterEffect">
                                  <p:stCondLst>
                                    <p:cond delay="0"/>
                                  </p:stCondLst>
                                  <p:childTnLst>
                                    <p:set>
                                      <p:cBhvr>
                                        <p:cTn id="33" dur="1" fill="hold">
                                          <p:stCondLst>
                                            <p:cond delay="0"/>
                                          </p:stCondLst>
                                        </p:cTn>
                                        <p:tgtEl>
                                          <p:spTgt spid="24590"/>
                                        </p:tgtEl>
                                        <p:attrNameLst>
                                          <p:attrName>style.visibility</p:attrName>
                                        </p:attrNameLst>
                                      </p:cBhvr>
                                      <p:to>
                                        <p:strVal val="visible"/>
                                      </p:to>
                                    </p:set>
                                  </p:childTnLst>
                                </p:cTn>
                              </p:par>
                            </p:childTnLst>
                          </p:cTn>
                        </p:par>
                        <p:par>
                          <p:cTn id="34" fill="hold" nodeType="afterGroup">
                            <p:stCondLst>
                              <p:cond delay="2500"/>
                            </p:stCondLst>
                            <p:childTnLst>
                              <p:par>
                                <p:cTn id="35" presetID="23" presetClass="entr" presetSubtype="16" fill="hold" grpId="0" nodeType="afterEffect">
                                  <p:stCondLst>
                                    <p:cond delay="0"/>
                                  </p:stCondLst>
                                  <p:childTnLst>
                                    <p:set>
                                      <p:cBhvr>
                                        <p:cTn id="36" dur="1" fill="hold">
                                          <p:stCondLst>
                                            <p:cond delay="0"/>
                                          </p:stCondLst>
                                        </p:cTn>
                                        <p:tgtEl>
                                          <p:spTgt spid="24594"/>
                                        </p:tgtEl>
                                        <p:attrNameLst>
                                          <p:attrName>style.visibility</p:attrName>
                                        </p:attrNameLst>
                                      </p:cBhvr>
                                      <p:to>
                                        <p:strVal val="visible"/>
                                      </p:to>
                                    </p:set>
                                    <p:anim calcmode="lin" valueType="num">
                                      <p:cBhvr>
                                        <p:cTn id="37" dur="500" fill="hold"/>
                                        <p:tgtEl>
                                          <p:spTgt spid="24594"/>
                                        </p:tgtEl>
                                        <p:attrNameLst>
                                          <p:attrName>ppt_w</p:attrName>
                                        </p:attrNameLst>
                                      </p:cBhvr>
                                      <p:tavLst>
                                        <p:tav tm="0">
                                          <p:val>
                                            <p:fltVal val="0"/>
                                          </p:val>
                                        </p:tav>
                                        <p:tav tm="100000">
                                          <p:val>
                                            <p:strVal val="#ppt_w"/>
                                          </p:val>
                                        </p:tav>
                                      </p:tavLst>
                                    </p:anim>
                                    <p:anim calcmode="lin" valueType="num">
                                      <p:cBhvr>
                                        <p:cTn id="38" dur="500" fill="hold"/>
                                        <p:tgtEl>
                                          <p:spTgt spid="24594"/>
                                        </p:tgtEl>
                                        <p:attrNameLst>
                                          <p:attrName>ppt_h</p:attrName>
                                        </p:attrNameLst>
                                      </p:cBhvr>
                                      <p:tavLst>
                                        <p:tav tm="0">
                                          <p:val>
                                            <p:fltVal val="0"/>
                                          </p:val>
                                        </p:tav>
                                        <p:tav tm="100000">
                                          <p:val>
                                            <p:strVal val="#ppt_h"/>
                                          </p:val>
                                        </p:tav>
                                      </p:tavLst>
                                    </p:anim>
                                  </p:childTnLst>
                                </p:cTn>
                              </p:par>
                            </p:childTnLst>
                          </p:cTn>
                        </p:par>
                        <p:par>
                          <p:cTn id="39" fill="hold" nodeType="afterGroup">
                            <p:stCondLst>
                              <p:cond delay="3000"/>
                            </p:stCondLst>
                            <p:childTnLst>
                              <p:par>
                                <p:cTn id="40" presetID="22" presetClass="entr" presetSubtype="2" fill="hold" nodeType="afterEffect">
                                  <p:stCondLst>
                                    <p:cond delay="0"/>
                                  </p:stCondLst>
                                  <p:childTnLst>
                                    <p:set>
                                      <p:cBhvr>
                                        <p:cTn id="41" dur="1" fill="hold">
                                          <p:stCondLst>
                                            <p:cond delay="0"/>
                                          </p:stCondLst>
                                        </p:cTn>
                                        <p:tgtEl>
                                          <p:spTgt spid="24598"/>
                                        </p:tgtEl>
                                        <p:attrNameLst>
                                          <p:attrName>style.visibility</p:attrName>
                                        </p:attrNameLst>
                                      </p:cBhvr>
                                      <p:to>
                                        <p:strVal val="visible"/>
                                      </p:to>
                                    </p:set>
                                    <p:animEffect transition="in" filter="wipe(right)">
                                      <p:cBhvr>
                                        <p:cTn id="42" dur="1000"/>
                                        <p:tgtEl>
                                          <p:spTgt spid="24598"/>
                                        </p:tgtEl>
                                      </p:cBhvr>
                                    </p:animEffect>
                                  </p:childTnLst>
                                </p:cTn>
                              </p:par>
                            </p:childTnLst>
                          </p:cTn>
                        </p:par>
                        <p:par>
                          <p:cTn id="43" fill="hold" nodeType="afterGroup">
                            <p:stCondLst>
                              <p:cond delay="4000"/>
                            </p:stCondLst>
                            <p:childTnLst>
                              <p:par>
                                <p:cTn id="44" presetID="1" presetClass="entr" presetSubtype="0" fill="hold" grpId="0" nodeType="afterEffect">
                                  <p:stCondLst>
                                    <p:cond delay="0"/>
                                  </p:stCondLst>
                                  <p:childTnLst>
                                    <p:set>
                                      <p:cBhvr>
                                        <p:cTn id="45" dur="1" fill="hold">
                                          <p:stCondLst>
                                            <p:cond delay="0"/>
                                          </p:stCondLst>
                                        </p:cTn>
                                        <p:tgtEl>
                                          <p:spTgt spid="24582"/>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24595"/>
                                        </p:tgtEl>
                                        <p:attrNameLst>
                                          <p:attrName>style.visibility</p:attrName>
                                        </p:attrNameLst>
                                      </p:cBhvr>
                                      <p:to>
                                        <p:strVal val="visible"/>
                                      </p:to>
                                    </p:set>
                                    <p:animEffect transition="in" filter="wipe(right)">
                                      <p:cBhvr>
                                        <p:cTn id="50" dur="1000"/>
                                        <p:tgtEl>
                                          <p:spTgt spid="24595"/>
                                        </p:tgtEl>
                                      </p:cBhvr>
                                    </p:animEffect>
                                  </p:childTnLst>
                                </p:cTn>
                              </p:par>
                            </p:childTnLst>
                          </p:cTn>
                        </p:par>
                        <p:par>
                          <p:cTn id="51" fill="hold" nodeType="afterGroup">
                            <p:stCondLst>
                              <p:cond delay="1000"/>
                            </p:stCondLst>
                            <p:childTnLst>
                              <p:par>
                                <p:cTn id="52" presetID="22" presetClass="entr" presetSubtype="1" fill="hold" nodeType="afterEffect">
                                  <p:stCondLst>
                                    <p:cond delay="0"/>
                                  </p:stCondLst>
                                  <p:childTnLst>
                                    <p:set>
                                      <p:cBhvr>
                                        <p:cTn id="53" dur="1" fill="hold">
                                          <p:stCondLst>
                                            <p:cond delay="0"/>
                                          </p:stCondLst>
                                        </p:cTn>
                                        <p:tgtEl>
                                          <p:spTgt spid="24593"/>
                                        </p:tgtEl>
                                        <p:attrNameLst>
                                          <p:attrName>style.visibility</p:attrName>
                                        </p:attrNameLst>
                                      </p:cBhvr>
                                      <p:to>
                                        <p:strVal val="visible"/>
                                      </p:to>
                                    </p:set>
                                    <p:animEffect transition="in" filter="wipe(up)">
                                      <p:cBhvr>
                                        <p:cTn id="54" dur="1000"/>
                                        <p:tgtEl>
                                          <p:spTgt spid="24593"/>
                                        </p:tgtEl>
                                      </p:cBhvr>
                                    </p:animEffect>
                                  </p:childTnLst>
                                </p:cTn>
                              </p:par>
                            </p:childTnLst>
                          </p:cTn>
                        </p:par>
                        <p:par>
                          <p:cTn id="55" fill="hold" nodeType="afterGroup">
                            <p:stCondLst>
                              <p:cond delay="2000"/>
                            </p:stCondLst>
                            <p:childTnLst>
                              <p:par>
                                <p:cTn id="56" presetID="1" presetClass="entr" presetSubtype="0" fill="hold" grpId="0" nodeType="afterEffect">
                                  <p:stCondLst>
                                    <p:cond delay="0"/>
                                  </p:stCondLst>
                                  <p:childTnLst>
                                    <p:set>
                                      <p:cBhvr>
                                        <p:cTn id="57" dur="1" fill="hold">
                                          <p:stCondLst>
                                            <p:cond delay="0"/>
                                          </p:stCondLst>
                                        </p:cTn>
                                        <p:tgtEl>
                                          <p:spTgt spid="2458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4597"/>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2" fill="hold" grpId="0" nodeType="clickEffect">
                                  <p:stCondLst>
                                    <p:cond delay="0"/>
                                  </p:stCondLst>
                                  <p:childTnLst>
                                    <p:set>
                                      <p:cBhvr>
                                        <p:cTn id="63" dur="1" fill="hold">
                                          <p:stCondLst>
                                            <p:cond delay="0"/>
                                          </p:stCondLst>
                                        </p:cTn>
                                        <p:tgtEl>
                                          <p:spTgt spid="24589"/>
                                        </p:tgtEl>
                                        <p:attrNameLst>
                                          <p:attrName>style.visibility</p:attrName>
                                        </p:attrNameLst>
                                      </p:cBhvr>
                                      <p:to>
                                        <p:strVal val="visible"/>
                                      </p:to>
                                    </p:set>
                                    <p:animEffect transition="in" filter="wipe(right)">
                                      <p:cBhvr>
                                        <p:cTn id="64" dur="1000"/>
                                        <p:tgtEl>
                                          <p:spTgt spid="24589"/>
                                        </p:tgtEl>
                                      </p:cBhvr>
                                    </p:animEffect>
                                  </p:childTnLst>
                                </p:cTn>
                              </p:par>
                            </p:childTnLst>
                          </p:cTn>
                        </p:par>
                        <p:par>
                          <p:cTn id="65" fill="hold" nodeType="afterGroup">
                            <p:stCondLst>
                              <p:cond delay="1000"/>
                            </p:stCondLst>
                            <p:childTnLst>
                              <p:par>
                                <p:cTn id="66" presetID="22" presetClass="entr" presetSubtype="1" fill="hold" nodeType="afterEffect">
                                  <p:stCondLst>
                                    <p:cond delay="0"/>
                                  </p:stCondLst>
                                  <p:childTnLst>
                                    <p:set>
                                      <p:cBhvr>
                                        <p:cTn id="67" dur="1" fill="hold">
                                          <p:stCondLst>
                                            <p:cond delay="0"/>
                                          </p:stCondLst>
                                        </p:cTn>
                                        <p:tgtEl>
                                          <p:spTgt spid="24587"/>
                                        </p:tgtEl>
                                        <p:attrNameLst>
                                          <p:attrName>style.visibility</p:attrName>
                                        </p:attrNameLst>
                                      </p:cBhvr>
                                      <p:to>
                                        <p:strVal val="visible"/>
                                      </p:to>
                                    </p:set>
                                    <p:animEffect transition="in" filter="wipe(up)">
                                      <p:cBhvr>
                                        <p:cTn id="68" dur="500"/>
                                        <p:tgtEl>
                                          <p:spTgt spid="24587"/>
                                        </p:tgtEl>
                                      </p:cBhvr>
                                    </p:animEffect>
                                  </p:childTnLst>
                                </p:cTn>
                              </p:par>
                            </p:childTnLst>
                          </p:cTn>
                        </p:par>
                        <p:par>
                          <p:cTn id="69" fill="hold" nodeType="afterGroup">
                            <p:stCondLst>
                              <p:cond delay="1500"/>
                            </p:stCondLst>
                            <p:childTnLst>
                              <p:par>
                                <p:cTn id="70" presetID="1" presetClass="entr" presetSubtype="0" fill="hold" grpId="0" nodeType="afterEffect">
                                  <p:stCondLst>
                                    <p:cond delay="0"/>
                                  </p:stCondLst>
                                  <p:childTnLst>
                                    <p:set>
                                      <p:cBhvr>
                                        <p:cTn id="71" dur="1" fill="hold">
                                          <p:stCondLst>
                                            <p:cond delay="0"/>
                                          </p:stCondLst>
                                        </p:cTn>
                                        <p:tgtEl>
                                          <p:spTgt spid="24591"/>
                                        </p:tgtEl>
                                        <p:attrNameLst>
                                          <p:attrName>style.visibility</p:attrName>
                                        </p:attrNameLst>
                                      </p:cBhvr>
                                      <p:to>
                                        <p:strVal val="visible"/>
                                      </p:to>
                                    </p:set>
                                  </p:childTnLst>
                                </p:cTn>
                              </p:par>
                            </p:childTnLst>
                          </p:cTn>
                        </p:par>
                        <p:par>
                          <p:cTn id="72" fill="hold" nodeType="afterGroup">
                            <p:stCondLst>
                              <p:cond delay="1500"/>
                            </p:stCondLst>
                            <p:childTnLst>
                              <p:par>
                                <p:cTn id="73" presetID="23" presetClass="entr" presetSubtype="16" fill="hold" grpId="0" nodeType="afterEffect">
                                  <p:stCondLst>
                                    <p:cond delay="0"/>
                                  </p:stCondLst>
                                  <p:childTnLst>
                                    <p:set>
                                      <p:cBhvr>
                                        <p:cTn id="74" dur="1" fill="hold">
                                          <p:stCondLst>
                                            <p:cond delay="0"/>
                                          </p:stCondLst>
                                        </p:cTn>
                                        <p:tgtEl>
                                          <p:spTgt spid="24592"/>
                                        </p:tgtEl>
                                        <p:attrNameLst>
                                          <p:attrName>style.visibility</p:attrName>
                                        </p:attrNameLst>
                                      </p:cBhvr>
                                      <p:to>
                                        <p:strVal val="visible"/>
                                      </p:to>
                                    </p:set>
                                    <p:anim calcmode="lin" valueType="num">
                                      <p:cBhvr>
                                        <p:cTn id="75" dur="500" fill="hold"/>
                                        <p:tgtEl>
                                          <p:spTgt spid="24592"/>
                                        </p:tgtEl>
                                        <p:attrNameLst>
                                          <p:attrName>ppt_w</p:attrName>
                                        </p:attrNameLst>
                                      </p:cBhvr>
                                      <p:tavLst>
                                        <p:tav tm="0">
                                          <p:val>
                                            <p:fltVal val="0"/>
                                          </p:val>
                                        </p:tav>
                                        <p:tav tm="100000">
                                          <p:val>
                                            <p:strVal val="#ppt_w"/>
                                          </p:val>
                                        </p:tav>
                                      </p:tavLst>
                                    </p:anim>
                                    <p:anim calcmode="lin" valueType="num">
                                      <p:cBhvr>
                                        <p:cTn id="76" dur="500" fill="hold"/>
                                        <p:tgtEl>
                                          <p:spTgt spid="245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p:bldP spid="24582" grpId="0"/>
      <p:bldP spid="24583" grpId="0"/>
      <p:bldP spid="24584" grpId="0"/>
      <p:bldP spid="24585" grpId="0"/>
      <p:bldP spid="24589" grpId="0" animBg="1"/>
      <p:bldP spid="24590" grpId="0"/>
      <p:bldP spid="24591" grpId="0"/>
      <p:bldP spid="24595" grpId="0" animBg="1"/>
      <p:bldP spid="24596" grpId="0"/>
      <p:bldP spid="24597" grpId="0"/>
      <p:bldP spid="24592" grpId="0" animBg="1"/>
      <p:bldP spid="245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fontAlgn="auto" hangingPunct="1">
              <a:spcAft>
                <a:spcPts val="0"/>
              </a:spcAft>
              <a:defRPr/>
            </a:pPr>
            <a:r>
              <a:rPr lang="en-US" altLang="en-US" dirty="0">
                <a:ea typeface="+mj-ea"/>
              </a:rPr>
              <a:t>Coordination Failures</a:t>
            </a:r>
          </a:p>
        </p:txBody>
      </p:sp>
      <p:sp>
        <p:nvSpPr>
          <p:cNvPr id="13315" name="Rectangle 3"/>
          <p:cNvSpPr>
            <a:spLocks noGrp="1" noChangeArrowheads="1"/>
          </p:cNvSpPr>
          <p:nvPr>
            <p:ph idx="1"/>
          </p:nvPr>
        </p:nvSpPr>
        <p:spPr/>
        <p:txBody>
          <a:bodyPr/>
          <a:lstStyle/>
          <a:p>
            <a:pPr eaLnBrk="1" hangingPunct="1">
              <a:spcBef>
                <a:spcPts val="363"/>
              </a:spcBef>
              <a:spcAft>
                <a:spcPts val="600"/>
              </a:spcAft>
            </a:pPr>
            <a:r>
              <a:rPr lang="en-US" altLang="en-US" sz="3200" dirty="0"/>
              <a:t>Fail to reach equilibrium because of lack of coordination mechanism</a:t>
            </a:r>
          </a:p>
          <a:p>
            <a:pPr eaLnBrk="1" hangingPunct="1">
              <a:spcBef>
                <a:spcPts val="363"/>
              </a:spcBef>
              <a:spcAft>
                <a:spcPts val="600"/>
              </a:spcAft>
            </a:pPr>
            <a:r>
              <a:rPr lang="en-US" altLang="en-US" sz="3200" dirty="0"/>
              <a:t>Limited information</a:t>
            </a:r>
          </a:p>
          <a:p>
            <a:pPr eaLnBrk="1" hangingPunct="1">
              <a:spcBef>
                <a:spcPts val="363"/>
              </a:spcBef>
              <a:spcAft>
                <a:spcPts val="600"/>
              </a:spcAft>
            </a:pPr>
            <a:r>
              <a:rPr lang="en-US" altLang="en-US" sz="3200" dirty="0"/>
              <a:t>Expectations and self-fulfilling prophecy</a:t>
            </a:r>
          </a:p>
          <a:p>
            <a:pPr lvl="1" eaLnBrk="1" hangingPunct="1">
              <a:spcBef>
                <a:spcPts val="363"/>
              </a:spcBef>
              <a:spcAft>
                <a:spcPts val="600"/>
              </a:spcAft>
              <a:buClr>
                <a:schemeClr val="accent1"/>
              </a:buClr>
            </a:pPr>
            <a:r>
              <a:rPr lang="en-US" altLang="en-US" sz="3200" dirty="0"/>
              <a:t>Unemployment equilibrium</a:t>
            </a:r>
          </a:p>
          <a:p>
            <a:pPr lvl="1" eaLnBrk="1" hangingPunct="1">
              <a:spcBef>
                <a:spcPts val="363"/>
              </a:spcBef>
              <a:spcAft>
                <a:spcPts val="600"/>
              </a:spcAft>
              <a:buClr>
                <a:schemeClr val="accent1"/>
              </a:buClr>
            </a:pPr>
            <a:r>
              <a:rPr lang="en-US" altLang="en-US" sz="3200" dirty="0"/>
              <a:t>Inflation equilibrium</a:t>
            </a:r>
          </a:p>
        </p:txBody>
      </p:sp>
      <p:sp>
        <p:nvSpPr>
          <p:cNvPr id="13316" name="TextBox 1"/>
          <p:cNvSpPr txBox="1">
            <a:spLocks noChangeArrowheads="1"/>
          </p:cNvSpPr>
          <p:nvPr/>
        </p:nvSpPr>
        <p:spPr bwMode="auto">
          <a:xfrm>
            <a:off x="0" y="6477000"/>
            <a:ext cx="884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199" y="274638"/>
            <a:ext cx="7761111" cy="1143000"/>
          </a:xfrm>
        </p:spPr>
        <p:txBody>
          <a:bodyPr/>
          <a:lstStyle/>
          <a:p>
            <a:pPr eaLnBrk="1" fontAlgn="auto" hangingPunct="1">
              <a:spcAft>
                <a:spcPts val="0"/>
              </a:spcAft>
              <a:defRPr/>
            </a:pPr>
            <a:r>
              <a:rPr lang="en-US" altLang="en-US" dirty="0">
                <a:ea typeface="ＭＳ Ｐゴシック" panose="020B0600070205080204" pitchFamily="34" charset="-128"/>
              </a:rPr>
              <a:t>Does the Economy Self Correct?</a:t>
            </a:r>
          </a:p>
        </p:txBody>
      </p:sp>
      <p:sp>
        <p:nvSpPr>
          <p:cNvPr id="15363" name="Rectangle 3"/>
          <p:cNvSpPr>
            <a:spLocks noGrp="1" noChangeArrowheads="1"/>
          </p:cNvSpPr>
          <p:nvPr>
            <p:ph idx="1"/>
          </p:nvPr>
        </p:nvSpPr>
        <p:spPr>
          <a:xfrm>
            <a:off x="457200" y="1645356"/>
            <a:ext cx="7620000" cy="4800600"/>
          </a:xfrm>
        </p:spPr>
        <p:txBody>
          <a:bodyPr/>
          <a:lstStyle/>
          <a:p>
            <a:pPr eaLnBrk="1" hangingPunct="1"/>
            <a:r>
              <a:rPr lang="en-US" altLang="en-US" sz="3200" dirty="0"/>
              <a:t>New classical view </a:t>
            </a:r>
          </a:p>
          <a:p>
            <a:pPr lvl="1" eaLnBrk="1" hangingPunct="1">
              <a:buClr>
                <a:schemeClr val="accent1"/>
              </a:buClr>
            </a:pPr>
            <a:r>
              <a:rPr lang="en-US" altLang="en-US" sz="3200" dirty="0"/>
              <a:t>Rational expectations theory</a:t>
            </a:r>
          </a:p>
          <a:p>
            <a:pPr lvl="1" eaLnBrk="1" hangingPunct="1">
              <a:buClr>
                <a:schemeClr val="accent1"/>
              </a:buClr>
            </a:pPr>
            <a:r>
              <a:rPr lang="en-US" altLang="en-US" sz="3200" dirty="0"/>
              <a:t>Monetarists</a:t>
            </a:r>
          </a:p>
          <a:p>
            <a:pPr lvl="1" eaLnBrk="1" hangingPunct="1">
              <a:buClr>
                <a:schemeClr val="accent1"/>
              </a:buClr>
            </a:pPr>
            <a:r>
              <a:rPr lang="en-US" altLang="en-US" sz="3200" dirty="0"/>
              <a:t>Automatic correction will occur</a:t>
            </a:r>
          </a:p>
          <a:p>
            <a:pPr lvl="2" eaLnBrk="1" hangingPunct="1">
              <a:buClr>
                <a:schemeClr val="accent1"/>
              </a:buClr>
            </a:pPr>
            <a:r>
              <a:rPr lang="en-US" altLang="en-US" sz="3200" dirty="0"/>
              <a:t>Speed of adjustment</a:t>
            </a:r>
          </a:p>
          <a:p>
            <a:pPr lvl="2" eaLnBrk="1" hangingPunct="1">
              <a:buClr>
                <a:schemeClr val="accent1"/>
              </a:buClr>
            </a:pPr>
            <a:r>
              <a:rPr lang="en-US" altLang="en-US" sz="3200" dirty="0"/>
              <a:t>Unanticipated price-level changes</a:t>
            </a:r>
          </a:p>
          <a:p>
            <a:pPr lvl="2" eaLnBrk="1" hangingPunct="1">
              <a:buClr>
                <a:schemeClr val="accent1"/>
              </a:buClr>
            </a:pPr>
            <a:r>
              <a:rPr lang="en-US" altLang="en-US" sz="3200" dirty="0"/>
              <a:t>Fully anticipated price-level changes</a:t>
            </a:r>
          </a:p>
        </p:txBody>
      </p:sp>
      <p:sp>
        <p:nvSpPr>
          <p:cNvPr id="15364" name="TextBox 1"/>
          <p:cNvSpPr txBox="1">
            <a:spLocks noChangeArrowheads="1"/>
          </p:cNvSpPr>
          <p:nvPr/>
        </p:nvSpPr>
        <p:spPr bwMode="auto">
          <a:xfrm>
            <a:off x="0" y="6492875"/>
            <a:ext cx="868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6" name="Picture 36"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274" y="1768567"/>
            <a:ext cx="5681663"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5"/>
          <p:cNvSpPr txBox="1">
            <a:spLocks noChangeArrowheads="1"/>
          </p:cNvSpPr>
          <p:nvPr/>
        </p:nvSpPr>
        <p:spPr bwMode="auto">
          <a:xfrm>
            <a:off x="296863" y="1146267"/>
            <a:ext cx="7924800" cy="647700"/>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buClr>
                <a:srgbClr val="3399FF"/>
              </a:buClr>
              <a:buSzPct val="125000"/>
              <a:defRPr/>
            </a:pPr>
            <a:r>
              <a:rPr lang="en-US" sz="3600" dirty="0">
                <a:solidFill>
                  <a:srgbClr val="000000"/>
                </a:solidFill>
              </a:rPr>
              <a:t> </a:t>
            </a:r>
            <a:r>
              <a:rPr lang="en-US" sz="3200" dirty="0">
                <a:solidFill>
                  <a:srgbClr val="000000"/>
                </a:solidFill>
                <a:latin typeface="+mn-lt"/>
              </a:rPr>
              <a:t>New Classical View of Self-Correction</a:t>
            </a:r>
          </a:p>
        </p:txBody>
      </p:sp>
      <p:sp>
        <p:nvSpPr>
          <p:cNvPr id="26630" name="Rectangle 6"/>
          <p:cNvSpPr>
            <a:spLocks noChangeArrowheads="1"/>
          </p:cNvSpPr>
          <p:nvPr/>
        </p:nvSpPr>
        <p:spPr bwMode="auto">
          <a:xfrm>
            <a:off x="1529849" y="1793967"/>
            <a:ext cx="5637213" cy="40338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631" name="Arc 7"/>
          <p:cNvSpPr>
            <a:spLocks/>
          </p:cNvSpPr>
          <p:nvPr/>
        </p:nvSpPr>
        <p:spPr bwMode="auto">
          <a:xfrm rot="19778095" flipH="1" flipV="1">
            <a:off x="3734887" y="1689192"/>
            <a:ext cx="2859087"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632" name="Text Box 8"/>
          <p:cNvSpPr txBox="1">
            <a:spLocks noChangeArrowheads="1"/>
          </p:cNvSpPr>
          <p:nvPr/>
        </p:nvSpPr>
        <p:spPr bwMode="auto">
          <a:xfrm>
            <a:off x="6008187" y="4507005"/>
            <a:ext cx="554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AD</a:t>
            </a:r>
            <a:r>
              <a:rPr lang="en-US" altLang="en-US" sz="1600" b="1" baseline="-25000" dirty="0">
                <a:latin typeface="Arial" panose="020B0604020202020204" pitchFamily="34" charset="0"/>
              </a:rPr>
              <a:t>2</a:t>
            </a:r>
          </a:p>
        </p:txBody>
      </p:sp>
      <p:sp>
        <p:nvSpPr>
          <p:cNvPr id="26633" name="Text Box 9"/>
          <p:cNvSpPr txBox="1">
            <a:spLocks noChangeArrowheads="1"/>
          </p:cNvSpPr>
          <p:nvPr/>
        </p:nvSpPr>
        <p:spPr bwMode="auto">
          <a:xfrm>
            <a:off x="5571624" y="5081680"/>
            <a:ext cx="554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AD</a:t>
            </a:r>
            <a:r>
              <a:rPr lang="en-US" altLang="en-US" sz="1600" b="1" baseline="-25000" dirty="0">
                <a:latin typeface="Arial" panose="020B0604020202020204" pitchFamily="34" charset="0"/>
              </a:rPr>
              <a:t>1</a:t>
            </a:r>
          </a:p>
        </p:txBody>
      </p:sp>
      <p:sp>
        <p:nvSpPr>
          <p:cNvPr id="26636" name="Arc 12"/>
          <p:cNvSpPr>
            <a:spLocks/>
          </p:cNvSpPr>
          <p:nvPr/>
        </p:nvSpPr>
        <p:spPr bwMode="auto">
          <a:xfrm rot="19778095" flipH="1" flipV="1">
            <a:off x="4198437" y="1028792"/>
            <a:ext cx="2859087"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637" name="Arc 13"/>
          <p:cNvSpPr>
            <a:spLocks/>
          </p:cNvSpPr>
          <p:nvPr/>
        </p:nvSpPr>
        <p:spPr bwMode="auto">
          <a:xfrm rot="1821905" flipV="1">
            <a:off x="2287087" y="1708242"/>
            <a:ext cx="2859087"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rgbClr val="D0004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638" name="Arc 14"/>
          <p:cNvSpPr>
            <a:spLocks/>
          </p:cNvSpPr>
          <p:nvPr/>
        </p:nvSpPr>
        <p:spPr bwMode="auto">
          <a:xfrm rot="1821905" flipV="1">
            <a:off x="1828299" y="1060542"/>
            <a:ext cx="2859088"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639" name="Line 15"/>
          <p:cNvSpPr>
            <a:spLocks noChangeShapeType="1"/>
          </p:cNvSpPr>
          <p:nvPr/>
        </p:nvSpPr>
        <p:spPr bwMode="auto">
          <a:xfrm>
            <a:off x="4438149" y="2062255"/>
            <a:ext cx="0" cy="376555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0" name="Text Box 16"/>
          <p:cNvSpPr txBox="1">
            <a:spLocks noChangeArrowheads="1"/>
          </p:cNvSpPr>
          <p:nvPr/>
        </p:nvSpPr>
        <p:spPr bwMode="auto">
          <a:xfrm>
            <a:off x="5779587" y="2463892"/>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1</a:t>
            </a:r>
          </a:p>
        </p:txBody>
      </p:sp>
      <p:sp>
        <p:nvSpPr>
          <p:cNvPr id="26641" name="Text Box 17"/>
          <p:cNvSpPr txBox="1">
            <a:spLocks noChangeArrowheads="1"/>
          </p:cNvSpPr>
          <p:nvPr/>
        </p:nvSpPr>
        <p:spPr bwMode="auto">
          <a:xfrm>
            <a:off x="5343024" y="1838417"/>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2</a:t>
            </a:r>
          </a:p>
        </p:txBody>
      </p:sp>
      <p:sp>
        <p:nvSpPr>
          <p:cNvPr id="26642" name="Text Box 18"/>
          <p:cNvSpPr txBox="1">
            <a:spLocks noChangeArrowheads="1"/>
          </p:cNvSpPr>
          <p:nvPr/>
        </p:nvSpPr>
        <p:spPr bwMode="auto">
          <a:xfrm>
            <a:off x="4106362" y="1746342"/>
            <a:ext cx="652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LR</a:t>
            </a:r>
          </a:p>
        </p:txBody>
      </p:sp>
      <p:sp>
        <p:nvSpPr>
          <p:cNvPr id="26643" name="Line 19"/>
          <p:cNvSpPr>
            <a:spLocks noChangeShapeType="1"/>
          </p:cNvSpPr>
          <p:nvPr/>
        </p:nvSpPr>
        <p:spPr bwMode="auto">
          <a:xfrm flipH="1">
            <a:off x="1526674" y="3471955"/>
            <a:ext cx="29257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4" name="Line 20"/>
          <p:cNvSpPr>
            <a:spLocks noChangeShapeType="1"/>
          </p:cNvSpPr>
          <p:nvPr/>
        </p:nvSpPr>
        <p:spPr bwMode="auto">
          <a:xfrm flipH="1">
            <a:off x="1526674" y="3991067"/>
            <a:ext cx="34417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5" name="Line 21"/>
          <p:cNvSpPr>
            <a:spLocks noChangeShapeType="1"/>
          </p:cNvSpPr>
          <p:nvPr/>
        </p:nvSpPr>
        <p:spPr bwMode="auto">
          <a:xfrm flipH="1">
            <a:off x="1526674" y="4554630"/>
            <a:ext cx="29257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34" name="Oval 10"/>
          <p:cNvSpPr>
            <a:spLocks noChangeArrowheads="1"/>
          </p:cNvSpPr>
          <p:nvPr/>
        </p:nvSpPr>
        <p:spPr bwMode="auto">
          <a:xfrm>
            <a:off x="4384174" y="3405280"/>
            <a:ext cx="128588" cy="128587"/>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635" name="Oval 11"/>
          <p:cNvSpPr>
            <a:spLocks noChangeArrowheads="1"/>
          </p:cNvSpPr>
          <p:nvPr/>
        </p:nvSpPr>
        <p:spPr bwMode="auto">
          <a:xfrm>
            <a:off x="4380999" y="4491130"/>
            <a:ext cx="128588" cy="128587"/>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647" name="Text Box 23"/>
          <p:cNvSpPr txBox="1">
            <a:spLocks noChangeArrowheads="1"/>
          </p:cNvSpPr>
          <p:nvPr/>
        </p:nvSpPr>
        <p:spPr bwMode="auto">
          <a:xfrm rot="16200000">
            <a:off x="53474" y="3364005"/>
            <a:ext cx="179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dirty="0">
                <a:latin typeface="Arial" panose="020B0604020202020204" pitchFamily="34" charset="0"/>
              </a:rPr>
              <a:t>Price Level</a:t>
            </a:r>
          </a:p>
        </p:txBody>
      </p:sp>
      <p:sp>
        <p:nvSpPr>
          <p:cNvPr id="26648" name="Text Box 24"/>
          <p:cNvSpPr txBox="1">
            <a:spLocks noChangeArrowheads="1"/>
          </p:cNvSpPr>
          <p:nvPr/>
        </p:nvSpPr>
        <p:spPr bwMode="auto">
          <a:xfrm>
            <a:off x="1125037" y="4362542"/>
            <a:ext cx="4206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26649" name="Text Box 25"/>
          <p:cNvSpPr txBox="1">
            <a:spLocks noChangeArrowheads="1"/>
          </p:cNvSpPr>
          <p:nvPr/>
        </p:nvSpPr>
        <p:spPr bwMode="auto">
          <a:xfrm>
            <a:off x="1132974" y="3803742"/>
            <a:ext cx="420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26650" name="Text Box 26"/>
          <p:cNvSpPr txBox="1">
            <a:spLocks noChangeArrowheads="1"/>
          </p:cNvSpPr>
          <p:nvPr/>
        </p:nvSpPr>
        <p:spPr bwMode="auto">
          <a:xfrm>
            <a:off x="1140912" y="3278280"/>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3</a:t>
            </a:r>
          </a:p>
        </p:txBody>
      </p:sp>
      <p:sp>
        <p:nvSpPr>
          <p:cNvPr id="26651" name="Text Box 27"/>
          <p:cNvSpPr txBox="1">
            <a:spLocks noChangeArrowheads="1"/>
          </p:cNvSpPr>
          <p:nvPr/>
        </p:nvSpPr>
        <p:spPr bwMode="auto">
          <a:xfrm>
            <a:off x="2764924" y="6173880"/>
            <a:ext cx="3367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dirty="0">
                <a:latin typeface="Arial" panose="020B0604020202020204" pitchFamily="34" charset="0"/>
              </a:rPr>
              <a:t>Real Domestic Output</a:t>
            </a:r>
          </a:p>
        </p:txBody>
      </p:sp>
      <p:sp>
        <p:nvSpPr>
          <p:cNvPr id="26652" name="Text Box 28"/>
          <p:cNvSpPr txBox="1">
            <a:spLocks noChangeArrowheads="1"/>
          </p:cNvSpPr>
          <p:nvPr/>
        </p:nvSpPr>
        <p:spPr bwMode="auto">
          <a:xfrm>
            <a:off x="4211137" y="5770655"/>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6653" name="Text Box 29"/>
          <p:cNvSpPr txBox="1">
            <a:spLocks noChangeArrowheads="1"/>
          </p:cNvSpPr>
          <p:nvPr/>
        </p:nvSpPr>
        <p:spPr bwMode="auto">
          <a:xfrm>
            <a:off x="4752474" y="5770655"/>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2</a:t>
            </a:r>
          </a:p>
        </p:txBody>
      </p:sp>
      <p:sp>
        <p:nvSpPr>
          <p:cNvPr id="26654" name="Line 30"/>
          <p:cNvSpPr>
            <a:spLocks noChangeShapeType="1"/>
          </p:cNvSpPr>
          <p:nvPr/>
        </p:nvSpPr>
        <p:spPr bwMode="auto">
          <a:xfrm>
            <a:off x="4974724" y="3997417"/>
            <a:ext cx="0" cy="1828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6" name="Oval 22"/>
          <p:cNvSpPr>
            <a:spLocks noChangeArrowheads="1"/>
          </p:cNvSpPr>
          <p:nvPr/>
        </p:nvSpPr>
        <p:spPr bwMode="auto">
          <a:xfrm>
            <a:off x="4911224" y="3921217"/>
            <a:ext cx="128588" cy="128588"/>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655" name="AutoShape 31"/>
          <p:cNvSpPr>
            <a:spLocks noChangeArrowheads="1"/>
          </p:cNvSpPr>
          <p:nvPr/>
        </p:nvSpPr>
        <p:spPr bwMode="auto">
          <a:xfrm>
            <a:off x="3112587" y="4608605"/>
            <a:ext cx="700087" cy="366712"/>
          </a:xfrm>
          <a:prstGeom prst="leftArrow">
            <a:avLst>
              <a:gd name="adj1" fmla="val 50000"/>
              <a:gd name="adj2" fmla="val 47727"/>
            </a:avLst>
          </a:prstGeom>
          <a:gradFill rotWithShape="1">
            <a:gsLst>
              <a:gs pos="0">
                <a:srgbClr val="990033"/>
              </a:gs>
              <a:gs pos="100000">
                <a:srgbClr val="D00045"/>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656" name="AutoShape 32"/>
          <p:cNvSpPr>
            <a:spLocks noChangeArrowheads="1"/>
          </p:cNvSpPr>
          <p:nvPr/>
        </p:nvSpPr>
        <p:spPr bwMode="auto">
          <a:xfrm flipH="1">
            <a:off x="5165224" y="4605430"/>
            <a:ext cx="700088" cy="366712"/>
          </a:xfrm>
          <a:prstGeom prst="leftArrow">
            <a:avLst>
              <a:gd name="adj1" fmla="val 50000"/>
              <a:gd name="adj2" fmla="val 47727"/>
            </a:avLst>
          </a:prstGeom>
          <a:gradFill rotWithShape="1">
            <a:gsLst>
              <a:gs pos="0">
                <a:srgbClr val="669900"/>
              </a:gs>
              <a:gs pos="100000">
                <a:schemeClr val="folHlink"/>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658" name="Text Box 34"/>
          <p:cNvSpPr txBox="1">
            <a:spLocks noChangeArrowheads="1"/>
          </p:cNvSpPr>
          <p:nvPr/>
        </p:nvSpPr>
        <p:spPr bwMode="auto">
          <a:xfrm>
            <a:off x="4473074" y="435460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a:t>
            </a:r>
          </a:p>
        </p:txBody>
      </p:sp>
      <p:sp>
        <p:nvSpPr>
          <p:cNvPr id="26659" name="Text Box 35"/>
          <p:cNvSpPr txBox="1">
            <a:spLocks noChangeArrowheads="1"/>
          </p:cNvSpPr>
          <p:nvPr/>
        </p:nvSpPr>
        <p:spPr bwMode="auto">
          <a:xfrm>
            <a:off x="5022349" y="3775167"/>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b</a:t>
            </a:r>
          </a:p>
        </p:txBody>
      </p:sp>
      <p:sp>
        <p:nvSpPr>
          <p:cNvPr id="26660" name="Text Box 36"/>
          <p:cNvSpPr txBox="1">
            <a:spLocks noChangeArrowheads="1"/>
          </p:cNvSpPr>
          <p:nvPr/>
        </p:nvSpPr>
        <p:spPr bwMode="auto">
          <a:xfrm>
            <a:off x="4474662" y="3273517"/>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a:t>
            </a:r>
          </a:p>
        </p:txBody>
      </p:sp>
      <p:sp>
        <p:nvSpPr>
          <p:cNvPr id="18466" name="Rectangle 34"/>
          <p:cNvSpPr>
            <a:spLocks noGrp="1" noChangeArrowheads="1"/>
          </p:cNvSpPr>
          <p:nvPr>
            <p:ph type="title"/>
          </p:nvPr>
        </p:nvSpPr>
        <p:spPr>
          <a:xfrm>
            <a:off x="457200" y="274638"/>
            <a:ext cx="7620000" cy="843055"/>
          </a:xfrm>
        </p:spPr>
        <p:txBody>
          <a:bodyPr/>
          <a:lstStyle/>
          <a:p>
            <a:pPr eaLnBrk="1" fontAlgn="auto" hangingPunct="1">
              <a:spcAft>
                <a:spcPts val="0"/>
              </a:spcAft>
              <a:defRPr/>
            </a:pPr>
            <a:r>
              <a:rPr lang="en-US" altLang="en-US" dirty="0">
                <a:ea typeface="+mj-ea"/>
              </a:rPr>
              <a:t>Effects of an Increase in AD</a:t>
            </a:r>
          </a:p>
        </p:txBody>
      </p:sp>
      <p:sp>
        <p:nvSpPr>
          <p:cNvPr id="17443" name="TextBox 1"/>
          <p:cNvSpPr txBox="1">
            <a:spLocks noChangeArrowheads="1"/>
          </p:cNvSpPr>
          <p:nvPr/>
        </p:nvSpPr>
        <p:spPr bwMode="auto">
          <a:xfrm>
            <a:off x="0" y="6477000"/>
            <a:ext cx="9985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6630"/>
                                        </p:tgtEl>
                                        <p:attrNameLst>
                                          <p:attrName>style.visibility</p:attrName>
                                        </p:attrNameLst>
                                      </p:cBhvr>
                                      <p:to>
                                        <p:strVal val="visible"/>
                                      </p:to>
                                    </p:set>
                                    <p:anim calcmode="lin" valueType="num">
                                      <p:cBhvr>
                                        <p:cTn id="7" dur="1000" fill="hold"/>
                                        <p:tgtEl>
                                          <p:spTgt spid="26630"/>
                                        </p:tgtEl>
                                        <p:attrNameLst>
                                          <p:attrName>ppt_w</p:attrName>
                                        </p:attrNameLst>
                                      </p:cBhvr>
                                      <p:tavLst>
                                        <p:tav tm="0">
                                          <p:val>
                                            <p:fltVal val="0"/>
                                          </p:val>
                                        </p:tav>
                                        <p:tav tm="100000">
                                          <p:val>
                                            <p:strVal val="#ppt_w"/>
                                          </p:val>
                                        </p:tav>
                                      </p:tavLst>
                                    </p:anim>
                                    <p:anim calcmode="lin" valueType="num">
                                      <p:cBhvr>
                                        <p:cTn id="8" dur="1000" fill="hold"/>
                                        <p:tgtEl>
                                          <p:spTgt spid="26630"/>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0276"/>
                                        </p:tgtEl>
                                        <p:attrNameLst>
                                          <p:attrName>style.visibility</p:attrName>
                                        </p:attrNameLst>
                                      </p:cBhvr>
                                      <p:to>
                                        <p:strVal val="visible"/>
                                      </p:to>
                                    </p:set>
                                    <p:anim calcmode="lin" valueType="num">
                                      <p:cBhvr>
                                        <p:cTn id="11" dur="1000" fill="hold"/>
                                        <p:tgtEl>
                                          <p:spTgt spid="10276"/>
                                        </p:tgtEl>
                                        <p:attrNameLst>
                                          <p:attrName>ppt_w</p:attrName>
                                        </p:attrNameLst>
                                      </p:cBhvr>
                                      <p:tavLst>
                                        <p:tav tm="0">
                                          <p:val>
                                            <p:fltVal val="0"/>
                                          </p:val>
                                        </p:tav>
                                        <p:tav tm="100000">
                                          <p:val>
                                            <p:strVal val="#ppt_w"/>
                                          </p:val>
                                        </p:tav>
                                      </p:tavLst>
                                    </p:anim>
                                    <p:anim calcmode="lin" valueType="num">
                                      <p:cBhvr>
                                        <p:cTn id="12" dur="1000" fill="hold"/>
                                        <p:tgtEl>
                                          <p:spTgt spid="10276"/>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2665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6647"/>
                                        </p:tgtEl>
                                        <p:attrNameLst>
                                          <p:attrName>style.visibility</p:attrName>
                                        </p:attrNameLst>
                                      </p:cBhvr>
                                      <p:to>
                                        <p:strVal val="visible"/>
                                      </p:to>
                                    </p:set>
                                  </p:childTnLst>
                                </p:cTn>
                              </p:par>
                            </p:childTnLst>
                          </p:cTn>
                        </p:par>
                        <p:par>
                          <p:cTn id="18" fill="hold" nodeType="afterGroup">
                            <p:stCondLst>
                              <p:cond delay="1000"/>
                            </p:stCondLst>
                            <p:childTnLst>
                              <p:par>
                                <p:cTn id="19" presetID="22" presetClass="entr" presetSubtype="1" fill="hold" nodeType="afterEffect">
                                  <p:stCondLst>
                                    <p:cond delay="0"/>
                                  </p:stCondLst>
                                  <p:childTnLst>
                                    <p:set>
                                      <p:cBhvr>
                                        <p:cTn id="20" dur="1" fill="hold">
                                          <p:stCondLst>
                                            <p:cond delay="0"/>
                                          </p:stCondLst>
                                        </p:cTn>
                                        <p:tgtEl>
                                          <p:spTgt spid="26631"/>
                                        </p:tgtEl>
                                        <p:attrNameLst>
                                          <p:attrName>style.visibility</p:attrName>
                                        </p:attrNameLst>
                                      </p:cBhvr>
                                      <p:to>
                                        <p:strVal val="visible"/>
                                      </p:to>
                                    </p:set>
                                    <p:animEffect transition="in" filter="wipe(up)">
                                      <p:cBhvr>
                                        <p:cTn id="21" dur="1000"/>
                                        <p:tgtEl>
                                          <p:spTgt spid="26631"/>
                                        </p:tgtEl>
                                      </p:cBhvr>
                                    </p:animEffect>
                                  </p:childTnLst>
                                </p:cTn>
                              </p:par>
                            </p:childTnLst>
                          </p:cTn>
                        </p:par>
                        <p:par>
                          <p:cTn id="22" fill="hold" nodeType="afterGroup">
                            <p:stCondLst>
                              <p:cond delay="2000"/>
                            </p:stCondLst>
                            <p:childTnLst>
                              <p:par>
                                <p:cTn id="23" presetID="22" presetClass="entr" presetSubtype="1" fill="hold" nodeType="afterEffect">
                                  <p:stCondLst>
                                    <p:cond delay="0"/>
                                  </p:stCondLst>
                                  <p:childTnLst>
                                    <p:set>
                                      <p:cBhvr>
                                        <p:cTn id="24" dur="1" fill="hold">
                                          <p:stCondLst>
                                            <p:cond delay="0"/>
                                          </p:stCondLst>
                                        </p:cTn>
                                        <p:tgtEl>
                                          <p:spTgt spid="26637"/>
                                        </p:tgtEl>
                                        <p:attrNameLst>
                                          <p:attrName>style.visibility</p:attrName>
                                        </p:attrNameLst>
                                      </p:cBhvr>
                                      <p:to>
                                        <p:strVal val="visible"/>
                                      </p:to>
                                    </p:set>
                                    <p:animEffect transition="in" filter="wipe(up)">
                                      <p:cBhvr>
                                        <p:cTn id="25" dur="500"/>
                                        <p:tgtEl>
                                          <p:spTgt spid="26637"/>
                                        </p:tgtEl>
                                      </p:cBhvr>
                                    </p:animEffect>
                                  </p:childTnLst>
                                </p:cTn>
                              </p:par>
                            </p:childTnLst>
                          </p:cTn>
                        </p:par>
                        <p:par>
                          <p:cTn id="26" fill="hold" nodeType="afterGroup">
                            <p:stCondLst>
                              <p:cond delay="2500"/>
                            </p:stCondLst>
                            <p:childTnLst>
                              <p:par>
                                <p:cTn id="27" presetID="1" presetClass="entr" presetSubtype="0" fill="hold" grpId="0" nodeType="afterEffect">
                                  <p:stCondLst>
                                    <p:cond delay="0"/>
                                  </p:stCondLst>
                                  <p:childTnLst>
                                    <p:set>
                                      <p:cBhvr>
                                        <p:cTn id="28" dur="1" fill="hold">
                                          <p:stCondLst>
                                            <p:cond delay="0"/>
                                          </p:stCondLst>
                                        </p:cTn>
                                        <p:tgtEl>
                                          <p:spTgt spid="266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640"/>
                                        </p:tgtEl>
                                        <p:attrNameLst>
                                          <p:attrName>style.visibility</p:attrName>
                                        </p:attrNameLst>
                                      </p:cBhvr>
                                      <p:to>
                                        <p:strVal val="visible"/>
                                      </p:to>
                                    </p:set>
                                  </p:childTnLst>
                                </p:cTn>
                              </p:par>
                            </p:childTnLst>
                          </p:cTn>
                        </p:par>
                        <p:par>
                          <p:cTn id="31" fill="hold" nodeType="afterGroup">
                            <p:stCondLst>
                              <p:cond delay="2500"/>
                            </p:stCondLst>
                            <p:childTnLst>
                              <p:par>
                                <p:cTn id="32" presetID="22" presetClass="entr" presetSubtype="1" fill="hold" nodeType="afterEffect">
                                  <p:stCondLst>
                                    <p:cond delay="0"/>
                                  </p:stCondLst>
                                  <p:childTnLst>
                                    <p:set>
                                      <p:cBhvr>
                                        <p:cTn id="33" dur="1" fill="hold">
                                          <p:stCondLst>
                                            <p:cond delay="0"/>
                                          </p:stCondLst>
                                        </p:cTn>
                                        <p:tgtEl>
                                          <p:spTgt spid="26639"/>
                                        </p:tgtEl>
                                        <p:attrNameLst>
                                          <p:attrName>style.visibility</p:attrName>
                                        </p:attrNameLst>
                                      </p:cBhvr>
                                      <p:to>
                                        <p:strVal val="visible"/>
                                      </p:to>
                                    </p:set>
                                    <p:animEffect transition="in" filter="wipe(up)">
                                      <p:cBhvr>
                                        <p:cTn id="34" dur="1000"/>
                                        <p:tgtEl>
                                          <p:spTgt spid="26639"/>
                                        </p:tgtEl>
                                      </p:cBhvr>
                                    </p:animEffect>
                                  </p:childTnLst>
                                </p:cTn>
                              </p:par>
                            </p:childTnLst>
                          </p:cTn>
                        </p:par>
                        <p:par>
                          <p:cTn id="35" fill="hold" nodeType="afterGroup">
                            <p:stCondLst>
                              <p:cond delay="3500"/>
                            </p:stCondLst>
                            <p:childTnLst>
                              <p:par>
                                <p:cTn id="36" presetID="1" presetClass="entr" presetSubtype="0" fill="hold" grpId="0" nodeType="afterEffect">
                                  <p:stCondLst>
                                    <p:cond delay="0"/>
                                  </p:stCondLst>
                                  <p:childTnLst>
                                    <p:set>
                                      <p:cBhvr>
                                        <p:cTn id="37" dur="1" fill="hold">
                                          <p:stCondLst>
                                            <p:cond delay="0"/>
                                          </p:stCondLst>
                                        </p:cTn>
                                        <p:tgtEl>
                                          <p:spTgt spid="2665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6642"/>
                                        </p:tgtEl>
                                        <p:attrNameLst>
                                          <p:attrName>style.visibility</p:attrName>
                                        </p:attrNameLst>
                                      </p:cBhvr>
                                      <p:to>
                                        <p:strVal val="visible"/>
                                      </p:to>
                                    </p:set>
                                  </p:childTnLst>
                                </p:cTn>
                              </p:par>
                            </p:childTnLst>
                          </p:cTn>
                        </p:par>
                        <p:par>
                          <p:cTn id="40" fill="hold" nodeType="afterGroup">
                            <p:stCondLst>
                              <p:cond delay="3500"/>
                            </p:stCondLst>
                            <p:childTnLst>
                              <p:par>
                                <p:cTn id="41" presetID="23" presetClass="entr" presetSubtype="16" fill="hold" grpId="0" nodeType="afterEffect">
                                  <p:stCondLst>
                                    <p:cond delay="0"/>
                                  </p:stCondLst>
                                  <p:childTnLst>
                                    <p:set>
                                      <p:cBhvr>
                                        <p:cTn id="42" dur="1" fill="hold">
                                          <p:stCondLst>
                                            <p:cond delay="0"/>
                                          </p:stCondLst>
                                        </p:cTn>
                                        <p:tgtEl>
                                          <p:spTgt spid="26635"/>
                                        </p:tgtEl>
                                        <p:attrNameLst>
                                          <p:attrName>style.visibility</p:attrName>
                                        </p:attrNameLst>
                                      </p:cBhvr>
                                      <p:to>
                                        <p:strVal val="visible"/>
                                      </p:to>
                                    </p:set>
                                    <p:anim calcmode="lin" valueType="num">
                                      <p:cBhvr>
                                        <p:cTn id="43" dur="1000" fill="hold"/>
                                        <p:tgtEl>
                                          <p:spTgt spid="26635"/>
                                        </p:tgtEl>
                                        <p:attrNameLst>
                                          <p:attrName>ppt_w</p:attrName>
                                        </p:attrNameLst>
                                      </p:cBhvr>
                                      <p:tavLst>
                                        <p:tav tm="0">
                                          <p:val>
                                            <p:fltVal val="0"/>
                                          </p:val>
                                        </p:tav>
                                        <p:tav tm="100000">
                                          <p:val>
                                            <p:strVal val="#ppt_w"/>
                                          </p:val>
                                        </p:tav>
                                      </p:tavLst>
                                    </p:anim>
                                    <p:anim calcmode="lin" valueType="num">
                                      <p:cBhvr>
                                        <p:cTn id="44" dur="1000" fill="hold"/>
                                        <p:tgtEl>
                                          <p:spTgt spid="26635"/>
                                        </p:tgtEl>
                                        <p:attrNameLst>
                                          <p:attrName>ppt_h</p:attrName>
                                        </p:attrNameLst>
                                      </p:cBhvr>
                                      <p:tavLst>
                                        <p:tav tm="0">
                                          <p:val>
                                            <p:fltVal val="0"/>
                                          </p:val>
                                        </p:tav>
                                        <p:tav tm="100000">
                                          <p:val>
                                            <p:strVal val="#ppt_h"/>
                                          </p:val>
                                        </p:tav>
                                      </p:tavLst>
                                    </p:anim>
                                  </p:childTnLst>
                                </p:cTn>
                              </p:par>
                            </p:childTnLst>
                          </p:cTn>
                        </p:par>
                        <p:par>
                          <p:cTn id="45" fill="hold" nodeType="afterGroup">
                            <p:stCondLst>
                              <p:cond delay="4500"/>
                            </p:stCondLst>
                            <p:childTnLst>
                              <p:par>
                                <p:cTn id="46" presetID="1" presetClass="entr" presetSubtype="0" fill="hold" grpId="0" nodeType="afterEffect">
                                  <p:stCondLst>
                                    <p:cond delay="0"/>
                                  </p:stCondLst>
                                  <p:childTnLst>
                                    <p:set>
                                      <p:cBhvr>
                                        <p:cTn id="47" dur="1" fill="hold">
                                          <p:stCondLst>
                                            <p:cond delay="0"/>
                                          </p:stCondLst>
                                        </p:cTn>
                                        <p:tgtEl>
                                          <p:spTgt spid="26658"/>
                                        </p:tgtEl>
                                        <p:attrNameLst>
                                          <p:attrName>style.visibility</p:attrName>
                                        </p:attrNameLst>
                                      </p:cBhvr>
                                      <p:to>
                                        <p:strVal val="visible"/>
                                      </p:to>
                                    </p:set>
                                  </p:childTnLst>
                                </p:cTn>
                              </p:par>
                            </p:childTnLst>
                          </p:cTn>
                        </p:par>
                        <p:par>
                          <p:cTn id="48" fill="hold" nodeType="afterGroup">
                            <p:stCondLst>
                              <p:cond delay="4500"/>
                            </p:stCondLst>
                            <p:childTnLst>
                              <p:par>
                                <p:cTn id="49" presetID="22" presetClass="entr" presetSubtype="2" fill="hold" nodeType="afterEffect">
                                  <p:stCondLst>
                                    <p:cond delay="0"/>
                                  </p:stCondLst>
                                  <p:childTnLst>
                                    <p:set>
                                      <p:cBhvr>
                                        <p:cTn id="50" dur="1" fill="hold">
                                          <p:stCondLst>
                                            <p:cond delay="0"/>
                                          </p:stCondLst>
                                        </p:cTn>
                                        <p:tgtEl>
                                          <p:spTgt spid="26645"/>
                                        </p:tgtEl>
                                        <p:attrNameLst>
                                          <p:attrName>style.visibility</p:attrName>
                                        </p:attrNameLst>
                                      </p:cBhvr>
                                      <p:to>
                                        <p:strVal val="visible"/>
                                      </p:to>
                                    </p:set>
                                    <p:animEffect transition="in" filter="wipe(right)">
                                      <p:cBhvr>
                                        <p:cTn id="51" dur="1000"/>
                                        <p:tgtEl>
                                          <p:spTgt spid="26645"/>
                                        </p:tgtEl>
                                      </p:cBhvr>
                                    </p:animEffect>
                                  </p:childTnLst>
                                </p:cTn>
                              </p:par>
                            </p:childTnLst>
                          </p:cTn>
                        </p:par>
                        <p:par>
                          <p:cTn id="52" fill="hold" nodeType="afterGroup">
                            <p:stCondLst>
                              <p:cond delay="5500"/>
                            </p:stCondLst>
                            <p:childTnLst>
                              <p:par>
                                <p:cTn id="53" presetID="1" presetClass="entr" presetSubtype="0" fill="hold" grpId="0" nodeType="afterEffect">
                                  <p:stCondLst>
                                    <p:cond delay="0"/>
                                  </p:stCondLst>
                                  <p:childTnLst>
                                    <p:set>
                                      <p:cBhvr>
                                        <p:cTn id="54" dur="1" fill="hold">
                                          <p:stCondLst>
                                            <p:cond delay="0"/>
                                          </p:stCondLst>
                                        </p:cTn>
                                        <p:tgtEl>
                                          <p:spTgt spid="2664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6656"/>
                                        </p:tgtEl>
                                        <p:attrNameLst>
                                          <p:attrName>style.visibility</p:attrName>
                                        </p:attrNameLst>
                                      </p:cBhvr>
                                      <p:to>
                                        <p:strVal val="visible"/>
                                      </p:to>
                                    </p:set>
                                    <p:animEffect transition="in" filter="wipe(left)">
                                      <p:cBhvr>
                                        <p:cTn id="59" dur="1000"/>
                                        <p:tgtEl>
                                          <p:spTgt spid="26656"/>
                                        </p:tgtEl>
                                      </p:cBhvr>
                                    </p:animEffect>
                                  </p:childTnLst>
                                </p:cTn>
                              </p:par>
                            </p:childTnLst>
                          </p:cTn>
                        </p:par>
                        <p:par>
                          <p:cTn id="60" fill="hold" nodeType="afterGroup">
                            <p:stCondLst>
                              <p:cond delay="1000"/>
                            </p:stCondLst>
                            <p:childTnLst>
                              <p:par>
                                <p:cTn id="61" presetID="22" presetClass="entr" presetSubtype="1" fill="hold" nodeType="afterEffect">
                                  <p:stCondLst>
                                    <p:cond delay="0"/>
                                  </p:stCondLst>
                                  <p:childTnLst>
                                    <p:set>
                                      <p:cBhvr>
                                        <p:cTn id="62" dur="1" fill="hold">
                                          <p:stCondLst>
                                            <p:cond delay="0"/>
                                          </p:stCondLst>
                                        </p:cTn>
                                        <p:tgtEl>
                                          <p:spTgt spid="26636"/>
                                        </p:tgtEl>
                                        <p:attrNameLst>
                                          <p:attrName>style.visibility</p:attrName>
                                        </p:attrNameLst>
                                      </p:cBhvr>
                                      <p:to>
                                        <p:strVal val="visible"/>
                                      </p:to>
                                    </p:set>
                                    <p:animEffect transition="in" filter="wipe(up)">
                                      <p:cBhvr>
                                        <p:cTn id="63" dur="500"/>
                                        <p:tgtEl>
                                          <p:spTgt spid="26636"/>
                                        </p:tgtEl>
                                      </p:cBhvr>
                                    </p:animEffect>
                                  </p:childTnLst>
                                </p:cTn>
                              </p:par>
                            </p:childTnLst>
                          </p:cTn>
                        </p:par>
                        <p:par>
                          <p:cTn id="64" fill="hold" nodeType="afterGroup">
                            <p:stCondLst>
                              <p:cond delay="1500"/>
                            </p:stCondLst>
                            <p:childTnLst>
                              <p:par>
                                <p:cTn id="65" presetID="1" presetClass="entr" presetSubtype="0" fill="hold" grpId="0" nodeType="afterEffect">
                                  <p:stCondLst>
                                    <p:cond delay="0"/>
                                  </p:stCondLst>
                                  <p:childTnLst>
                                    <p:set>
                                      <p:cBhvr>
                                        <p:cTn id="66" dur="1" fill="hold">
                                          <p:stCondLst>
                                            <p:cond delay="0"/>
                                          </p:stCondLst>
                                        </p:cTn>
                                        <p:tgtEl>
                                          <p:spTgt spid="26632"/>
                                        </p:tgtEl>
                                        <p:attrNameLst>
                                          <p:attrName>style.visibility</p:attrName>
                                        </p:attrNameLst>
                                      </p:cBhvr>
                                      <p:to>
                                        <p:strVal val="visible"/>
                                      </p:to>
                                    </p:set>
                                  </p:childTnLst>
                                </p:cTn>
                              </p:par>
                            </p:childTnLst>
                          </p:cTn>
                        </p:par>
                        <p:par>
                          <p:cTn id="67" fill="hold" nodeType="afterGroup">
                            <p:stCondLst>
                              <p:cond delay="1500"/>
                            </p:stCondLst>
                            <p:childTnLst>
                              <p:par>
                                <p:cTn id="68" presetID="23" presetClass="entr" presetSubtype="16" fill="hold" grpId="0" nodeType="afterEffect">
                                  <p:stCondLst>
                                    <p:cond delay="0"/>
                                  </p:stCondLst>
                                  <p:childTnLst>
                                    <p:set>
                                      <p:cBhvr>
                                        <p:cTn id="69" dur="1" fill="hold">
                                          <p:stCondLst>
                                            <p:cond delay="0"/>
                                          </p:stCondLst>
                                        </p:cTn>
                                        <p:tgtEl>
                                          <p:spTgt spid="26646"/>
                                        </p:tgtEl>
                                        <p:attrNameLst>
                                          <p:attrName>style.visibility</p:attrName>
                                        </p:attrNameLst>
                                      </p:cBhvr>
                                      <p:to>
                                        <p:strVal val="visible"/>
                                      </p:to>
                                    </p:set>
                                    <p:anim calcmode="lin" valueType="num">
                                      <p:cBhvr>
                                        <p:cTn id="70" dur="500" fill="hold"/>
                                        <p:tgtEl>
                                          <p:spTgt spid="26646"/>
                                        </p:tgtEl>
                                        <p:attrNameLst>
                                          <p:attrName>ppt_w</p:attrName>
                                        </p:attrNameLst>
                                      </p:cBhvr>
                                      <p:tavLst>
                                        <p:tav tm="0">
                                          <p:val>
                                            <p:fltVal val="0"/>
                                          </p:val>
                                        </p:tav>
                                        <p:tav tm="100000">
                                          <p:val>
                                            <p:strVal val="#ppt_w"/>
                                          </p:val>
                                        </p:tav>
                                      </p:tavLst>
                                    </p:anim>
                                    <p:anim calcmode="lin" valueType="num">
                                      <p:cBhvr>
                                        <p:cTn id="71" dur="500" fill="hold"/>
                                        <p:tgtEl>
                                          <p:spTgt spid="26646"/>
                                        </p:tgtEl>
                                        <p:attrNameLst>
                                          <p:attrName>ppt_h</p:attrName>
                                        </p:attrNameLst>
                                      </p:cBhvr>
                                      <p:tavLst>
                                        <p:tav tm="0">
                                          <p:val>
                                            <p:fltVal val="0"/>
                                          </p:val>
                                        </p:tav>
                                        <p:tav tm="100000">
                                          <p:val>
                                            <p:strVal val="#ppt_h"/>
                                          </p:val>
                                        </p:tav>
                                      </p:tavLst>
                                    </p:anim>
                                  </p:childTnLst>
                                </p:cTn>
                              </p:par>
                            </p:childTnLst>
                          </p:cTn>
                        </p:par>
                        <p:par>
                          <p:cTn id="72" fill="hold" nodeType="afterGroup">
                            <p:stCondLst>
                              <p:cond delay="2000"/>
                            </p:stCondLst>
                            <p:childTnLst>
                              <p:par>
                                <p:cTn id="73" presetID="1" presetClass="entr" presetSubtype="0" fill="hold" grpId="0" nodeType="afterEffect">
                                  <p:stCondLst>
                                    <p:cond delay="0"/>
                                  </p:stCondLst>
                                  <p:childTnLst>
                                    <p:set>
                                      <p:cBhvr>
                                        <p:cTn id="74" dur="1" fill="hold">
                                          <p:stCondLst>
                                            <p:cond delay="0"/>
                                          </p:stCondLst>
                                        </p:cTn>
                                        <p:tgtEl>
                                          <p:spTgt spid="26659"/>
                                        </p:tgtEl>
                                        <p:attrNameLst>
                                          <p:attrName>style.visibility</p:attrName>
                                        </p:attrNameLst>
                                      </p:cBhvr>
                                      <p:to>
                                        <p:strVal val="visible"/>
                                      </p:to>
                                    </p:set>
                                  </p:childTnLst>
                                </p:cTn>
                              </p:par>
                            </p:childTnLst>
                          </p:cTn>
                        </p:par>
                        <p:par>
                          <p:cTn id="75" fill="hold" nodeType="afterGroup">
                            <p:stCondLst>
                              <p:cond delay="2000"/>
                            </p:stCondLst>
                            <p:childTnLst>
                              <p:par>
                                <p:cTn id="76" presetID="22" presetClass="entr" presetSubtype="1" fill="hold" nodeType="afterEffect">
                                  <p:stCondLst>
                                    <p:cond delay="0"/>
                                  </p:stCondLst>
                                  <p:childTnLst>
                                    <p:set>
                                      <p:cBhvr>
                                        <p:cTn id="77" dur="1" fill="hold">
                                          <p:stCondLst>
                                            <p:cond delay="0"/>
                                          </p:stCondLst>
                                        </p:cTn>
                                        <p:tgtEl>
                                          <p:spTgt spid="26654"/>
                                        </p:tgtEl>
                                        <p:attrNameLst>
                                          <p:attrName>style.visibility</p:attrName>
                                        </p:attrNameLst>
                                      </p:cBhvr>
                                      <p:to>
                                        <p:strVal val="visible"/>
                                      </p:to>
                                    </p:set>
                                    <p:animEffect transition="in" filter="wipe(up)">
                                      <p:cBhvr>
                                        <p:cTn id="78" dur="1000"/>
                                        <p:tgtEl>
                                          <p:spTgt spid="26654"/>
                                        </p:tgtEl>
                                      </p:cBhvr>
                                    </p:animEffect>
                                  </p:childTnLst>
                                </p:cTn>
                              </p:par>
                              <p:par>
                                <p:cTn id="79" presetID="22" presetClass="entr" presetSubtype="2" fill="hold" nodeType="withEffect">
                                  <p:stCondLst>
                                    <p:cond delay="0"/>
                                  </p:stCondLst>
                                  <p:childTnLst>
                                    <p:set>
                                      <p:cBhvr>
                                        <p:cTn id="80" dur="1" fill="hold">
                                          <p:stCondLst>
                                            <p:cond delay="0"/>
                                          </p:stCondLst>
                                        </p:cTn>
                                        <p:tgtEl>
                                          <p:spTgt spid="26644"/>
                                        </p:tgtEl>
                                        <p:attrNameLst>
                                          <p:attrName>style.visibility</p:attrName>
                                        </p:attrNameLst>
                                      </p:cBhvr>
                                      <p:to>
                                        <p:strVal val="visible"/>
                                      </p:to>
                                    </p:set>
                                    <p:animEffect transition="in" filter="wipe(right)">
                                      <p:cBhvr>
                                        <p:cTn id="81" dur="1000"/>
                                        <p:tgtEl>
                                          <p:spTgt spid="26644"/>
                                        </p:tgtEl>
                                      </p:cBhvr>
                                    </p:animEffect>
                                  </p:childTnLst>
                                </p:cTn>
                              </p:par>
                            </p:childTnLst>
                          </p:cTn>
                        </p:par>
                        <p:par>
                          <p:cTn id="82" fill="hold" nodeType="afterGroup">
                            <p:stCondLst>
                              <p:cond delay="3000"/>
                            </p:stCondLst>
                            <p:childTnLst>
                              <p:par>
                                <p:cTn id="83" presetID="1" presetClass="entr" presetSubtype="0" fill="hold" grpId="0" nodeType="afterEffect">
                                  <p:stCondLst>
                                    <p:cond delay="0"/>
                                  </p:stCondLst>
                                  <p:childTnLst>
                                    <p:set>
                                      <p:cBhvr>
                                        <p:cTn id="84" dur="1" fill="hold">
                                          <p:stCondLst>
                                            <p:cond delay="0"/>
                                          </p:stCondLst>
                                        </p:cTn>
                                        <p:tgtEl>
                                          <p:spTgt spid="2664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6653"/>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26655"/>
                                        </p:tgtEl>
                                        <p:attrNameLst>
                                          <p:attrName>style.visibility</p:attrName>
                                        </p:attrNameLst>
                                      </p:cBhvr>
                                      <p:to>
                                        <p:strVal val="visible"/>
                                      </p:to>
                                    </p:set>
                                    <p:animEffect transition="in" filter="wipe(right)">
                                      <p:cBhvr>
                                        <p:cTn id="91" dur="1000"/>
                                        <p:tgtEl>
                                          <p:spTgt spid="26655"/>
                                        </p:tgtEl>
                                      </p:cBhvr>
                                    </p:animEffect>
                                  </p:childTnLst>
                                </p:cTn>
                              </p:par>
                            </p:childTnLst>
                          </p:cTn>
                        </p:par>
                        <p:par>
                          <p:cTn id="92" fill="hold" nodeType="afterGroup">
                            <p:stCondLst>
                              <p:cond delay="1000"/>
                            </p:stCondLst>
                            <p:childTnLst>
                              <p:par>
                                <p:cTn id="93" presetID="22" presetClass="entr" presetSubtype="1" fill="hold" nodeType="afterEffect">
                                  <p:stCondLst>
                                    <p:cond delay="0"/>
                                  </p:stCondLst>
                                  <p:childTnLst>
                                    <p:set>
                                      <p:cBhvr>
                                        <p:cTn id="94" dur="1" fill="hold">
                                          <p:stCondLst>
                                            <p:cond delay="0"/>
                                          </p:stCondLst>
                                        </p:cTn>
                                        <p:tgtEl>
                                          <p:spTgt spid="26638"/>
                                        </p:tgtEl>
                                        <p:attrNameLst>
                                          <p:attrName>style.visibility</p:attrName>
                                        </p:attrNameLst>
                                      </p:cBhvr>
                                      <p:to>
                                        <p:strVal val="visible"/>
                                      </p:to>
                                    </p:set>
                                    <p:animEffect transition="in" filter="wipe(up)">
                                      <p:cBhvr>
                                        <p:cTn id="95" dur="500"/>
                                        <p:tgtEl>
                                          <p:spTgt spid="26638"/>
                                        </p:tgtEl>
                                      </p:cBhvr>
                                    </p:animEffect>
                                  </p:childTnLst>
                                </p:cTn>
                              </p:par>
                            </p:childTnLst>
                          </p:cTn>
                        </p:par>
                        <p:par>
                          <p:cTn id="96" fill="hold" nodeType="afterGroup">
                            <p:stCondLst>
                              <p:cond delay="1500"/>
                            </p:stCondLst>
                            <p:childTnLst>
                              <p:par>
                                <p:cTn id="97" presetID="1" presetClass="entr" presetSubtype="0" fill="hold" grpId="0" nodeType="afterEffect">
                                  <p:stCondLst>
                                    <p:cond delay="0"/>
                                  </p:stCondLst>
                                  <p:childTnLst>
                                    <p:set>
                                      <p:cBhvr>
                                        <p:cTn id="98" dur="1" fill="hold">
                                          <p:stCondLst>
                                            <p:cond delay="0"/>
                                          </p:stCondLst>
                                        </p:cTn>
                                        <p:tgtEl>
                                          <p:spTgt spid="26641"/>
                                        </p:tgtEl>
                                        <p:attrNameLst>
                                          <p:attrName>style.visibility</p:attrName>
                                        </p:attrNameLst>
                                      </p:cBhvr>
                                      <p:to>
                                        <p:strVal val="visible"/>
                                      </p:to>
                                    </p:set>
                                  </p:childTnLst>
                                </p:cTn>
                              </p:par>
                            </p:childTnLst>
                          </p:cTn>
                        </p:par>
                        <p:par>
                          <p:cTn id="99" fill="hold" nodeType="afterGroup">
                            <p:stCondLst>
                              <p:cond delay="1500"/>
                            </p:stCondLst>
                            <p:childTnLst>
                              <p:par>
                                <p:cTn id="100" presetID="23" presetClass="entr" presetSubtype="16" fill="hold" grpId="0" nodeType="afterEffect">
                                  <p:stCondLst>
                                    <p:cond delay="0"/>
                                  </p:stCondLst>
                                  <p:childTnLst>
                                    <p:set>
                                      <p:cBhvr>
                                        <p:cTn id="101" dur="1" fill="hold">
                                          <p:stCondLst>
                                            <p:cond delay="0"/>
                                          </p:stCondLst>
                                        </p:cTn>
                                        <p:tgtEl>
                                          <p:spTgt spid="26634"/>
                                        </p:tgtEl>
                                        <p:attrNameLst>
                                          <p:attrName>style.visibility</p:attrName>
                                        </p:attrNameLst>
                                      </p:cBhvr>
                                      <p:to>
                                        <p:strVal val="visible"/>
                                      </p:to>
                                    </p:set>
                                    <p:anim calcmode="lin" valueType="num">
                                      <p:cBhvr>
                                        <p:cTn id="102" dur="1000" fill="hold"/>
                                        <p:tgtEl>
                                          <p:spTgt spid="26634"/>
                                        </p:tgtEl>
                                        <p:attrNameLst>
                                          <p:attrName>ppt_w</p:attrName>
                                        </p:attrNameLst>
                                      </p:cBhvr>
                                      <p:tavLst>
                                        <p:tav tm="0">
                                          <p:val>
                                            <p:fltVal val="0"/>
                                          </p:val>
                                        </p:tav>
                                        <p:tav tm="100000">
                                          <p:val>
                                            <p:strVal val="#ppt_w"/>
                                          </p:val>
                                        </p:tav>
                                      </p:tavLst>
                                    </p:anim>
                                    <p:anim calcmode="lin" valueType="num">
                                      <p:cBhvr>
                                        <p:cTn id="103" dur="1000" fill="hold"/>
                                        <p:tgtEl>
                                          <p:spTgt spid="26634"/>
                                        </p:tgtEl>
                                        <p:attrNameLst>
                                          <p:attrName>ppt_h</p:attrName>
                                        </p:attrNameLst>
                                      </p:cBhvr>
                                      <p:tavLst>
                                        <p:tav tm="0">
                                          <p:val>
                                            <p:fltVal val="0"/>
                                          </p:val>
                                        </p:tav>
                                        <p:tav tm="100000">
                                          <p:val>
                                            <p:strVal val="#ppt_h"/>
                                          </p:val>
                                        </p:tav>
                                      </p:tavLst>
                                    </p:anim>
                                  </p:childTnLst>
                                </p:cTn>
                              </p:par>
                            </p:childTnLst>
                          </p:cTn>
                        </p:par>
                        <p:par>
                          <p:cTn id="104" fill="hold" nodeType="afterGroup">
                            <p:stCondLst>
                              <p:cond delay="2500"/>
                            </p:stCondLst>
                            <p:childTnLst>
                              <p:par>
                                <p:cTn id="105" presetID="1" presetClass="entr" presetSubtype="0" fill="hold" grpId="0" nodeType="afterEffect">
                                  <p:stCondLst>
                                    <p:cond delay="0"/>
                                  </p:stCondLst>
                                  <p:childTnLst>
                                    <p:set>
                                      <p:cBhvr>
                                        <p:cTn id="106" dur="1" fill="hold">
                                          <p:stCondLst>
                                            <p:cond delay="0"/>
                                          </p:stCondLst>
                                        </p:cTn>
                                        <p:tgtEl>
                                          <p:spTgt spid="26660"/>
                                        </p:tgtEl>
                                        <p:attrNameLst>
                                          <p:attrName>style.visibility</p:attrName>
                                        </p:attrNameLst>
                                      </p:cBhvr>
                                      <p:to>
                                        <p:strVal val="visible"/>
                                      </p:to>
                                    </p:set>
                                  </p:childTnLst>
                                </p:cTn>
                              </p:par>
                            </p:childTnLst>
                          </p:cTn>
                        </p:par>
                        <p:par>
                          <p:cTn id="107" fill="hold" nodeType="afterGroup">
                            <p:stCondLst>
                              <p:cond delay="2500"/>
                            </p:stCondLst>
                            <p:childTnLst>
                              <p:par>
                                <p:cTn id="108" presetID="22" presetClass="entr" presetSubtype="2" fill="hold" nodeType="afterEffect">
                                  <p:stCondLst>
                                    <p:cond delay="0"/>
                                  </p:stCondLst>
                                  <p:childTnLst>
                                    <p:set>
                                      <p:cBhvr>
                                        <p:cTn id="109" dur="1" fill="hold">
                                          <p:stCondLst>
                                            <p:cond delay="0"/>
                                          </p:stCondLst>
                                        </p:cTn>
                                        <p:tgtEl>
                                          <p:spTgt spid="26643"/>
                                        </p:tgtEl>
                                        <p:attrNameLst>
                                          <p:attrName>style.visibility</p:attrName>
                                        </p:attrNameLst>
                                      </p:cBhvr>
                                      <p:to>
                                        <p:strVal val="visible"/>
                                      </p:to>
                                    </p:set>
                                    <p:animEffect transition="in" filter="wipe(right)">
                                      <p:cBhvr>
                                        <p:cTn id="110" dur="1000"/>
                                        <p:tgtEl>
                                          <p:spTgt spid="26643"/>
                                        </p:tgtEl>
                                      </p:cBhvr>
                                    </p:animEffect>
                                  </p:childTnLst>
                                </p:cTn>
                              </p:par>
                            </p:childTnLst>
                          </p:cTn>
                        </p:par>
                        <p:par>
                          <p:cTn id="111" fill="hold" nodeType="afterGroup">
                            <p:stCondLst>
                              <p:cond delay="3500"/>
                            </p:stCondLst>
                            <p:childTnLst>
                              <p:par>
                                <p:cTn id="112" presetID="1" presetClass="entr" presetSubtype="0" fill="hold" grpId="0" nodeType="afterEffect">
                                  <p:stCondLst>
                                    <p:cond delay="0"/>
                                  </p:stCondLst>
                                  <p:childTnLst>
                                    <p:set>
                                      <p:cBhvr>
                                        <p:cTn id="113" dur="1" fill="hold">
                                          <p:stCondLst>
                                            <p:cond delay="0"/>
                                          </p:stCondLst>
                                        </p:cTn>
                                        <p:tgtEl>
                                          <p:spTgt spid="26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nimBg="1"/>
      <p:bldP spid="26632" grpId="0"/>
      <p:bldP spid="26633" grpId="0"/>
      <p:bldP spid="26640" grpId="0"/>
      <p:bldP spid="26641" grpId="0"/>
      <p:bldP spid="26642" grpId="0"/>
      <p:bldP spid="26634" grpId="0" animBg="1"/>
      <p:bldP spid="26635" grpId="0" animBg="1"/>
      <p:bldP spid="26647" grpId="0"/>
      <p:bldP spid="26648" grpId="0"/>
      <p:bldP spid="26649" grpId="0"/>
      <p:bldP spid="26650" grpId="0"/>
      <p:bldP spid="26651" grpId="0"/>
      <p:bldP spid="26652" grpId="0"/>
      <p:bldP spid="26653" grpId="0"/>
      <p:bldP spid="26646" grpId="0" animBg="1"/>
      <p:bldP spid="26655" grpId="0" animBg="1"/>
      <p:bldP spid="26656" grpId="0" animBg="1"/>
      <p:bldP spid="26658" grpId="0"/>
      <p:bldP spid="26659" grpId="0"/>
      <p:bldP spid="266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0"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634" y="1830388"/>
            <a:ext cx="569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3"/>
          <p:cNvSpPr txBox="1">
            <a:spLocks noChangeArrowheads="1"/>
          </p:cNvSpPr>
          <p:nvPr/>
        </p:nvSpPr>
        <p:spPr bwMode="auto">
          <a:xfrm>
            <a:off x="177006" y="1111251"/>
            <a:ext cx="8180388" cy="647700"/>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buClr>
                <a:srgbClr val="3399FF"/>
              </a:buClr>
              <a:buSzPct val="125000"/>
              <a:defRPr/>
            </a:pPr>
            <a:r>
              <a:rPr lang="en-US" sz="3600" dirty="0">
                <a:solidFill>
                  <a:srgbClr val="000000"/>
                </a:solidFill>
              </a:rPr>
              <a:t> </a:t>
            </a:r>
            <a:r>
              <a:rPr lang="en-US" sz="3200" dirty="0">
                <a:solidFill>
                  <a:srgbClr val="000000"/>
                </a:solidFill>
                <a:latin typeface="+mn-lt"/>
              </a:rPr>
              <a:t>New Classical View of Self-Correction</a:t>
            </a:r>
          </a:p>
        </p:txBody>
      </p:sp>
      <p:sp>
        <p:nvSpPr>
          <p:cNvPr id="19460" name="Rectangle 4"/>
          <p:cNvSpPr>
            <a:spLocks noChangeArrowheads="1"/>
          </p:cNvSpPr>
          <p:nvPr/>
        </p:nvSpPr>
        <p:spPr bwMode="auto">
          <a:xfrm>
            <a:off x="1543384" y="1858963"/>
            <a:ext cx="5637213" cy="40338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7653" name="Arc 5"/>
          <p:cNvSpPr>
            <a:spLocks/>
          </p:cNvSpPr>
          <p:nvPr/>
        </p:nvSpPr>
        <p:spPr bwMode="auto">
          <a:xfrm rot="19778095" flipH="1" flipV="1">
            <a:off x="4100847" y="1749426"/>
            <a:ext cx="2859087"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7654" name="Text Box 6"/>
          <p:cNvSpPr txBox="1">
            <a:spLocks noChangeArrowheads="1"/>
          </p:cNvSpPr>
          <p:nvPr/>
        </p:nvSpPr>
        <p:spPr bwMode="auto">
          <a:xfrm>
            <a:off x="5585159" y="5583238"/>
            <a:ext cx="554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AD</a:t>
            </a:r>
            <a:r>
              <a:rPr lang="en-US" altLang="en-US" sz="1600" b="1" baseline="-25000" dirty="0">
                <a:latin typeface="Arial" panose="020B0604020202020204" pitchFamily="34" charset="0"/>
              </a:rPr>
              <a:t>3</a:t>
            </a:r>
          </a:p>
        </p:txBody>
      </p:sp>
      <p:sp>
        <p:nvSpPr>
          <p:cNvPr id="27655" name="Text Box 7"/>
          <p:cNvSpPr txBox="1">
            <a:spLocks noChangeArrowheads="1"/>
          </p:cNvSpPr>
          <p:nvPr/>
        </p:nvSpPr>
        <p:spPr bwMode="auto">
          <a:xfrm>
            <a:off x="5937584" y="5157788"/>
            <a:ext cx="554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AD</a:t>
            </a:r>
            <a:r>
              <a:rPr lang="en-US" altLang="en-US" sz="1600" b="1" baseline="-25000" dirty="0">
                <a:latin typeface="Arial" panose="020B0604020202020204" pitchFamily="34" charset="0"/>
              </a:rPr>
              <a:t>1</a:t>
            </a:r>
          </a:p>
        </p:txBody>
      </p:sp>
      <p:sp>
        <p:nvSpPr>
          <p:cNvPr id="27656" name="Arc 8"/>
          <p:cNvSpPr>
            <a:spLocks/>
          </p:cNvSpPr>
          <p:nvPr/>
        </p:nvSpPr>
        <p:spPr bwMode="auto">
          <a:xfrm rot="19778095" flipH="1" flipV="1">
            <a:off x="3753184" y="2236788"/>
            <a:ext cx="2859088"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7657" name="Arc 9"/>
          <p:cNvSpPr>
            <a:spLocks/>
          </p:cNvSpPr>
          <p:nvPr/>
        </p:nvSpPr>
        <p:spPr bwMode="auto">
          <a:xfrm rot="1821905" flipV="1">
            <a:off x="2653047" y="1784351"/>
            <a:ext cx="2859087"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rgbClr val="D0004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7658" name="Arc 10"/>
          <p:cNvSpPr>
            <a:spLocks/>
          </p:cNvSpPr>
          <p:nvPr/>
        </p:nvSpPr>
        <p:spPr bwMode="auto">
          <a:xfrm rot="1821905" flipV="1">
            <a:off x="3072147" y="2173288"/>
            <a:ext cx="2859087" cy="3524250"/>
          </a:xfrm>
          <a:custGeom>
            <a:avLst/>
            <a:gdLst>
              <a:gd name="T0" fmla="*/ 2147483646 w 21600"/>
              <a:gd name="T1" fmla="*/ 0 h 19654"/>
              <a:gd name="T2" fmla="*/ 2147483646 w 21600"/>
              <a:gd name="T3" fmla="*/ 2147483646 h 19654"/>
              <a:gd name="T4" fmla="*/ 0 w 21600"/>
              <a:gd name="T5" fmla="*/ 2147483646 h 19654"/>
              <a:gd name="T6" fmla="*/ 0 60000 65536"/>
              <a:gd name="T7" fmla="*/ 0 60000 65536"/>
              <a:gd name="T8" fmla="*/ 0 60000 65536"/>
              <a:gd name="T9" fmla="*/ 0 w 21600"/>
              <a:gd name="T10" fmla="*/ 0 h 19654"/>
              <a:gd name="T11" fmla="*/ 21600 w 21600"/>
              <a:gd name="T12" fmla="*/ 19654 h 19654"/>
            </a:gdLst>
            <a:ahLst/>
            <a:cxnLst>
              <a:cxn ang="T6">
                <a:pos x="T0" y="T1"/>
              </a:cxn>
              <a:cxn ang="T7">
                <a:pos x="T2" y="T3"/>
              </a:cxn>
              <a:cxn ang="T8">
                <a:pos x="T4" y="T5"/>
              </a:cxn>
            </a:cxnLst>
            <a:rect l="T9" t="T10" r="T11" b="T12"/>
            <a:pathLst>
              <a:path w="21600" h="19654" fill="none" extrusionOk="0">
                <a:moveTo>
                  <a:pt x="14738" y="0"/>
                </a:moveTo>
                <a:cubicBezTo>
                  <a:pt x="19115" y="4085"/>
                  <a:pt x="21600" y="9803"/>
                  <a:pt x="21600" y="15790"/>
                </a:cubicBezTo>
                <a:cubicBezTo>
                  <a:pt x="21600" y="17085"/>
                  <a:pt x="21483" y="18379"/>
                  <a:pt x="21251" y="19653"/>
                </a:cubicBezTo>
              </a:path>
              <a:path w="21600" h="19654" stroke="0" extrusionOk="0">
                <a:moveTo>
                  <a:pt x="14738" y="0"/>
                </a:moveTo>
                <a:cubicBezTo>
                  <a:pt x="19115" y="4085"/>
                  <a:pt x="21600" y="9803"/>
                  <a:pt x="21600" y="15790"/>
                </a:cubicBezTo>
                <a:cubicBezTo>
                  <a:pt x="21600" y="17085"/>
                  <a:pt x="21483" y="18379"/>
                  <a:pt x="21251" y="19653"/>
                </a:cubicBezTo>
                <a:lnTo>
                  <a:pt x="0" y="15790"/>
                </a:lnTo>
                <a:lnTo>
                  <a:pt x="14738"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7659" name="Line 11"/>
          <p:cNvSpPr>
            <a:spLocks noChangeShapeType="1"/>
          </p:cNvSpPr>
          <p:nvPr/>
        </p:nvSpPr>
        <p:spPr bwMode="auto">
          <a:xfrm>
            <a:off x="4804109" y="2138363"/>
            <a:ext cx="0" cy="376555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60" name="Text Box 12"/>
          <p:cNvSpPr txBox="1">
            <a:spLocks noChangeArrowheads="1"/>
          </p:cNvSpPr>
          <p:nvPr/>
        </p:nvSpPr>
        <p:spPr bwMode="auto">
          <a:xfrm>
            <a:off x="6145547" y="2540001"/>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1</a:t>
            </a:r>
          </a:p>
        </p:txBody>
      </p:sp>
      <p:sp>
        <p:nvSpPr>
          <p:cNvPr id="27661" name="Text Box 13"/>
          <p:cNvSpPr txBox="1">
            <a:spLocks noChangeArrowheads="1"/>
          </p:cNvSpPr>
          <p:nvPr/>
        </p:nvSpPr>
        <p:spPr bwMode="auto">
          <a:xfrm>
            <a:off x="6575759" y="2992438"/>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3</a:t>
            </a:r>
          </a:p>
        </p:txBody>
      </p:sp>
      <p:sp>
        <p:nvSpPr>
          <p:cNvPr id="27662" name="Text Box 14"/>
          <p:cNvSpPr txBox="1">
            <a:spLocks noChangeArrowheads="1"/>
          </p:cNvSpPr>
          <p:nvPr/>
        </p:nvSpPr>
        <p:spPr bwMode="auto">
          <a:xfrm>
            <a:off x="4472322" y="1822451"/>
            <a:ext cx="652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AS</a:t>
            </a:r>
            <a:r>
              <a:rPr lang="en-US" altLang="en-US" sz="1600" b="1" baseline="-25000" dirty="0">
                <a:latin typeface="Arial" panose="020B0604020202020204" pitchFamily="34" charset="0"/>
              </a:rPr>
              <a:t>LR</a:t>
            </a:r>
          </a:p>
        </p:txBody>
      </p:sp>
      <p:sp>
        <p:nvSpPr>
          <p:cNvPr id="27663" name="Line 15"/>
          <p:cNvSpPr>
            <a:spLocks noChangeShapeType="1"/>
          </p:cNvSpPr>
          <p:nvPr/>
        </p:nvSpPr>
        <p:spPr bwMode="auto">
          <a:xfrm flipH="1" flipV="1">
            <a:off x="1541797" y="5335588"/>
            <a:ext cx="3276600" cy="15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64" name="Line 16"/>
          <p:cNvSpPr>
            <a:spLocks noChangeShapeType="1"/>
          </p:cNvSpPr>
          <p:nvPr/>
        </p:nvSpPr>
        <p:spPr bwMode="auto">
          <a:xfrm flipH="1" flipV="1">
            <a:off x="1554497" y="4948238"/>
            <a:ext cx="2800350" cy="79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65" name="Line 17"/>
          <p:cNvSpPr>
            <a:spLocks noChangeShapeType="1"/>
          </p:cNvSpPr>
          <p:nvPr/>
        </p:nvSpPr>
        <p:spPr bwMode="auto">
          <a:xfrm flipH="1">
            <a:off x="1554497" y="4630738"/>
            <a:ext cx="3263900" cy="127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66" name="Oval 18"/>
          <p:cNvSpPr>
            <a:spLocks noChangeArrowheads="1"/>
          </p:cNvSpPr>
          <p:nvPr/>
        </p:nvSpPr>
        <p:spPr bwMode="auto">
          <a:xfrm>
            <a:off x="4750134" y="5281613"/>
            <a:ext cx="128588" cy="128588"/>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7667" name="Oval 19"/>
          <p:cNvSpPr>
            <a:spLocks noChangeArrowheads="1"/>
          </p:cNvSpPr>
          <p:nvPr/>
        </p:nvSpPr>
        <p:spPr bwMode="auto">
          <a:xfrm>
            <a:off x="4746959" y="4567238"/>
            <a:ext cx="128588" cy="128588"/>
          </a:xfrm>
          <a:prstGeom prst="ellipse">
            <a:avLst/>
          </a:prstGeom>
          <a:solidFill>
            <a:schemeClr val="bg1"/>
          </a:solidFill>
          <a:ln w="19050">
            <a:solidFill>
              <a:srgbClr val="660033"/>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476" name="Text Box 20"/>
          <p:cNvSpPr txBox="1">
            <a:spLocks noChangeArrowheads="1"/>
          </p:cNvSpPr>
          <p:nvPr/>
        </p:nvSpPr>
        <p:spPr bwMode="auto">
          <a:xfrm rot="16200000">
            <a:off x="-37766" y="3440114"/>
            <a:ext cx="179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dirty="0">
                <a:latin typeface="Arial" panose="020B0604020202020204" pitchFamily="34" charset="0"/>
              </a:rPr>
              <a:t>Price Level</a:t>
            </a:r>
          </a:p>
        </p:txBody>
      </p:sp>
      <p:sp>
        <p:nvSpPr>
          <p:cNvPr id="27669" name="Text Box 21"/>
          <p:cNvSpPr txBox="1">
            <a:spLocks noChangeArrowheads="1"/>
          </p:cNvSpPr>
          <p:nvPr/>
        </p:nvSpPr>
        <p:spPr bwMode="auto">
          <a:xfrm>
            <a:off x="1130634" y="4438651"/>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27670" name="Text Box 22"/>
          <p:cNvSpPr txBox="1">
            <a:spLocks noChangeArrowheads="1"/>
          </p:cNvSpPr>
          <p:nvPr/>
        </p:nvSpPr>
        <p:spPr bwMode="auto">
          <a:xfrm>
            <a:off x="1097297" y="4768851"/>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4</a:t>
            </a:r>
          </a:p>
        </p:txBody>
      </p:sp>
      <p:sp>
        <p:nvSpPr>
          <p:cNvPr id="27671" name="Text Box 23"/>
          <p:cNvSpPr txBox="1">
            <a:spLocks noChangeArrowheads="1"/>
          </p:cNvSpPr>
          <p:nvPr/>
        </p:nvSpPr>
        <p:spPr bwMode="auto">
          <a:xfrm>
            <a:off x="1090947" y="5143501"/>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5</a:t>
            </a:r>
          </a:p>
        </p:txBody>
      </p:sp>
      <p:sp>
        <p:nvSpPr>
          <p:cNvPr id="19480" name="Text Box 24"/>
          <p:cNvSpPr txBox="1">
            <a:spLocks noChangeArrowheads="1"/>
          </p:cNvSpPr>
          <p:nvPr/>
        </p:nvSpPr>
        <p:spPr bwMode="auto">
          <a:xfrm>
            <a:off x="3422984" y="6249988"/>
            <a:ext cx="3367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dirty="0">
                <a:latin typeface="Arial" panose="020B0604020202020204" pitchFamily="34" charset="0"/>
              </a:rPr>
              <a:t>Real Domestic Output</a:t>
            </a:r>
          </a:p>
        </p:txBody>
      </p:sp>
      <p:sp>
        <p:nvSpPr>
          <p:cNvPr id="27673" name="Text Box 25"/>
          <p:cNvSpPr txBox="1">
            <a:spLocks noChangeArrowheads="1"/>
          </p:cNvSpPr>
          <p:nvPr/>
        </p:nvSpPr>
        <p:spPr bwMode="auto">
          <a:xfrm>
            <a:off x="4577097" y="5846763"/>
            <a:ext cx="4460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7674" name="Text Box 26"/>
          <p:cNvSpPr txBox="1">
            <a:spLocks noChangeArrowheads="1"/>
          </p:cNvSpPr>
          <p:nvPr/>
        </p:nvSpPr>
        <p:spPr bwMode="auto">
          <a:xfrm>
            <a:off x="3784934" y="5846763"/>
            <a:ext cx="446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4</a:t>
            </a:r>
          </a:p>
        </p:txBody>
      </p:sp>
      <p:sp>
        <p:nvSpPr>
          <p:cNvPr id="27675" name="Line 27"/>
          <p:cNvSpPr>
            <a:spLocks noChangeShapeType="1"/>
          </p:cNvSpPr>
          <p:nvPr/>
        </p:nvSpPr>
        <p:spPr bwMode="auto">
          <a:xfrm>
            <a:off x="4007184" y="4611688"/>
            <a:ext cx="0" cy="12906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77" name="AutoShape 29"/>
          <p:cNvSpPr>
            <a:spLocks noChangeArrowheads="1"/>
          </p:cNvSpPr>
          <p:nvPr/>
        </p:nvSpPr>
        <p:spPr bwMode="auto">
          <a:xfrm>
            <a:off x="3218197" y="3171826"/>
            <a:ext cx="452437" cy="366712"/>
          </a:xfrm>
          <a:prstGeom prst="leftArrow">
            <a:avLst>
              <a:gd name="adj1" fmla="val 50000"/>
              <a:gd name="adj2" fmla="val 30844"/>
            </a:avLst>
          </a:prstGeom>
          <a:gradFill rotWithShape="1">
            <a:gsLst>
              <a:gs pos="0">
                <a:srgbClr val="669900"/>
              </a:gs>
              <a:gs pos="100000">
                <a:schemeClr val="folHlink"/>
              </a:gs>
            </a:gsLst>
            <a:lin ang="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dirty="0"/>
          </a:p>
        </p:txBody>
      </p:sp>
      <p:sp>
        <p:nvSpPr>
          <p:cNvPr id="27678" name="AutoShape 30"/>
          <p:cNvSpPr>
            <a:spLocks noChangeArrowheads="1"/>
          </p:cNvSpPr>
          <p:nvPr/>
        </p:nvSpPr>
        <p:spPr bwMode="auto">
          <a:xfrm flipH="1">
            <a:off x="5937584" y="3173413"/>
            <a:ext cx="495300" cy="366713"/>
          </a:xfrm>
          <a:prstGeom prst="leftArrow">
            <a:avLst>
              <a:gd name="adj1" fmla="val 50000"/>
              <a:gd name="adj2" fmla="val 33766"/>
            </a:avLst>
          </a:prstGeom>
          <a:gradFill rotWithShape="1">
            <a:gsLst>
              <a:gs pos="0">
                <a:srgbClr val="990033"/>
              </a:gs>
              <a:gs pos="100000">
                <a:srgbClr val="D00045"/>
              </a:gs>
            </a:gsLst>
            <a:lin ang="0" scaled="1"/>
          </a:gra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dirty="0"/>
          </a:p>
        </p:txBody>
      </p:sp>
      <p:sp>
        <p:nvSpPr>
          <p:cNvPr id="27680" name="Text Box 32"/>
          <p:cNvSpPr txBox="1">
            <a:spLocks noChangeArrowheads="1"/>
          </p:cNvSpPr>
          <p:nvPr/>
        </p:nvSpPr>
        <p:spPr bwMode="auto">
          <a:xfrm>
            <a:off x="4115134" y="5846763"/>
            <a:ext cx="446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3</a:t>
            </a:r>
          </a:p>
        </p:txBody>
      </p:sp>
      <p:sp>
        <p:nvSpPr>
          <p:cNvPr id="27681" name="Line 33"/>
          <p:cNvSpPr>
            <a:spLocks noChangeShapeType="1"/>
          </p:cNvSpPr>
          <p:nvPr/>
        </p:nvSpPr>
        <p:spPr bwMode="auto">
          <a:xfrm>
            <a:off x="4337384" y="4975226"/>
            <a:ext cx="0" cy="9350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76" name="Oval 28"/>
          <p:cNvSpPr>
            <a:spLocks noChangeArrowheads="1"/>
          </p:cNvSpPr>
          <p:nvPr/>
        </p:nvSpPr>
        <p:spPr bwMode="auto">
          <a:xfrm>
            <a:off x="4277059" y="4886326"/>
            <a:ext cx="128588" cy="128587"/>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7682" name="Oval 34"/>
          <p:cNvSpPr>
            <a:spLocks noChangeArrowheads="1"/>
          </p:cNvSpPr>
          <p:nvPr/>
        </p:nvSpPr>
        <p:spPr bwMode="auto">
          <a:xfrm>
            <a:off x="3940509" y="4560888"/>
            <a:ext cx="128588" cy="128588"/>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7683" name="Text Box 35"/>
          <p:cNvSpPr txBox="1">
            <a:spLocks noChangeArrowheads="1"/>
          </p:cNvSpPr>
          <p:nvPr/>
        </p:nvSpPr>
        <p:spPr bwMode="auto">
          <a:xfrm>
            <a:off x="4839034" y="44307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a:t>
            </a:r>
          </a:p>
        </p:txBody>
      </p:sp>
      <p:sp>
        <p:nvSpPr>
          <p:cNvPr id="27684" name="Text Box 36"/>
          <p:cNvSpPr txBox="1">
            <a:spLocks noChangeArrowheads="1"/>
          </p:cNvSpPr>
          <p:nvPr/>
        </p:nvSpPr>
        <p:spPr bwMode="auto">
          <a:xfrm>
            <a:off x="4854909" y="51514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e</a:t>
            </a:r>
          </a:p>
        </p:txBody>
      </p:sp>
      <p:sp>
        <p:nvSpPr>
          <p:cNvPr id="27685" name="Text Box 37"/>
          <p:cNvSpPr txBox="1">
            <a:spLocks noChangeArrowheads="1"/>
          </p:cNvSpPr>
          <p:nvPr/>
        </p:nvSpPr>
        <p:spPr bwMode="auto">
          <a:xfrm>
            <a:off x="4351672" y="4772026"/>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p>
        </p:txBody>
      </p:sp>
      <p:sp>
        <p:nvSpPr>
          <p:cNvPr id="27686" name="Text Box 38"/>
          <p:cNvSpPr txBox="1">
            <a:spLocks noChangeArrowheads="1"/>
          </p:cNvSpPr>
          <p:nvPr/>
        </p:nvSpPr>
        <p:spPr bwMode="auto">
          <a:xfrm>
            <a:off x="3981784" y="4313238"/>
            <a:ext cx="252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f</a:t>
            </a:r>
          </a:p>
        </p:txBody>
      </p:sp>
      <p:sp>
        <p:nvSpPr>
          <p:cNvPr id="20518" name="Rectangle 38"/>
          <p:cNvSpPr>
            <a:spLocks noGrp="1" noChangeArrowheads="1"/>
          </p:cNvSpPr>
          <p:nvPr>
            <p:ph type="title"/>
          </p:nvPr>
        </p:nvSpPr>
        <p:spPr>
          <a:xfrm>
            <a:off x="457200" y="274638"/>
            <a:ext cx="7620000" cy="862013"/>
          </a:xfrm>
        </p:spPr>
        <p:txBody>
          <a:bodyPr/>
          <a:lstStyle/>
          <a:p>
            <a:pPr eaLnBrk="1" fontAlgn="auto" hangingPunct="1">
              <a:spcAft>
                <a:spcPts val="0"/>
              </a:spcAft>
              <a:defRPr/>
            </a:pPr>
            <a:r>
              <a:rPr lang="en-US" altLang="en-US" dirty="0">
                <a:ea typeface="+mj-ea"/>
              </a:rPr>
              <a:t>Effects of a Decrease in AD</a:t>
            </a:r>
          </a:p>
        </p:txBody>
      </p:sp>
      <p:sp>
        <p:nvSpPr>
          <p:cNvPr id="19495" name="TextBox 1"/>
          <p:cNvSpPr txBox="1">
            <a:spLocks noChangeArrowheads="1"/>
          </p:cNvSpPr>
          <p:nvPr/>
        </p:nvSpPr>
        <p:spPr bwMode="auto">
          <a:xfrm>
            <a:off x="0" y="6430963"/>
            <a:ext cx="9794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wipe(up)">
                                      <p:cBhvr>
                                        <p:cTn id="7" dur="1000"/>
                                        <p:tgtEl>
                                          <p:spTgt spid="27659"/>
                                        </p:tgtEl>
                                      </p:cBhvr>
                                    </p:animEffect>
                                  </p:childTnLst>
                                </p:cTn>
                              </p:par>
                            </p:childTnLst>
                          </p:cTn>
                        </p:par>
                        <p:par>
                          <p:cTn id="8" fill="hold" nodeType="afterGroup">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276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73"/>
                                        </p:tgtEl>
                                        <p:attrNameLst>
                                          <p:attrName>style.visibility</p:attrName>
                                        </p:attrNameLst>
                                      </p:cBhvr>
                                      <p:to>
                                        <p:strVal val="visible"/>
                                      </p:to>
                                    </p:set>
                                  </p:childTnLst>
                                </p:cTn>
                              </p:par>
                            </p:childTnLst>
                          </p:cTn>
                        </p:par>
                        <p:par>
                          <p:cTn id="13" fill="hold" nodeType="afterGroup">
                            <p:stCondLst>
                              <p:cond delay="1000"/>
                            </p:stCondLst>
                            <p:childTnLst>
                              <p:par>
                                <p:cTn id="14" presetID="22" presetClass="entr" presetSubtype="1" fill="hold" nodeType="afterEffect">
                                  <p:stCondLst>
                                    <p:cond delay="0"/>
                                  </p:stCondLst>
                                  <p:childTnLst>
                                    <p:set>
                                      <p:cBhvr>
                                        <p:cTn id="15" dur="1" fill="hold">
                                          <p:stCondLst>
                                            <p:cond delay="0"/>
                                          </p:stCondLst>
                                        </p:cTn>
                                        <p:tgtEl>
                                          <p:spTgt spid="27653"/>
                                        </p:tgtEl>
                                        <p:attrNameLst>
                                          <p:attrName>style.visibility</p:attrName>
                                        </p:attrNameLst>
                                      </p:cBhvr>
                                      <p:to>
                                        <p:strVal val="visible"/>
                                      </p:to>
                                    </p:set>
                                    <p:animEffect transition="in" filter="wipe(up)">
                                      <p:cBhvr>
                                        <p:cTn id="16" dur="1000"/>
                                        <p:tgtEl>
                                          <p:spTgt spid="27653"/>
                                        </p:tgtEl>
                                      </p:cBhvr>
                                    </p:animEffec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27655"/>
                                        </p:tgtEl>
                                        <p:attrNameLst>
                                          <p:attrName>style.visibility</p:attrName>
                                        </p:attrNameLst>
                                      </p:cBhvr>
                                      <p:to>
                                        <p:strVal val="visible"/>
                                      </p:to>
                                    </p:se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27657"/>
                                        </p:tgtEl>
                                        <p:attrNameLst>
                                          <p:attrName>style.visibility</p:attrName>
                                        </p:attrNameLst>
                                      </p:cBhvr>
                                      <p:to>
                                        <p:strVal val="visible"/>
                                      </p:to>
                                    </p:set>
                                    <p:animEffect transition="in" filter="wipe(down)">
                                      <p:cBhvr>
                                        <p:cTn id="23" dur="1000"/>
                                        <p:tgtEl>
                                          <p:spTgt spid="27657"/>
                                        </p:tgtEl>
                                      </p:cBhvr>
                                    </p:animEffect>
                                  </p:childTnLst>
                                </p:cTn>
                              </p:par>
                            </p:childTnLst>
                          </p:cTn>
                        </p:par>
                        <p:par>
                          <p:cTn id="24" fill="hold" nodeType="afterGroup">
                            <p:stCondLst>
                              <p:cond delay="3000"/>
                            </p:stCondLst>
                            <p:childTnLst>
                              <p:par>
                                <p:cTn id="25" presetID="1" presetClass="entr" presetSubtype="0" fill="hold" grpId="0" nodeType="afterEffect">
                                  <p:stCondLst>
                                    <p:cond delay="0"/>
                                  </p:stCondLst>
                                  <p:childTnLst>
                                    <p:set>
                                      <p:cBhvr>
                                        <p:cTn id="26" dur="1" fill="hold">
                                          <p:stCondLst>
                                            <p:cond delay="0"/>
                                          </p:stCondLst>
                                        </p:cTn>
                                        <p:tgtEl>
                                          <p:spTgt spid="27660"/>
                                        </p:tgtEl>
                                        <p:attrNameLst>
                                          <p:attrName>style.visibility</p:attrName>
                                        </p:attrNameLst>
                                      </p:cBhvr>
                                      <p:to>
                                        <p:strVal val="visible"/>
                                      </p:to>
                                    </p:set>
                                  </p:childTnLst>
                                </p:cTn>
                              </p:par>
                            </p:childTnLst>
                          </p:cTn>
                        </p:par>
                        <p:par>
                          <p:cTn id="27" fill="hold" nodeType="afterGroup">
                            <p:stCondLst>
                              <p:cond delay="3000"/>
                            </p:stCondLst>
                            <p:childTnLst>
                              <p:par>
                                <p:cTn id="28" presetID="23" presetClass="entr" presetSubtype="16" fill="hold" grpId="0" nodeType="afterEffect">
                                  <p:stCondLst>
                                    <p:cond delay="0"/>
                                  </p:stCondLst>
                                  <p:childTnLst>
                                    <p:set>
                                      <p:cBhvr>
                                        <p:cTn id="29" dur="1" fill="hold">
                                          <p:stCondLst>
                                            <p:cond delay="0"/>
                                          </p:stCondLst>
                                        </p:cTn>
                                        <p:tgtEl>
                                          <p:spTgt spid="27667"/>
                                        </p:tgtEl>
                                        <p:attrNameLst>
                                          <p:attrName>style.visibility</p:attrName>
                                        </p:attrNameLst>
                                      </p:cBhvr>
                                      <p:to>
                                        <p:strVal val="visible"/>
                                      </p:to>
                                    </p:set>
                                    <p:anim calcmode="lin" valueType="num">
                                      <p:cBhvr>
                                        <p:cTn id="30" dur="1000" fill="hold"/>
                                        <p:tgtEl>
                                          <p:spTgt spid="27667"/>
                                        </p:tgtEl>
                                        <p:attrNameLst>
                                          <p:attrName>ppt_w</p:attrName>
                                        </p:attrNameLst>
                                      </p:cBhvr>
                                      <p:tavLst>
                                        <p:tav tm="0">
                                          <p:val>
                                            <p:fltVal val="0"/>
                                          </p:val>
                                        </p:tav>
                                        <p:tav tm="100000">
                                          <p:val>
                                            <p:strVal val="#ppt_w"/>
                                          </p:val>
                                        </p:tav>
                                      </p:tavLst>
                                    </p:anim>
                                    <p:anim calcmode="lin" valueType="num">
                                      <p:cBhvr>
                                        <p:cTn id="31" dur="1000" fill="hold"/>
                                        <p:tgtEl>
                                          <p:spTgt spid="27667"/>
                                        </p:tgtEl>
                                        <p:attrNameLst>
                                          <p:attrName>ppt_h</p:attrName>
                                        </p:attrNameLst>
                                      </p:cBhvr>
                                      <p:tavLst>
                                        <p:tav tm="0">
                                          <p:val>
                                            <p:fltVal val="0"/>
                                          </p:val>
                                        </p:tav>
                                        <p:tav tm="100000">
                                          <p:val>
                                            <p:strVal val="#ppt_h"/>
                                          </p:val>
                                        </p:tav>
                                      </p:tavLst>
                                    </p:anim>
                                  </p:childTnLst>
                                </p:cTn>
                              </p:par>
                            </p:childTnLst>
                          </p:cTn>
                        </p:par>
                        <p:par>
                          <p:cTn id="32" fill="hold" nodeType="afterGroup">
                            <p:stCondLst>
                              <p:cond delay="4000"/>
                            </p:stCondLst>
                            <p:childTnLst>
                              <p:par>
                                <p:cTn id="33" presetID="1" presetClass="entr" presetSubtype="0" fill="hold" grpId="0" nodeType="afterEffect">
                                  <p:stCondLst>
                                    <p:cond delay="0"/>
                                  </p:stCondLst>
                                  <p:childTnLst>
                                    <p:set>
                                      <p:cBhvr>
                                        <p:cTn id="34" dur="1" fill="hold">
                                          <p:stCondLst>
                                            <p:cond delay="0"/>
                                          </p:stCondLst>
                                        </p:cTn>
                                        <p:tgtEl>
                                          <p:spTgt spid="27683"/>
                                        </p:tgtEl>
                                        <p:attrNameLst>
                                          <p:attrName>style.visibility</p:attrName>
                                        </p:attrNameLst>
                                      </p:cBhvr>
                                      <p:to>
                                        <p:strVal val="visible"/>
                                      </p:to>
                                    </p:set>
                                  </p:childTnLst>
                                </p:cTn>
                              </p:par>
                            </p:childTnLst>
                          </p:cTn>
                        </p:par>
                        <p:par>
                          <p:cTn id="35" fill="hold" nodeType="afterGroup">
                            <p:stCondLst>
                              <p:cond delay="4000"/>
                            </p:stCondLst>
                            <p:childTnLst>
                              <p:par>
                                <p:cTn id="36" presetID="22" presetClass="entr" presetSubtype="2" fill="hold" nodeType="afterEffect">
                                  <p:stCondLst>
                                    <p:cond delay="0"/>
                                  </p:stCondLst>
                                  <p:childTnLst>
                                    <p:set>
                                      <p:cBhvr>
                                        <p:cTn id="37" dur="1" fill="hold">
                                          <p:stCondLst>
                                            <p:cond delay="0"/>
                                          </p:stCondLst>
                                        </p:cTn>
                                        <p:tgtEl>
                                          <p:spTgt spid="27665"/>
                                        </p:tgtEl>
                                        <p:attrNameLst>
                                          <p:attrName>style.visibility</p:attrName>
                                        </p:attrNameLst>
                                      </p:cBhvr>
                                      <p:to>
                                        <p:strVal val="visible"/>
                                      </p:to>
                                    </p:set>
                                    <p:animEffect transition="in" filter="wipe(right)">
                                      <p:cBhvr>
                                        <p:cTn id="38" dur="1000"/>
                                        <p:tgtEl>
                                          <p:spTgt spid="27665"/>
                                        </p:tgtEl>
                                      </p:cBhvr>
                                    </p:animEffect>
                                  </p:childTnLst>
                                </p:cTn>
                              </p:par>
                            </p:childTnLst>
                          </p:cTn>
                        </p:par>
                        <p:par>
                          <p:cTn id="39" fill="hold" nodeType="afterGroup">
                            <p:stCondLst>
                              <p:cond delay="5000"/>
                            </p:stCondLst>
                            <p:childTnLst>
                              <p:par>
                                <p:cTn id="40" presetID="1" presetClass="entr" presetSubtype="0" fill="hold" grpId="0" nodeType="afterEffect">
                                  <p:stCondLst>
                                    <p:cond delay="0"/>
                                  </p:stCondLst>
                                  <p:childTnLst>
                                    <p:set>
                                      <p:cBhvr>
                                        <p:cTn id="41" dur="1" fill="hold">
                                          <p:stCondLst>
                                            <p:cond delay="0"/>
                                          </p:stCondLst>
                                        </p:cTn>
                                        <p:tgtEl>
                                          <p:spTgt spid="27669"/>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27677"/>
                                        </p:tgtEl>
                                        <p:attrNameLst>
                                          <p:attrName>style.visibility</p:attrName>
                                        </p:attrNameLst>
                                      </p:cBhvr>
                                      <p:to>
                                        <p:strVal val="visible"/>
                                      </p:to>
                                    </p:set>
                                    <p:animEffect transition="in" filter="wipe(right)">
                                      <p:cBhvr>
                                        <p:cTn id="46" dur="1000"/>
                                        <p:tgtEl>
                                          <p:spTgt spid="27677"/>
                                        </p:tgtEl>
                                      </p:cBhvr>
                                    </p:animEffect>
                                  </p:childTnLst>
                                </p:cTn>
                              </p:par>
                            </p:childTnLst>
                          </p:cTn>
                        </p:par>
                        <p:par>
                          <p:cTn id="47" fill="hold" nodeType="afterGroup">
                            <p:stCondLst>
                              <p:cond delay="1000"/>
                            </p:stCondLst>
                            <p:childTnLst>
                              <p:par>
                                <p:cTn id="48" presetID="22" presetClass="entr" presetSubtype="1" fill="hold" nodeType="afterEffect">
                                  <p:stCondLst>
                                    <p:cond delay="0"/>
                                  </p:stCondLst>
                                  <p:childTnLst>
                                    <p:set>
                                      <p:cBhvr>
                                        <p:cTn id="49" dur="1" fill="hold">
                                          <p:stCondLst>
                                            <p:cond delay="0"/>
                                          </p:stCondLst>
                                        </p:cTn>
                                        <p:tgtEl>
                                          <p:spTgt spid="27656"/>
                                        </p:tgtEl>
                                        <p:attrNameLst>
                                          <p:attrName>style.visibility</p:attrName>
                                        </p:attrNameLst>
                                      </p:cBhvr>
                                      <p:to>
                                        <p:strVal val="visible"/>
                                      </p:to>
                                    </p:set>
                                    <p:animEffect transition="in" filter="wipe(up)">
                                      <p:cBhvr>
                                        <p:cTn id="50" dur="1000"/>
                                        <p:tgtEl>
                                          <p:spTgt spid="27656"/>
                                        </p:tgtEl>
                                      </p:cBhvr>
                                    </p:animEffect>
                                  </p:childTnLst>
                                </p:cTn>
                              </p:par>
                            </p:childTnLst>
                          </p:cTn>
                        </p:par>
                        <p:par>
                          <p:cTn id="51" fill="hold" nodeType="afterGroup">
                            <p:stCondLst>
                              <p:cond delay="2000"/>
                            </p:stCondLst>
                            <p:childTnLst>
                              <p:par>
                                <p:cTn id="52" presetID="1" presetClass="entr" presetSubtype="0" fill="hold" grpId="0" nodeType="afterEffect">
                                  <p:stCondLst>
                                    <p:cond delay="0"/>
                                  </p:stCondLst>
                                  <p:childTnLst>
                                    <p:set>
                                      <p:cBhvr>
                                        <p:cTn id="53" dur="1" fill="hold">
                                          <p:stCondLst>
                                            <p:cond delay="0"/>
                                          </p:stCondLst>
                                        </p:cTn>
                                        <p:tgtEl>
                                          <p:spTgt spid="27654"/>
                                        </p:tgtEl>
                                        <p:attrNameLst>
                                          <p:attrName>style.visibility</p:attrName>
                                        </p:attrNameLst>
                                      </p:cBhvr>
                                      <p:to>
                                        <p:strVal val="visible"/>
                                      </p:to>
                                    </p:set>
                                  </p:childTnLst>
                                </p:cTn>
                              </p:par>
                            </p:childTnLst>
                          </p:cTn>
                        </p:par>
                        <p:par>
                          <p:cTn id="54" fill="hold" nodeType="afterGroup">
                            <p:stCondLst>
                              <p:cond delay="2000"/>
                            </p:stCondLst>
                            <p:childTnLst>
                              <p:par>
                                <p:cTn id="55" presetID="23" presetClass="entr" presetSubtype="16" fill="hold" grpId="0" nodeType="afterEffect">
                                  <p:stCondLst>
                                    <p:cond delay="0"/>
                                  </p:stCondLst>
                                  <p:childTnLst>
                                    <p:set>
                                      <p:cBhvr>
                                        <p:cTn id="56" dur="1" fill="hold">
                                          <p:stCondLst>
                                            <p:cond delay="0"/>
                                          </p:stCondLst>
                                        </p:cTn>
                                        <p:tgtEl>
                                          <p:spTgt spid="27676"/>
                                        </p:tgtEl>
                                        <p:attrNameLst>
                                          <p:attrName>style.visibility</p:attrName>
                                        </p:attrNameLst>
                                      </p:cBhvr>
                                      <p:to>
                                        <p:strVal val="visible"/>
                                      </p:to>
                                    </p:set>
                                    <p:anim calcmode="lin" valueType="num">
                                      <p:cBhvr>
                                        <p:cTn id="57" dur="500" fill="hold"/>
                                        <p:tgtEl>
                                          <p:spTgt spid="27676"/>
                                        </p:tgtEl>
                                        <p:attrNameLst>
                                          <p:attrName>ppt_w</p:attrName>
                                        </p:attrNameLst>
                                      </p:cBhvr>
                                      <p:tavLst>
                                        <p:tav tm="0">
                                          <p:val>
                                            <p:fltVal val="0"/>
                                          </p:val>
                                        </p:tav>
                                        <p:tav tm="100000">
                                          <p:val>
                                            <p:strVal val="#ppt_w"/>
                                          </p:val>
                                        </p:tav>
                                      </p:tavLst>
                                    </p:anim>
                                    <p:anim calcmode="lin" valueType="num">
                                      <p:cBhvr>
                                        <p:cTn id="58" dur="500" fill="hold"/>
                                        <p:tgtEl>
                                          <p:spTgt spid="27676"/>
                                        </p:tgtEl>
                                        <p:attrNameLst>
                                          <p:attrName>ppt_h</p:attrName>
                                        </p:attrNameLst>
                                      </p:cBhvr>
                                      <p:tavLst>
                                        <p:tav tm="0">
                                          <p:val>
                                            <p:fltVal val="0"/>
                                          </p:val>
                                        </p:tav>
                                        <p:tav tm="100000">
                                          <p:val>
                                            <p:strVal val="#ppt_h"/>
                                          </p:val>
                                        </p:tav>
                                      </p:tavLst>
                                    </p:anim>
                                  </p:childTnLst>
                                </p:cTn>
                              </p:par>
                            </p:childTnLst>
                          </p:cTn>
                        </p:par>
                        <p:par>
                          <p:cTn id="59" fill="hold" nodeType="afterGroup">
                            <p:stCondLst>
                              <p:cond delay="2500"/>
                            </p:stCondLst>
                            <p:childTnLst>
                              <p:par>
                                <p:cTn id="60" presetID="1" presetClass="entr" presetSubtype="0" fill="hold" grpId="0" nodeType="afterEffect">
                                  <p:stCondLst>
                                    <p:cond delay="0"/>
                                  </p:stCondLst>
                                  <p:childTnLst>
                                    <p:set>
                                      <p:cBhvr>
                                        <p:cTn id="61" dur="1" fill="hold">
                                          <p:stCondLst>
                                            <p:cond delay="0"/>
                                          </p:stCondLst>
                                        </p:cTn>
                                        <p:tgtEl>
                                          <p:spTgt spid="27685"/>
                                        </p:tgtEl>
                                        <p:attrNameLst>
                                          <p:attrName>style.visibility</p:attrName>
                                        </p:attrNameLst>
                                      </p:cBhvr>
                                      <p:to>
                                        <p:strVal val="visible"/>
                                      </p:to>
                                    </p:set>
                                  </p:childTnLst>
                                </p:cTn>
                              </p:par>
                            </p:childTnLst>
                          </p:cTn>
                        </p:par>
                        <p:par>
                          <p:cTn id="62" fill="hold" nodeType="afterGroup">
                            <p:stCondLst>
                              <p:cond delay="2500"/>
                            </p:stCondLst>
                            <p:childTnLst>
                              <p:par>
                                <p:cTn id="63" presetID="22" presetClass="entr" presetSubtype="1" fill="hold" nodeType="afterEffect">
                                  <p:stCondLst>
                                    <p:cond delay="0"/>
                                  </p:stCondLst>
                                  <p:childTnLst>
                                    <p:set>
                                      <p:cBhvr>
                                        <p:cTn id="64" dur="1" fill="hold">
                                          <p:stCondLst>
                                            <p:cond delay="0"/>
                                          </p:stCondLst>
                                        </p:cTn>
                                        <p:tgtEl>
                                          <p:spTgt spid="27681"/>
                                        </p:tgtEl>
                                        <p:attrNameLst>
                                          <p:attrName>style.visibility</p:attrName>
                                        </p:attrNameLst>
                                      </p:cBhvr>
                                      <p:to>
                                        <p:strVal val="visible"/>
                                      </p:to>
                                    </p:set>
                                    <p:animEffect transition="in" filter="wipe(up)">
                                      <p:cBhvr>
                                        <p:cTn id="65" dur="1000"/>
                                        <p:tgtEl>
                                          <p:spTgt spid="27681"/>
                                        </p:tgtEl>
                                      </p:cBhvr>
                                    </p:animEffect>
                                  </p:childTnLst>
                                </p:cTn>
                              </p:par>
                              <p:par>
                                <p:cTn id="66" presetID="22" presetClass="entr" presetSubtype="2" fill="hold" nodeType="withEffect">
                                  <p:stCondLst>
                                    <p:cond delay="0"/>
                                  </p:stCondLst>
                                  <p:childTnLst>
                                    <p:set>
                                      <p:cBhvr>
                                        <p:cTn id="67" dur="1" fill="hold">
                                          <p:stCondLst>
                                            <p:cond delay="0"/>
                                          </p:stCondLst>
                                        </p:cTn>
                                        <p:tgtEl>
                                          <p:spTgt spid="27664"/>
                                        </p:tgtEl>
                                        <p:attrNameLst>
                                          <p:attrName>style.visibility</p:attrName>
                                        </p:attrNameLst>
                                      </p:cBhvr>
                                      <p:to>
                                        <p:strVal val="visible"/>
                                      </p:to>
                                    </p:set>
                                    <p:animEffect transition="in" filter="wipe(right)">
                                      <p:cBhvr>
                                        <p:cTn id="68" dur="1000"/>
                                        <p:tgtEl>
                                          <p:spTgt spid="27664"/>
                                        </p:tgtEl>
                                      </p:cBhvr>
                                    </p:animEffect>
                                  </p:childTnLst>
                                </p:cTn>
                              </p:par>
                            </p:childTnLst>
                          </p:cTn>
                        </p:par>
                        <p:par>
                          <p:cTn id="69" fill="hold" nodeType="afterGroup">
                            <p:stCondLst>
                              <p:cond delay="3500"/>
                            </p:stCondLst>
                            <p:childTnLst>
                              <p:par>
                                <p:cTn id="70" presetID="1" presetClass="entr" presetSubtype="0" fill="hold" grpId="0" nodeType="afterEffect">
                                  <p:stCondLst>
                                    <p:cond delay="0"/>
                                  </p:stCondLst>
                                  <p:childTnLst>
                                    <p:set>
                                      <p:cBhvr>
                                        <p:cTn id="71" dur="1" fill="hold">
                                          <p:stCondLst>
                                            <p:cond delay="0"/>
                                          </p:stCondLst>
                                        </p:cTn>
                                        <p:tgtEl>
                                          <p:spTgt spid="2768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7670"/>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3" presetClass="entr" presetSubtype="16" fill="hold" grpId="0" nodeType="clickEffect">
                                  <p:stCondLst>
                                    <p:cond delay="0"/>
                                  </p:stCondLst>
                                  <p:childTnLst>
                                    <p:set>
                                      <p:cBhvr>
                                        <p:cTn id="77" dur="1" fill="hold">
                                          <p:stCondLst>
                                            <p:cond delay="0"/>
                                          </p:stCondLst>
                                        </p:cTn>
                                        <p:tgtEl>
                                          <p:spTgt spid="27682"/>
                                        </p:tgtEl>
                                        <p:attrNameLst>
                                          <p:attrName>style.visibility</p:attrName>
                                        </p:attrNameLst>
                                      </p:cBhvr>
                                      <p:to>
                                        <p:strVal val="visible"/>
                                      </p:to>
                                    </p:set>
                                    <p:anim calcmode="lin" valueType="num">
                                      <p:cBhvr>
                                        <p:cTn id="78" dur="1000" fill="hold"/>
                                        <p:tgtEl>
                                          <p:spTgt spid="27682"/>
                                        </p:tgtEl>
                                        <p:attrNameLst>
                                          <p:attrName>ppt_w</p:attrName>
                                        </p:attrNameLst>
                                      </p:cBhvr>
                                      <p:tavLst>
                                        <p:tav tm="0">
                                          <p:val>
                                            <p:fltVal val="0"/>
                                          </p:val>
                                        </p:tav>
                                        <p:tav tm="100000">
                                          <p:val>
                                            <p:strVal val="#ppt_w"/>
                                          </p:val>
                                        </p:tav>
                                      </p:tavLst>
                                    </p:anim>
                                    <p:anim calcmode="lin" valueType="num">
                                      <p:cBhvr>
                                        <p:cTn id="79" dur="1000" fill="hold"/>
                                        <p:tgtEl>
                                          <p:spTgt spid="27682"/>
                                        </p:tgtEl>
                                        <p:attrNameLst>
                                          <p:attrName>ppt_h</p:attrName>
                                        </p:attrNameLst>
                                      </p:cBhvr>
                                      <p:tavLst>
                                        <p:tav tm="0">
                                          <p:val>
                                            <p:fltVal val="0"/>
                                          </p:val>
                                        </p:tav>
                                        <p:tav tm="100000">
                                          <p:val>
                                            <p:strVal val="#ppt_h"/>
                                          </p:val>
                                        </p:tav>
                                      </p:tavLst>
                                    </p:anim>
                                  </p:childTnLst>
                                </p:cTn>
                              </p:par>
                            </p:childTnLst>
                          </p:cTn>
                        </p:par>
                        <p:par>
                          <p:cTn id="80" fill="hold" nodeType="afterGroup">
                            <p:stCondLst>
                              <p:cond delay="1000"/>
                            </p:stCondLst>
                            <p:childTnLst>
                              <p:par>
                                <p:cTn id="81" presetID="1" presetClass="entr" presetSubtype="0" fill="hold" grpId="0" nodeType="afterEffect">
                                  <p:stCondLst>
                                    <p:cond delay="0"/>
                                  </p:stCondLst>
                                  <p:childTnLst>
                                    <p:set>
                                      <p:cBhvr>
                                        <p:cTn id="82" dur="1" fill="hold">
                                          <p:stCondLst>
                                            <p:cond delay="0"/>
                                          </p:stCondLst>
                                        </p:cTn>
                                        <p:tgtEl>
                                          <p:spTgt spid="27686"/>
                                        </p:tgtEl>
                                        <p:attrNameLst>
                                          <p:attrName>style.visibility</p:attrName>
                                        </p:attrNameLst>
                                      </p:cBhvr>
                                      <p:to>
                                        <p:strVal val="visible"/>
                                      </p:to>
                                    </p:set>
                                  </p:childTnLst>
                                </p:cTn>
                              </p:par>
                            </p:childTnLst>
                          </p:cTn>
                        </p:par>
                        <p:par>
                          <p:cTn id="83" fill="hold" nodeType="afterGroup">
                            <p:stCondLst>
                              <p:cond delay="1000"/>
                            </p:stCondLst>
                            <p:childTnLst>
                              <p:par>
                                <p:cTn id="84" presetID="22" presetClass="entr" presetSubtype="1" fill="hold" nodeType="afterEffect">
                                  <p:stCondLst>
                                    <p:cond delay="0"/>
                                  </p:stCondLst>
                                  <p:childTnLst>
                                    <p:set>
                                      <p:cBhvr>
                                        <p:cTn id="85" dur="1" fill="hold">
                                          <p:stCondLst>
                                            <p:cond delay="0"/>
                                          </p:stCondLst>
                                        </p:cTn>
                                        <p:tgtEl>
                                          <p:spTgt spid="27675"/>
                                        </p:tgtEl>
                                        <p:attrNameLst>
                                          <p:attrName>style.visibility</p:attrName>
                                        </p:attrNameLst>
                                      </p:cBhvr>
                                      <p:to>
                                        <p:strVal val="visible"/>
                                      </p:to>
                                    </p:set>
                                    <p:animEffect transition="in" filter="wipe(up)">
                                      <p:cBhvr>
                                        <p:cTn id="86" dur="1000"/>
                                        <p:tgtEl>
                                          <p:spTgt spid="27675"/>
                                        </p:tgtEl>
                                      </p:cBhvr>
                                    </p:animEffect>
                                  </p:childTnLst>
                                </p:cTn>
                              </p:par>
                            </p:childTnLst>
                          </p:cTn>
                        </p:par>
                        <p:par>
                          <p:cTn id="87" fill="hold" nodeType="afterGroup">
                            <p:stCondLst>
                              <p:cond delay="2000"/>
                            </p:stCondLst>
                            <p:childTnLst>
                              <p:par>
                                <p:cTn id="88" presetID="1" presetClass="entr" presetSubtype="0" fill="hold" grpId="0" nodeType="afterEffect">
                                  <p:stCondLst>
                                    <p:cond delay="0"/>
                                  </p:stCondLst>
                                  <p:childTnLst>
                                    <p:set>
                                      <p:cBhvr>
                                        <p:cTn id="89" dur="1" fill="hold">
                                          <p:stCondLst>
                                            <p:cond delay="0"/>
                                          </p:stCondLst>
                                        </p:cTn>
                                        <p:tgtEl>
                                          <p:spTgt spid="27674"/>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27678"/>
                                        </p:tgtEl>
                                        <p:attrNameLst>
                                          <p:attrName>style.visibility</p:attrName>
                                        </p:attrNameLst>
                                      </p:cBhvr>
                                      <p:to>
                                        <p:strVal val="visible"/>
                                      </p:to>
                                    </p:set>
                                    <p:animEffect transition="in" filter="wipe(left)">
                                      <p:cBhvr>
                                        <p:cTn id="94" dur="1000"/>
                                        <p:tgtEl>
                                          <p:spTgt spid="27678"/>
                                        </p:tgtEl>
                                      </p:cBhvr>
                                    </p:animEffect>
                                  </p:childTnLst>
                                </p:cTn>
                              </p:par>
                            </p:childTnLst>
                          </p:cTn>
                        </p:par>
                        <p:par>
                          <p:cTn id="95" fill="hold" nodeType="afterGroup">
                            <p:stCondLst>
                              <p:cond delay="1000"/>
                            </p:stCondLst>
                            <p:childTnLst>
                              <p:par>
                                <p:cTn id="96" presetID="22" presetClass="entr" presetSubtype="1" fill="hold" nodeType="afterEffect">
                                  <p:stCondLst>
                                    <p:cond delay="0"/>
                                  </p:stCondLst>
                                  <p:childTnLst>
                                    <p:set>
                                      <p:cBhvr>
                                        <p:cTn id="97" dur="1" fill="hold">
                                          <p:stCondLst>
                                            <p:cond delay="0"/>
                                          </p:stCondLst>
                                        </p:cTn>
                                        <p:tgtEl>
                                          <p:spTgt spid="27658"/>
                                        </p:tgtEl>
                                        <p:attrNameLst>
                                          <p:attrName>style.visibility</p:attrName>
                                        </p:attrNameLst>
                                      </p:cBhvr>
                                      <p:to>
                                        <p:strVal val="visible"/>
                                      </p:to>
                                    </p:set>
                                    <p:animEffect transition="in" filter="wipe(up)">
                                      <p:cBhvr>
                                        <p:cTn id="98" dur="500"/>
                                        <p:tgtEl>
                                          <p:spTgt spid="27658"/>
                                        </p:tgtEl>
                                      </p:cBhvr>
                                    </p:animEffect>
                                  </p:childTnLst>
                                </p:cTn>
                              </p:par>
                            </p:childTnLst>
                          </p:cTn>
                        </p:par>
                        <p:par>
                          <p:cTn id="99" fill="hold" nodeType="afterGroup">
                            <p:stCondLst>
                              <p:cond delay="1500"/>
                            </p:stCondLst>
                            <p:childTnLst>
                              <p:par>
                                <p:cTn id="100" presetID="1" presetClass="entr" presetSubtype="0" fill="hold" grpId="0" nodeType="afterEffect">
                                  <p:stCondLst>
                                    <p:cond delay="0"/>
                                  </p:stCondLst>
                                  <p:childTnLst>
                                    <p:set>
                                      <p:cBhvr>
                                        <p:cTn id="101" dur="1" fill="hold">
                                          <p:stCondLst>
                                            <p:cond delay="0"/>
                                          </p:stCondLst>
                                        </p:cTn>
                                        <p:tgtEl>
                                          <p:spTgt spid="27661"/>
                                        </p:tgtEl>
                                        <p:attrNameLst>
                                          <p:attrName>style.visibility</p:attrName>
                                        </p:attrNameLst>
                                      </p:cBhvr>
                                      <p:to>
                                        <p:strVal val="visible"/>
                                      </p:to>
                                    </p:set>
                                  </p:childTnLst>
                                </p:cTn>
                              </p:par>
                            </p:childTnLst>
                          </p:cTn>
                        </p:par>
                        <p:par>
                          <p:cTn id="102" fill="hold" nodeType="afterGroup">
                            <p:stCondLst>
                              <p:cond delay="1500"/>
                            </p:stCondLst>
                            <p:childTnLst>
                              <p:par>
                                <p:cTn id="103" presetID="23" presetClass="entr" presetSubtype="16" fill="hold" grpId="0" nodeType="afterEffect">
                                  <p:stCondLst>
                                    <p:cond delay="0"/>
                                  </p:stCondLst>
                                  <p:childTnLst>
                                    <p:set>
                                      <p:cBhvr>
                                        <p:cTn id="104" dur="1" fill="hold">
                                          <p:stCondLst>
                                            <p:cond delay="0"/>
                                          </p:stCondLst>
                                        </p:cTn>
                                        <p:tgtEl>
                                          <p:spTgt spid="27666"/>
                                        </p:tgtEl>
                                        <p:attrNameLst>
                                          <p:attrName>style.visibility</p:attrName>
                                        </p:attrNameLst>
                                      </p:cBhvr>
                                      <p:to>
                                        <p:strVal val="visible"/>
                                      </p:to>
                                    </p:set>
                                    <p:anim calcmode="lin" valueType="num">
                                      <p:cBhvr>
                                        <p:cTn id="105" dur="500" fill="hold"/>
                                        <p:tgtEl>
                                          <p:spTgt spid="27666"/>
                                        </p:tgtEl>
                                        <p:attrNameLst>
                                          <p:attrName>ppt_w</p:attrName>
                                        </p:attrNameLst>
                                      </p:cBhvr>
                                      <p:tavLst>
                                        <p:tav tm="0">
                                          <p:val>
                                            <p:fltVal val="0"/>
                                          </p:val>
                                        </p:tav>
                                        <p:tav tm="100000">
                                          <p:val>
                                            <p:strVal val="#ppt_w"/>
                                          </p:val>
                                        </p:tav>
                                      </p:tavLst>
                                    </p:anim>
                                    <p:anim calcmode="lin" valueType="num">
                                      <p:cBhvr>
                                        <p:cTn id="106" dur="500" fill="hold"/>
                                        <p:tgtEl>
                                          <p:spTgt spid="27666"/>
                                        </p:tgtEl>
                                        <p:attrNameLst>
                                          <p:attrName>ppt_h</p:attrName>
                                        </p:attrNameLst>
                                      </p:cBhvr>
                                      <p:tavLst>
                                        <p:tav tm="0">
                                          <p:val>
                                            <p:fltVal val="0"/>
                                          </p:val>
                                        </p:tav>
                                        <p:tav tm="100000">
                                          <p:val>
                                            <p:strVal val="#ppt_h"/>
                                          </p:val>
                                        </p:tav>
                                      </p:tavLst>
                                    </p:anim>
                                  </p:childTnLst>
                                </p:cTn>
                              </p:par>
                            </p:childTnLst>
                          </p:cTn>
                        </p:par>
                        <p:par>
                          <p:cTn id="107" fill="hold" nodeType="afterGroup">
                            <p:stCondLst>
                              <p:cond delay="2000"/>
                            </p:stCondLst>
                            <p:childTnLst>
                              <p:par>
                                <p:cTn id="108" presetID="1" presetClass="entr" presetSubtype="0" fill="hold" grpId="0" nodeType="afterEffect">
                                  <p:stCondLst>
                                    <p:cond delay="0"/>
                                  </p:stCondLst>
                                  <p:childTnLst>
                                    <p:set>
                                      <p:cBhvr>
                                        <p:cTn id="109" dur="1" fill="hold">
                                          <p:stCondLst>
                                            <p:cond delay="0"/>
                                          </p:stCondLst>
                                        </p:cTn>
                                        <p:tgtEl>
                                          <p:spTgt spid="27684"/>
                                        </p:tgtEl>
                                        <p:attrNameLst>
                                          <p:attrName>style.visibility</p:attrName>
                                        </p:attrNameLst>
                                      </p:cBhvr>
                                      <p:to>
                                        <p:strVal val="visible"/>
                                      </p:to>
                                    </p:set>
                                  </p:childTnLst>
                                </p:cTn>
                              </p:par>
                            </p:childTnLst>
                          </p:cTn>
                        </p:par>
                        <p:par>
                          <p:cTn id="110" fill="hold" nodeType="afterGroup">
                            <p:stCondLst>
                              <p:cond delay="2000"/>
                            </p:stCondLst>
                            <p:childTnLst>
                              <p:par>
                                <p:cTn id="111" presetID="22" presetClass="entr" presetSubtype="2" fill="hold" nodeType="afterEffect">
                                  <p:stCondLst>
                                    <p:cond delay="0"/>
                                  </p:stCondLst>
                                  <p:childTnLst>
                                    <p:set>
                                      <p:cBhvr>
                                        <p:cTn id="112" dur="1" fill="hold">
                                          <p:stCondLst>
                                            <p:cond delay="0"/>
                                          </p:stCondLst>
                                        </p:cTn>
                                        <p:tgtEl>
                                          <p:spTgt spid="27663"/>
                                        </p:tgtEl>
                                        <p:attrNameLst>
                                          <p:attrName>style.visibility</p:attrName>
                                        </p:attrNameLst>
                                      </p:cBhvr>
                                      <p:to>
                                        <p:strVal val="visible"/>
                                      </p:to>
                                    </p:set>
                                    <p:animEffect transition="in" filter="wipe(right)">
                                      <p:cBhvr>
                                        <p:cTn id="113" dur="1000"/>
                                        <p:tgtEl>
                                          <p:spTgt spid="27663"/>
                                        </p:tgtEl>
                                      </p:cBhvr>
                                    </p:animEffect>
                                  </p:childTnLst>
                                </p:cTn>
                              </p:par>
                            </p:childTnLst>
                          </p:cTn>
                        </p:par>
                        <p:par>
                          <p:cTn id="114" fill="hold" nodeType="afterGroup">
                            <p:stCondLst>
                              <p:cond delay="3000"/>
                            </p:stCondLst>
                            <p:childTnLst>
                              <p:par>
                                <p:cTn id="115" presetID="1" presetClass="entr" presetSubtype="0" fill="hold" grpId="0" nodeType="afterEffect">
                                  <p:stCondLst>
                                    <p:cond delay="0"/>
                                  </p:stCondLst>
                                  <p:childTnLst>
                                    <p:set>
                                      <p:cBhvr>
                                        <p:cTn id="116" dur="1" fill="hold">
                                          <p:stCondLst>
                                            <p:cond delay="0"/>
                                          </p:stCondLst>
                                        </p:cTn>
                                        <p:tgtEl>
                                          <p:spTgt spid="276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5" grpId="0"/>
      <p:bldP spid="27660" grpId="0"/>
      <p:bldP spid="27661" grpId="0"/>
      <p:bldP spid="27662" grpId="0"/>
      <p:bldP spid="27666" grpId="0" animBg="1"/>
      <p:bldP spid="27667" grpId="0" animBg="1"/>
      <p:bldP spid="27669" grpId="0"/>
      <p:bldP spid="27670" grpId="0"/>
      <p:bldP spid="27671" grpId="0"/>
      <p:bldP spid="27673" grpId="0"/>
      <p:bldP spid="27674" grpId="0"/>
      <p:bldP spid="27677" grpId="0" animBg="1"/>
      <p:bldP spid="27678" grpId="0" animBg="1"/>
      <p:bldP spid="27680" grpId="0"/>
      <p:bldP spid="27676" grpId="0" animBg="1"/>
      <p:bldP spid="27682" grpId="0" animBg="1"/>
      <p:bldP spid="27683" grpId="0"/>
      <p:bldP spid="27684" grpId="0"/>
      <p:bldP spid="27685" grpId="0"/>
      <p:bldP spid="276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fontAlgn="auto" hangingPunct="1">
              <a:spcAft>
                <a:spcPts val="0"/>
              </a:spcAft>
              <a:defRPr/>
            </a:pPr>
            <a:r>
              <a:rPr lang="en-US" altLang="en-US" dirty="0">
                <a:ea typeface="+mj-ea"/>
              </a:rPr>
              <a:t>Does the Economy Self Correct? Concluded</a:t>
            </a:r>
          </a:p>
        </p:txBody>
      </p:sp>
      <p:sp>
        <p:nvSpPr>
          <p:cNvPr id="21507" name="Rectangle 3"/>
          <p:cNvSpPr>
            <a:spLocks noGrp="1" noChangeArrowheads="1"/>
          </p:cNvSpPr>
          <p:nvPr>
            <p:ph idx="1"/>
          </p:nvPr>
        </p:nvSpPr>
        <p:spPr>
          <a:xfrm>
            <a:off x="457200" y="1667934"/>
            <a:ext cx="7620000" cy="4800600"/>
          </a:xfrm>
        </p:spPr>
        <p:txBody>
          <a:bodyPr/>
          <a:lstStyle/>
          <a:p>
            <a:pPr eaLnBrk="1" hangingPunct="1">
              <a:spcBef>
                <a:spcPts val="300"/>
              </a:spcBef>
              <a:spcAft>
                <a:spcPts val="300"/>
              </a:spcAft>
            </a:pPr>
            <a:r>
              <a:rPr lang="en-US" altLang="en-US" sz="3200" dirty="0"/>
              <a:t>Mainstream view</a:t>
            </a:r>
          </a:p>
          <a:p>
            <a:pPr lvl="1" eaLnBrk="1" hangingPunct="1">
              <a:spcBef>
                <a:spcPts val="300"/>
              </a:spcBef>
              <a:spcAft>
                <a:spcPts val="300"/>
              </a:spcAft>
              <a:buClr>
                <a:schemeClr val="accent1"/>
              </a:buClr>
            </a:pPr>
            <a:r>
              <a:rPr lang="en-US" altLang="en-US" sz="3200" dirty="0"/>
              <a:t>Downward wage inflexibility</a:t>
            </a:r>
          </a:p>
          <a:p>
            <a:pPr lvl="1" eaLnBrk="1" hangingPunct="1">
              <a:spcBef>
                <a:spcPts val="300"/>
              </a:spcBef>
              <a:spcAft>
                <a:spcPts val="300"/>
              </a:spcAft>
              <a:buClr>
                <a:schemeClr val="accent1"/>
              </a:buClr>
            </a:pPr>
            <a:r>
              <a:rPr lang="en-US" altLang="en-US" sz="3200" dirty="0"/>
              <a:t>Efficiency wage theory</a:t>
            </a:r>
          </a:p>
          <a:p>
            <a:pPr marL="1252538" lvl="2" indent="-338138" eaLnBrk="1" hangingPunct="1">
              <a:spcBef>
                <a:spcPts val="300"/>
              </a:spcBef>
              <a:spcAft>
                <a:spcPts val="300"/>
              </a:spcAft>
              <a:buClr>
                <a:schemeClr val="accent1"/>
              </a:buClr>
            </a:pPr>
            <a:r>
              <a:rPr lang="en-US" altLang="en-US" sz="3200" dirty="0"/>
              <a:t>Greater work effort</a:t>
            </a:r>
          </a:p>
          <a:p>
            <a:pPr marL="1252538" lvl="2" indent="-338138" eaLnBrk="1" hangingPunct="1">
              <a:spcBef>
                <a:spcPts val="300"/>
              </a:spcBef>
              <a:spcAft>
                <a:spcPts val="300"/>
              </a:spcAft>
              <a:buClr>
                <a:schemeClr val="accent1"/>
              </a:buClr>
            </a:pPr>
            <a:r>
              <a:rPr lang="en-US" altLang="en-US" sz="3200" dirty="0"/>
              <a:t>Lower supervision costs</a:t>
            </a:r>
          </a:p>
          <a:p>
            <a:pPr marL="1252538" lvl="2" indent="-338138" eaLnBrk="1" hangingPunct="1">
              <a:spcBef>
                <a:spcPts val="300"/>
              </a:spcBef>
              <a:spcAft>
                <a:spcPts val="300"/>
              </a:spcAft>
              <a:buClr>
                <a:schemeClr val="accent1"/>
              </a:buClr>
            </a:pPr>
            <a:r>
              <a:rPr lang="en-US" altLang="en-US" sz="3200" dirty="0"/>
              <a:t>Reduced job turnover</a:t>
            </a:r>
          </a:p>
          <a:p>
            <a:pPr eaLnBrk="1" hangingPunct="1">
              <a:spcBef>
                <a:spcPts val="300"/>
              </a:spcBef>
              <a:spcAft>
                <a:spcPts val="300"/>
              </a:spcAft>
            </a:pPr>
            <a:r>
              <a:rPr lang="en-US" altLang="en-US" sz="3200" dirty="0"/>
              <a:t>Insider-outsider relationships</a:t>
            </a:r>
          </a:p>
        </p:txBody>
      </p:sp>
      <p:sp>
        <p:nvSpPr>
          <p:cNvPr id="21508" name="TextBox 1"/>
          <p:cNvSpPr txBox="1">
            <a:spLocks noChangeArrowheads="1"/>
          </p:cNvSpPr>
          <p:nvPr/>
        </p:nvSpPr>
        <p:spPr bwMode="auto">
          <a:xfrm>
            <a:off x="0" y="6461125"/>
            <a:ext cx="884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1388</TotalTime>
  <Words>1922</Words>
  <Application>Microsoft Office PowerPoint</Application>
  <PresentationFormat>On-screen Show (4:3)</PresentationFormat>
  <Paragraphs>165</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MS PGothic</vt:lpstr>
      <vt:lpstr>MS PGothic</vt:lpstr>
      <vt:lpstr>Arial</vt:lpstr>
      <vt:lpstr>Calibri</vt:lpstr>
      <vt:lpstr>Tahoma</vt:lpstr>
      <vt:lpstr>Times New Roman</vt:lpstr>
      <vt:lpstr>Wingdings</vt:lpstr>
      <vt:lpstr>Adjacency - Office Colors</vt:lpstr>
      <vt:lpstr>Chapter 33</vt:lpstr>
      <vt:lpstr>Causes of Macro Instability</vt:lpstr>
      <vt:lpstr>Causes of Macro Instability Continued</vt:lpstr>
      <vt:lpstr>Causes of Macro Instability Concluded</vt:lpstr>
      <vt:lpstr>Coordination Failures</vt:lpstr>
      <vt:lpstr>Does the Economy Self Correct?</vt:lpstr>
      <vt:lpstr>Effects of an Increase in AD</vt:lpstr>
      <vt:lpstr>Effects of a Decrease in AD</vt:lpstr>
      <vt:lpstr>Does the Economy Self Correct? Concluded</vt:lpstr>
      <vt:lpstr>Rules or Discretion?</vt:lpstr>
      <vt:lpstr>Monetary Rule</vt:lpstr>
      <vt:lpstr>Rules or Discretion? Continued</vt:lpstr>
      <vt:lpstr>Summary of Alternative Views</vt:lpstr>
      <vt:lpstr>Market Monetarism</vt:lpstr>
    </vt:vector>
  </TitlesOfParts>
  <Manager>The McGraw-Hill Companies Copyright 2008</Manager>
  <Company>Personal Home Copy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McConnell-Brue Economics</dc:subject>
  <dc:creator>C. Norman Hollingsworth</dc:creator>
  <cp:lastModifiedBy>John Slonim</cp:lastModifiedBy>
  <cp:revision>219</cp:revision>
  <dcterms:created xsi:type="dcterms:W3CDTF">2008-07-17T21:12:30Z</dcterms:created>
  <dcterms:modified xsi:type="dcterms:W3CDTF">2018-01-26T18:20:30Z</dcterms:modified>
</cp:coreProperties>
</file>