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4"/>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1" clrIdx="0">
    <p:extLst/>
  </p:cmAuthor>
  <p:cmAuthor id="2" name="mlarmon" initials="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5" autoAdjust="0"/>
    <p:restoredTop sz="78052" autoAdjust="0"/>
  </p:normalViewPr>
  <p:slideViewPr>
    <p:cSldViewPr>
      <p:cViewPr varScale="1">
        <p:scale>
          <a:sx n="53" d="100"/>
          <a:sy n="53" d="100"/>
        </p:scale>
        <p:origin x="1956"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BFEDB2F-3A90-49E8-81A6-765341F4B9DB}" type="datetimeFigureOut">
              <a:rPr lang="en-US" altLang="en-US"/>
              <a:pPr>
                <a:defRPr/>
              </a:pPr>
              <a:t>1/26/2018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03AB654-D309-4D62-8AB1-AC868E5EAEAA}" type="slidenum">
              <a:rPr lang="en-US" altLang="en-US"/>
              <a:pPr>
                <a:defRPr/>
              </a:pPr>
              <a:t>‹#›</a:t>
            </a:fld>
            <a:endParaRPr lang="en-US" altLang="en-US" dirty="0"/>
          </a:p>
        </p:txBody>
      </p:sp>
    </p:spTree>
    <p:extLst>
      <p:ext uri="{BB962C8B-B14F-4D97-AF65-F5344CB8AC3E}">
        <p14:creationId xmlns:p14="http://schemas.microsoft.com/office/powerpoint/2010/main" val="64800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will analyze how aggregate demand and supply change as we move from the short run to the long run. We will apply this model to cost-push inflation, demand-pull inflation, and economic growth. The Phillips curve is introduced along with the impact of taxes on aggregate supply and economic growth.</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AAC1242-7485-4CA3-92D6-39FC46CBC9CD}" type="slidenum">
              <a:rPr lang="en-US" altLang="en-US"/>
              <a:pPr/>
              <a:t>1</a:t>
            </a:fld>
            <a:endParaRPr lang="en-US" altLang="en-US" dirty="0"/>
          </a:p>
        </p:txBody>
      </p:sp>
    </p:spTree>
    <p:extLst>
      <p:ext uri="{BB962C8B-B14F-4D97-AF65-F5344CB8AC3E}">
        <p14:creationId xmlns:p14="http://schemas.microsoft.com/office/powerpoint/2010/main" val="289409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Economic growth is illustrated by either an outward shift on the production possibilities curve or a rightward shift in the long run aggregate supply curve. As the curves shift, they will lead to price increases at a new equilibrium level. Prices very rarely decrease in the long run. Why not? The Federal Reserve will increase the money supply to create rightward shifts in the aggregate demand curve.</a:t>
            </a:r>
          </a:p>
        </p:txBody>
      </p:sp>
    </p:spTree>
    <p:extLst>
      <p:ext uri="{BB962C8B-B14F-4D97-AF65-F5344CB8AC3E}">
        <p14:creationId xmlns:p14="http://schemas.microsoft.com/office/powerpoint/2010/main" val="44595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key to managing inflation is for the Fed to use monetary policy to shift the aggregate demand curve to the right faster than the supply factors of economic growth shift the long-run aggregate supply curve to the right. An economy can withstand mild inflation as long as it is occurring at a slow pace. It is the sudden shifts in the curve that cause economic chaos.</a:t>
            </a:r>
          </a:p>
        </p:txBody>
      </p:sp>
    </p:spTree>
    <p:extLst>
      <p:ext uri="{BB962C8B-B14F-4D97-AF65-F5344CB8AC3E}">
        <p14:creationId xmlns:p14="http://schemas.microsoft.com/office/powerpoint/2010/main" val="303177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Is it possible to have low inflation and low unemployment at the same time? In the short run, there is a trade off: to achieve low inflation, you will have to tolerate a higher rate of unemployment. However, over the long run, it is possible to have your cake and eat it too, so to speak.</a:t>
            </a:r>
          </a:p>
        </p:txBody>
      </p:sp>
    </p:spTree>
    <p:extLst>
      <p:ext uri="{BB962C8B-B14F-4D97-AF65-F5344CB8AC3E}">
        <p14:creationId xmlns:p14="http://schemas.microsoft.com/office/powerpoint/2010/main" val="319265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 idea is apparent here as we look at the short run aggregate supply curve illustrated in this graph. Here you can see that as aggregate demand expands, in the short run the price level increases. As the price level increases, firms will increase production, which in turn will lead to higher employment. We will end up with the downward sloping Phillips curve in the next slide.</a:t>
            </a:r>
          </a:p>
        </p:txBody>
      </p:sp>
    </p:spTree>
    <p:extLst>
      <p:ext uri="{BB962C8B-B14F-4D97-AF65-F5344CB8AC3E}">
        <p14:creationId xmlns:p14="http://schemas.microsoft.com/office/powerpoint/2010/main" val="141964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Phillips Curve, named for economist A.W. Phillips, suggests an inverse relationship between the rate of inflation and the rate of unemployment. As we see in these graphs, you end up with a downward sloping curve. Statistics from the 1960s support this concept.</a:t>
            </a:r>
          </a:p>
          <a:p>
            <a:endParaRPr lang="en-US" altLang="en-US" dirty="0"/>
          </a:p>
        </p:txBody>
      </p:sp>
    </p:spTree>
    <p:extLst>
      <p:ext uri="{BB962C8B-B14F-4D97-AF65-F5344CB8AC3E}">
        <p14:creationId xmlns:p14="http://schemas.microsoft.com/office/powerpoint/2010/main" val="1614790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During the 1970s and 1980s, the Phillips curve was put to the test. This period saw both higher inflation and higher unemployment rates, leading economists to develop the term “stagflation,” a combination of stagnation and inflation. It led to the development of a second generalization: aggregate supply shocks can cause both higher rates of inflation and higher rates of unemployment. Adverse aggregate supply shocks are sudden, large increases in resource costs that can jolt an economy’s short run aggregate supply curve leftward.</a:t>
            </a:r>
          </a:p>
          <a:p>
            <a:pPr eaLnBrk="1" hangingPunct="1"/>
            <a:r>
              <a:rPr lang="en-US" altLang="en-US" dirty="0"/>
              <a:t>The oil crisis of the 1970s, brought about by the quadrupling of oil prices by OPEC, was a significant shock to the system. It was not until the early 1980s that the unemployment rate started to come down, and it took almost the whole decade until the last of the effects subsided. The recession of the early 80s helped to shift the aggregate supply curve back to the right. Even the recession of 2007-2009 followed the theory of the Phillips Curve with a relatively high unemployment rate but almost nonexistent inflation.</a:t>
            </a:r>
          </a:p>
        </p:txBody>
      </p:sp>
    </p:spTree>
    <p:extLst>
      <p:ext uri="{BB962C8B-B14F-4D97-AF65-F5344CB8AC3E}">
        <p14:creationId xmlns:p14="http://schemas.microsoft.com/office/powerpoint/2010/main" val="136753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third generalization from the Phillips Curve analysis is that there is no long-run tradeoff between inflation and unemployment, meaning you can control inflation without causing an increase in the unemployment rate. In the short run analysis, if the actual inflation rate is higher than expected, profits temporarily rise and the unemployment rate temporarily falls. But this is not a permanent situation. In the long run, workers will demand an increase in nominal wages to reflect the increased demand for workers and the higher prices they must pay. This will reduce the temporary profits, and output will decrease, returning unemployment to its natural level. This distinction between the long run Phillips Curve and the short run Phillips Curve also helps to explain disinflation, which is a reduction in the inflation rate from year to year. When the actual rate of inflation is lower than expected, profits temporarily will fall and the unemployment rate will temporarily rise until equilibrium is restored in the long run.</a:t>
            </a:r>
          </a:p>
        </p:txBody>
      </p:sp>
    </p:spTree>
    <p:extLst>
      <p:ext uri="{BB962C8B-B14F-4D97-AF65-F5344CB8AC3E}">
        <p14:creationId xmlns:p14="http://schemas.microsoft.com/office/powerpoint/2010/main" val="274389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graph illustrates the impact of the supply shocks of the 1970s on inflation and unemployment. In the 1990s and 2000s, inflation eased and the curve shifted back towards the 1960s Phillips Curve. During the Great Recession of 2008-2009 the data point for 2009 shifted down and to the right dramatically. Since then data points show inflation and unemployment both falling which is inconsistent with moving along a single fixed Phillips curve.</a:t>
            </a:r>
          </a:p>
        </p:txBody>
      </p:sp>
    </p:spTree>
    <p:extLst>
      <p:ext uri="{BB962C8B-B14F-4D97-AF65-F5344CB8AC3E}">
        <p14:creationId xmlns:p14="http://schemas.microsoft.com/office/powerpoint/2010/main" val="326364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graph measures the effect of inflation and high unemployment on a nation’s economic discomfort. Note that the U.S. is typically in the middle range.</a:t>
            </a:r>
          </a:p>
        </p:txBody>
      </p:sp>
    </p:spTree>
    <p:extLst>
      <p:ext uri="{BB962C8B-B14F-4D97-AF65-F5344CB8AC3E}">
        <p14:creationId xmlns:p14="http://schemas.microsoft.com/office/powerpoint/2010/main" val="296755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 graphs helps to illustrate the movement in prices as aggregate demand increases beyond the full-employment output level. Profits may temporarily increase but increases in nominal wages will eventually increase, moving output back to the full employment level.</a:t>
            </a:r>
          </a:p>
        </p:txBody>
      </p:sp>
    </p:spTree>
    <p:extLst>
      <p:ext uri="{BB962C8B-B14F-4D97-AF65-F5344CB8AC3E}">
        <p14:creationId xmlns:p14="http://schemas.microsoft.com/office/powerpoint/2010/main" val="413513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Moving from short-run aggregate supply to a long-run aggregate supply model is a key analytical tool in understanding how the economy adjusts to economic shocks as well as monetary and fiscal policy. While in the short run, input prices tend to be inflexible, meaning they cannot be changed easily. In the long run, all prices are fully flexible. Making the transition from short run to long run will provide much insight into the process.</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BDCF5C7-8D7D-479D-AE9C-D30E52138BD8}" type="slidenum">
              <a:rPr lang="en-US" altLang="en-US">
                <a:latin typeface="Arial" panose="020B0604020202020204" pitchFamily="34" charset="0"/>
              </a: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394542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Supply-side economists feel that changes in aggregate supply are an active force in determining the levels of inflation, unemployment, and economic growth. They feel the government should use fiscal policy to encourage the desired economic behavior. One tool the government has in its arsenal is taxation. Taxes can be used to encourage people to work, save, and invest. Lower marginal rates can encourage workers to work longer as their after-tax wage increases and makes work more attractive. Lower marginal rates also encourage people to save and invest, as they will be able to keep more of the income from the investment. The Laffer Curve depicts the relationship between tax rates and tax revenue. It shows that there is a maximum tax rate that will maximize tax revenue. If the tax rate rises above this level, tax revenues actually decline as the higher tax rates discourage economic activity.</a:t>
            </a:r>
          </a:p>
        </p:txBody>
      </p:sp>
    </p:spTree>
    <p:extLst>
      <p:ext uri="{BB962C8B-B14F-4D97-AF65-F5344CB8AC3E}">
        <p14:creationId xmlns:p14="http://schemas.microsoft.com/office/powerpoint/2010/main" val="944570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Supply-side economics is not without its critics. Some economists feel that the impact of a tax cut on incentives is too small to matter or takes too long to occur. They feel that the demand-side effects of tax cuts are more effective. In the 1980s, the Reagan administration used supply-side economics to help the economy out of a recession, but this resulted in large budget deficits. In the 1990s the Clinton administration increased the highest marginal tax rates in an attempt to pay down those deficits. In the 2000s, the Bush administration reduced the rates again to combat the recession of 2001. Overall it has been a see-saw between the two theories, but the current feeling is that the U.S. economy is operating at a point below </a:t>
            </a:r>
            <a:r>
              <a:rPr lang="en-US" altLang="en-US" i="1" dirty="0"/>
              <a:t>m</a:t>
            </a:r>
            <a:r>
              <a:rPr lang="en-US" altLang="en-US" dirty="0"/>
              <a:t> on the Laffer Curve in the area where an increase in tax rates should lead to an increase in tax revenue.</a:t>
            </a:r>
          </a:p>
        </p:txBody>
      </p:sp>
    </p:spTree>
    <p:extLst>
      <p:ext uri="{BB962C8B-B14F-4D97-AF65-F5344CB8AC3E}">
        <p14:creationId xmlns:p14="http://schemas.microsoft.com/office/powerpoint/2010/main" val="346191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Last Word article proposes the idea that tax increases actually reduce real GDP, providing support to those supply-side economists who advocate using tax cuts in an attempt to stimulate economic growth. It does support the idea, however, that increasing taxes to reduce an inherited budget deficit, such as Clinton’s in the 1990s, have much smaller output costs than other tax increases.</a:t>
            </a:r>
          </a:p>
        </p:txBody>
      </p:sp>
    </p:spTree>
    <p:extLst>
      <p:ext uri="{BB962C8B-B14F-4D97-AF65-F5344CB8AC3E}">
        <p14:creationId xmlns:p14="http://schemas.microsoft.com/office/powerpoint/2010/main" val="145820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short run aggregate supply analysis it is necessary to make three assumptions: (1) the initial price level is P</a:t>
            </a:r>
            <a:r>
              <a:rPr lang="en-US" altLang="en-US" baseline="-25000" dirty="0"/>
              <a:t>1</a:t>
            </a:r>
            <a:r>
              <a:rPr lang="en-US" altLang="en-US" dirty="0"/>
              <a:t>, (2) firms and workers have established nominal wages on the expectation that this price level will exist, and (3) the price level is flexible both upward and downward. In this model, the economy will be operating at full-employment output. If prices increase, because nominal wages and other input prices are fixed, firms receive more profits, which will lead them to increase output, which will move the economy beyond full-employment, which will reduce the unemployment rate below its natural level.</a:t>
            </a:r>
          </a:p>
          <a:p>
            <a:pPr eaLnBrk="1" hangingPunct="1">
              <a:spcBef>
                <a:spcPct val="0"/>
              </a:spcBef>
            </a:pPr>
            <a:r>
              <a:rPr lang="en-US" altLang="en-US" dirty="0"/>
              <a:t>If prices fall, the opposite effect would occur. These movements occur along the short run aggregate supply line. In the long run, nominal wages can adjust in response to changes in the price level. In that situation, an increase in prices leads to an increase in input prices, which will result in the short run AS curve actually shifting upward to a new level. If prices fall, the AS curve shifts downward. These shifts allows us to derive a vertical long run AS curve located at the full-employment output level.</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E476051-CE77-45B1-BCA9-3AF303B354E0}" type="slidenum">
              <a:rPr lang="en-US" altLang="en-US">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339926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we see the movement along the short run AS curve in the first graph as prices increase or decrease. In the second graph, we see the short run AS curve shift up or down as prices increase or decrease and the new long run AS curve is drawn vertically at the full-employment output level, reflecting the new price levels. In the long run, all things move back to equilibrium.</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26F4A2-07D5-4ED1-BBDA-28A2087A7339}" type="slidenum">
              <a:rPr lang="en-US" altLang="en-US">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233652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Bringing in the aggregate demand curve, we now have a graph with three curves: short run aggregate supply, long run aggregate supply, and aggregate demand (which is the same regardless of short run or long run). All three intersect at the long run outcome, which is the nation’s natural level of unemployment. In the U.S., that is assumed to be between 4-5%.</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1EA84A5-B3C3-4568-9863-283E3587F603}" type="slidenum">
              <a:rPr lang="en-US" altLang="en-US">
                <a:latin typeface="Arial" panose="020B0604020202020204" pitchFamily="34" charset="0"/>
              </a:rPr>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316570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graph demonstrates the effects of demand-pull inflation on the model. Demand-pull inflation occurs when an increase in aggregate demand pulls up the price level. Since the demand-pull inflation causes the aggregate demand curve to shift to the right, it causes the price level to increase, which expands output to a higher level. Since the economy is now producing above the potential output, inputs are in high demand, which in the long run causes their prices to also adjust upwards. This therefore causes the short run aggregate supply curve to shift upwards, moving equilibrium back to the long run aggregate supply curve. In the short run, demand pull inflation increases both the price level and real output, but in the long run only the price level will increase as output will always return to the full-employment level.</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79581B-3441-4A76-896E-D27B725929F8}" type="slidenum">
              <a:rPr lang="en-US" altLang="en-US">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46577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Under cost-push inflation, factors have arisen that have increased the cost of production at each level of production, causing the short run aggregate supply curve to shift upwards and increase the price level. Cost-push inflation typically causes inflationary pressures on the economy, and government usually will move to counter the negative effects by using fiscal and monetary policy to increase aggregate demand. This only ends up moving the prices even higher as the economy seeks to return to the natural full-employment level of output. If the government does not take action, the economy will eventually return on its own to the natural level, but the process will be painful as wide-spread business failures, layoffs, and plant closures usually follow the process. So the government ends up between a rock and a hard place: do nothing and deal with an extended recession, or take action and end up with higher inflation.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A77938-2115-49D3-B307-F2B9E6832226}" type="slidenum">
              <a:rPr lang="en-US" altLang="en-US">
                <a:latin typeface="Arial" panose="020B0604020202020204" pitchFamily="34" charset="0"/>
              </a: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136751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most challenging issue to deal with is the effect of recession on the model. In a recession, aggregate demand declines and shifts left, which reduces prices. The economy will be producing less, so the demand for inputs will be low. Eventually nominal wages will drop. Once the wages fall, aggregate supply will decrease, which will decrease prices further. We are back at the long run equilibrium of full-employment, but at a much lower price level.</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CAD97B-2F53-4855-824A-40557CC3B883}" type="slidenum">
              <a:rPr lang="en-US" altLang="en-US">
                <a:latin typeface="Arial" panose="020B0604020202020204" pitchFamily="34" charset="0"/>
              </a:rPr>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298835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the real world, inflation is a constant. Things cost more today than 100 years ago or even 10 years ago. How can the economy still achieve a reasonable rate of growth if this happens? The answer is that the aggregate demand or the long run aggregate supply curve shifts in an on-going process.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91841D-EAA0-4DEC-BBCF-8052FED497C4}" type="slidenum">
              <a:rPr lang="en-US" altLang="en-US">
                <a:latin typeface="Arial" panose="020B0604020202020204" pitchFamily="34" charset="0"/>
              </a:rPr>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205732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McGraw-Hill/Irwin</a:t>
            </a:r>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Copyright © 2015 by McGraw-Hill Education. All rights reserved.</a:t>
            </a:r>
          </a:p>
        </p:txBody>
      </p:sp>
      <p:sp>
        <p:nvSpPr>
          <p:cNvPr id="6" name="Slide Number Placeholder 5"/>
          <p:cNvSpPr>
            <a:spLocks noGrp="1"/>
          </p:cNvSpPr>
          <p:nvPr>
            <p:ph type="sldNum" sz="quarter" idx="12"/>
          </p:nvPr>
        </p:nvSpPr>
        <p:spPr/>
        <p:txBody>
          <a:bodyPr/>
          <a:lstStyle>
            <a:lvl1pPr>
              <a:defRPr smtClean="0"/>
            </a:lvl1pPr>
          </a:lstStyle>
          <a:p>
            <a:pPr>
              <a:defRPr/>
            </a:pPr>
            <a:fld id="{8F55DF2A-649F-4FCC-AEC8-400A2EAF4982}" type="slidenum">
              <a:rPr lang="en-US" altLang="en-US"/>
              <a:pPr>
                <a:defRPr/>
              </a:pPr>
              <a:t>‹#›</a:t>
            </a:fld>
            <a:endParaRPr lang="en-US" altLang="en-US" dirty="0"/>
          </a:p>
        </p:txBody>
      </p:sp>
    </p:spTree>
    <p:extLst>
      <p:ext uri="{BB962C8B-B14F-4D97-AF65-F5344CB8AC3E}">
        <p14:creationId xmlns:p14="http://schemas.microsoft.com/office/powerpoint/2010/main" val="401247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2CEF112D-4120-477D-9BB3-9D9F20171E3E}"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821152383"/>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74B4FD8-6DC1-47B3-8F24-957944148D6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640861460"/>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38-</a:t>
            </a:r>
            <a:fld id="{8882606B-AEAA-4CD4-A0FE-CA1FB52FBDB5}"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LO</a:t>
            </a:r>
          </a:p>
        </p:txBody>
      </p:sp>
      <p:sp>
        <p:nvSpPr>
          <p:cNvPr id="6" name="Footer Placeholder 4"/>
          <p:cNvSpPr>
            <a:spLocks noGrp="1"/>
          </p:cNvSpPr>
          <p:nvPr>
            <p:ph type="ftr" sz="quarter" idx="11"/>
          </p:nvPr>
        </p:nvSpPr>
        <p:spPr/>
        <p:txBody>
          <a:bodyPr rtlCol="0"/>
          <a:lstStyle>
            <a:lvl1pPr>
              <a:defRPr>
                <a:latin typeface="Calibri" panose="020F0502020204030204" pitchFamily="34" charset="0"/>
                <a:ea typeface="+mn-ea"/>
                <a:cs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AF5FB8A0-0450-4020-A727-4DFB85DA9E8C}" type="slidenum">
              <a:rPr lang="en-US" altLang="en-US"/>
              <a:pPr>
                <a:defRPr/>
              </a:pPr>
              <a:t>‹#›</a:t>
            </a:fld>
            <a:endParaRPr lang="en-US" altLang="en-US" dirty="0"/>
          </a:p>
        </p:txBody>
      </p:sp>
    </p:spTree>
    <p:extLst>
      <p:ext uri="{BB962C8B-B14F-4D97-AF65-F5344CB8AC3E}">
        <p14:creationId xmlns:p14="http://schemas.microsoft.com/office/powerpoint/2010/main" val="395126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E4AB48C-7A68-4F2D-B546-DF71D24A544D}"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641926342"/>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91969FE-58CC-4282-BEDB-810F354C9486}"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89837037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EB1CC9C6-23C4-4648-800D-2A28FFC06661}"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9"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07043614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0CE301A5-1430-4407-BFC6-37121976F798}"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5" name="Date Placeholder 3"/>
          <p:cNvSpPr>
            <a:spLocks noGrp="1"/>
          </p:cNvSpPr>
          <p:nvPr>
            <p:ph type="dt" sz="half" idx="12"/>
          </p:nvPr>
        </p:nvSpPr>
        <p:spPr/>
        <p:txBody>
          <a:bodyPr/>
          <a:lstStyle>
            <a:lvl1pPr>
              <a:defRPr/>
            </a:lvl1pPr>
          </a:lstStyle>
          <a:p>
            <a:pPr>
              <a:defRPr/>
            </a:pPr>
            <a:r>
              <a:rPr lang="en-US" dirty="0"/>
              <a:t>McGraw-Hill/Irwin</a:t>
            </a:r>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38-</a:t>
            </a:r>
            <a:fld id="{8882606B-AEAA-4CD4-A0FE-CA1FB52FBDB5}"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Tree>
    <p:extLst>
      <p:ext uri="{BB962C8B-B14F-4D97-AF65-F5344CB8AC3E}">
        <p14:creationId xmlns:p14="http://schemas.microsoft.com/office/powerpoint/2010/main" val="333246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CD3D84E4-BF86-4286-BECE-6FCA7C8C62E6}"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4"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19354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6ADE6EFF-31DE-4EBF-97DF-F71E9C3824FA}"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6"/>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110578382"/>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7398661-E106-4091-BB60-5A32BF0204CA}"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21420319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CD8D9CB5-CAF9-4A2E-9DBB-5B97506D03A1}"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defRPr>
            </a:lvl1pPr>
          </a:lstStyle>
          <a:p>
            <a:pPr>
              <a:defRPr/>
            </a:pPr>
            <a:r>
              <a:rPr lang="en-US" altLang="en-US" dirty="0"/>
              <a:t>Copyright © 2015 by McGraw-Hill Education. All rights reserved.</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ea typeface="+mn-ea"/>
                <a:cs typeface="Arial" panose="020B0604020202020204" pitchFamily="34" charset="0"/>
              </a:defRPr>
            </a:lvl1pPr>
          </a:lstStyle>
          <a:p>
            <a:pPr>
              <a:defRPr/>
            </a:pPr>
            <a:r>
              <a:rPr lang="en-US" dirty="0"/>
              <a:t>McGraw-Hill/Irwin</a:t>
            </a:r>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32</a:t>
            </a:r>
            <a:endParaRPr lang="en-US" altLang="en-US" dirty="0">
              <a:ea typeface="+mj-ea"/>
            </a:endParaRPr>
          </a:p>
        </p:txBody>
      </p:sp>
      <p:sp>
        <p:nvSpPr>
          <p:cNvPr id="8195" name="Subtitle 2"/>
          <p:cNvSpPr>
            <a:spLocks noGrp="1"/>
          </p:cNvSpPr>
          <p:nvPr>
            <p:ph type="subTitle" idx="1"/>
          </p:nvPr>
        </p:nvSpPr>
        <p:spPr/>
        <p:txBody>
          <a:bodyPr rtlCol="0">
            <a:noAutofit/>
          </a:bodyPr>
          <a:lstStyle/>
          <a:p>
            <a:pPr eaLnBrk="1" fontAlgn="auto" hangingPunct="1">
              <a:spcAft>
                <a:spcPts val="0"/>
              </a:spcAft>
              <a:defRPr/>
            </a:pPr>
            <a:r>
              <a:rPr lang="en-US" altLang="en-US" sz="3200" dirty="0">
                <a:solidFill>
                  <a:schemeClr val="tx1">
                    <a:lumMod val="50000"/>
                    <a:lumOff val="50000"/>
                  </a:schemeClr>
                </a:solidFill>
                <a:latin typeface="+mj-lt"/>
                <a:ea typeface="+mn-ea"/>
              </a:rPr>
              <a:t>Extending the Analysis of Aggregate Supply</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3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3106738"/>
            <a:ext cx="16668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8" y="3019425"/>
            <a:ext cx="23336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4994275" y="2954338"/>
            <a:ext cx="2763838" cy="23526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23557" name="Group 13"/>
          <p:cNvGrpSpPr>
            <a:grpSpLocks/>
          </p:cNvGrpSpPr>
          <p:nvPr/>
        </p:nvGrpSpPr>
        <p:grpSpPr bwMode="auto">
          <a:xfrm>
            <a:off x="4979988" y="2944813"/>
            <a:ext cx="2795587" cy="2384425"/>
            <a:chOff x="1441" y="1411"/>
            <a:chExt cx="1761" cy="1502"/>
          </a:xfrm>
        </p:grpSpPr>
        <p:sp>
          <p:nvSpPr>
            <p:cNvPr id="23578" name="Line 14"/>
            <p:cNvSpPr>
              <a:spLocks noChangeShapeType="1"/>
            </p:cNvSpPr>
            <p:nvPr/>
          </p:nvSpPr>
          <p:spPr bwMode="auto">
            <a:xfrm>
              <a:off x="1454" y="1411"/>
              <a:ext cx="0" cy="150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79" name="Line 15"/>
            <p:cNvSpPr>
              <a:spLocks noChangeShapeType="1"/>
            </p:cNvSpPr>
            <p:nvPr/>
          </p:nvSpPr>
          <p:spPr bwMode="auto">
            <a:xfrm>
              <a:off x="1441" y="2906"/>
              <a:ext cx="176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3558" name="Rectangle 5"/>
          <p:cNvSpPr>
            <a:spLocks noChangeArrowheads="1"/>
          </p:cNvSpPr>
          <p:nvPr/>
        </p:nvSpPr>
        <p:spPr bwMode="auto">
          <a:xfrm>
            <a:off x="1489075" y="2954338"/>
            <a:ext cx="2763838" cy="23526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23559" name="Group 12"/>
          <p:cNvGrpSpPr>
            <a:grpSpLocks/>
          </p:cNvGrpSpPr>
          <p:nvPr/>
        </p:nvGrpSpPr>
        <p:grpSpPr bwMode="auto">
          <a:xfrm>
            <a:off x="1465263" y="2944813"/>
            <a:ext cx="2795587" cy="2384425"/>
            <a:chOff x="1441" y="1411"/>
            <a:chExt cx="1761" cy="1502"/>
          </a:xfrm>
        </p:grpSpPr>
        <p:sp>
          <p:nvSpPr>
            <p:cNvPr id="23576" name="Line 9"/>
            <p:cNvSpPr>
              <a:spLocks noChangeShapeType="1"/>
            </p:cNvSpPr>
            <p:nvPr/>
          </p:nvSpPr>
          <p:spPr bwMode="auto">
            <a:xfrm>
              <a:off x="1454" y="1411"/>
              <a:ext cx="0" cy="150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77" name="Line 10"/>
            <p:cNvSpPr>
              <a:spLocks noChangeShapeType="1"/>
            </p:cNvSpPr>
            <p:nvPr/>
          </p:nvSpPr>
          <p:spPr bwMode="auto">
            <a:xfrm>
              <a:off x="1441" y="2906"/>
              <a:ext cx="176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76833" name="Line 33"/>
          <p:cNvSpPr>
            <a:spLocks noChangeShapeType="1"/>
          </p:cNvSpPr>
          <p:nvPr/>
        </p:nvSpPr>
        <p:spPr bwMode="auto">
          <a:xfrm flipH="1" flipV="1">
            <a:off x="5794375" y="3440113"/>
            <a:ext cx="14288" cy="1855787"/>
          </a:xfrm>
          <a:prstGeom prst="line">
            <a:avLst/>
          </a:prstGeom>
          <a:noFill/>
          <a:ln w="47625">
            <a:solidFill>
              <a:srgbClr val="E7624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6835" name="Line 35"/>
          <p:cNvSpPr>
            <a:spLocks noChangeShapeType="1"/>
          </p:cNvSpPr>
          <p:nvPr/>
        </p:nvSpPr>
        <p:spPr bwMode="auto">
          <a:xfrm>
            <a:off x="6037263" y="3843338"/>
            <a:ext cx="309562" cy="0"/>
          </a:xfrm>
          <a:prstGeom prst="line">
            <a:avLst/>
          </a:prstGeom>
          <a:noFill/>
          <a:ln w="381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6836" name="Line 36"/>
          <p:cNvSpPr>
            <a:spLocks noChangeShapeType="1"/>
          </p:cNvSpPr>
          <p:nvPr/>
        </p:nvSpPr>
        <p:spPr bwMode="auto">
          <a:xfrm>
            <a:off x="6029325" y="4560888"/>
            <a:ext cx="309563" cy="0"/>
          </a:xfrm>
          <a:prstGeom prst="line">
            <a:avLst/>
          </a:prstGeom>
          <a:noFill/>
          <a:ln w="381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11" name="Text Box 37"/>
          <p:cNvSpPr txBox="1">
            <a:spLocks noChangeArrowheads="1"/>
          </p:cNvSpPr>
          <p:nvPr/>
        </p:nvSpPr>
        <p:spPr bwMode="auto">
          <a:xfrm rot="16200000">
            <a:off x="3885406" y="3948213"/>
            <a:ext cx="1762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sz="1400" b="1" dirty="0">
                <a:latin typeface="+mn-lt"/>
                <a:cs typeface="Arial" panose="020B0604020202020204" pitchFamily="34" charset="0"/>
              </a:rPr>
              <a:t>Price Level</a:t>
            </a:r>
          </a:p>
        </p:txBody>
      </p:sp>
      <p:sp>
        <p:nvSpPr>
          <p:cNvPr id="23564" name="Text Box 38"/>
          <p:cNvSpPr txBox="1">
            <a:spLocks noChangeArrowheads="1"/>
          </p:cNvSpPr>
          <p:nvPr/>
        </p:nvSpPr>
        <p:spPr bwMode="auto">
          <a:xfrm>
            <a:off x="5257800" y="5402263"/>
            <a:ext cx="21923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1400" b="1" dirty="0">
                <a:latin typeface="+mn-lt"/>
                <a:cs typeface="Arial" panose="020B0604020202020204" pitchFamily="34" charset="0"/>
              </a:rPr>
              <a:t>Real GDP</a:t>
            </a:r>
          </a:p>
        </p:txBody>
      </p:sp>
      <p:sp>
        <p:nvSpPr>
          <p:cNvPr id="25613" name="Text Box 39"/>
          <p:cNvSpPr txBox="1">
            <a:spLocks noChangeArrowheads="1"/>
          </p:cNvSpPr>
          <p:nvPr/>
        </p:nvSpPr>
        <p:spPr bwMode="auto">
          <a:xfrm rot="16200000">
            <a:off x="311944" y="3992662"/>
            <a:ext cx="1762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sz="1400" b="1" dirty="0">
                <a:latin typeface="+mn-lt"/>
                <a:cs typeface="Arial" panose="020B0604020202020204" pitchFamily="34" charset="0"/>
              </a:rPr>
              <a:t>Capital Goods</a:t>
            </a:r>
          </a:p>
        </p:txBody>
      </p:sp>
      <p:sp>
        <p:nvSpPr>
          <p:cNvPr id="23566" name="Text Box 40"/>
          <p:cNvSpPr txBox="1">
            <a:spLocks noChangeArrowheads="1"/>
          </p:cNvSpPr>
          <p:nvPr/>
        </p:nvSpPr>
        <p:spPr bwMode="auto">
          <a:xfrm>
            <a:off x="1833563" y="5446713"/>
            <a:ext cx="2192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1400" b="1" dirty="0">
                <a:latin typeface="+mn-lt"/>
                <a:cs typeface="Arial" panose="020B0604020202020204" pitchFamily="34" charset="0"/>
              </a:rPr>
              <a:t>Consumer Goods</a:t>
            </a:r>
          </a:p>
        </p:txBody>
      </p:sp>
      <p:sp>
        <p:nvSpPr>
          <p:cNvPr id="25616" name="TextBox 5"/>
          <p:cNvSpPr txBox="1">
            <a:spLocks noChangeArrowheads="1"/>
          </p:cNvSpPr>
          <p:nvPr/>
        </p:nvSpPr>
        <p:spPr bwMode="auto">
          <a:xfrm>
            <a:off x="1247775" y="1983623"/>
            <a:ext cx="3214688" cy="830263"/>
          </a:xfrm>
          <a:prstGeom prst="rect">
            <a:avLst/>
          </a:prstGeom>
          <a:noFill/>
          <a:ln>
            <a:noFill/>
          </a:ln>
          <a:extLst/>
        </p:spPr>
        <p:txBody>
          <a:bodyPr>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2400" b="1" dirty="0">
                <a:latin typeface="+mn-lt"/>
                <a:ea typeface="+mn-ea"/>
                <a:cs typeface="Arial" panose="020B0604020202020204" pitchFamily="34" charset="0"/>
              </a:rPr>
              <a:t>Productions Possibilities</a:t>
            </a:r>
          </a:p>
        </p:txBody>
      </p:sp>
      <p:sp>
        <p:nvSpPr>
          <p:cNvPr id="25617" name="TextBox 6"/>
          <p:cNvSpPr txBox="1">
            <a:spLocks noChangeArrowheads="1"/>
          </p:cNvSpPr>
          <p:nvPr/>
        </p:nvSpPr>
        <p:spPr bwMode="auto">
          <a:xfrm>
            <a:off x="4938462" y="1983623"/>
            <a:ext cx="2890838" cy="830263"/>
          </a:xfrm>
          <a:prstGeom prst="rect">
            <a:avLst/>
          </a:prstGeom>
          <a:noFill/>
          <a:ln>
            <a:noFill/>
          </a:ln>
          <a:extLst/>
        </p:spPr>
        <p:txBody>
          <a:bodyPr>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2400" b="1" dirty="0">
                <a:latin typeface="+mn-lt"/>
                <a:ea typeface="+mn-ea"/>
                <a:cs typeface="Arial" panose="020B0604020202020204" pitchFamily="34" charset="0"/>
              </a:rPr>
              <a:t>Long Run Aggregate Supply</a:t>
            </a:r>
          </a:p>
        </p:txBody>
      </p:sp>
      <p:sp>
        <p:nvSpPr>
          <p:cNvPr id="25618" name="TextBox 9"/>
          <p:cNvSpPr txBox="1">
            <a:spLocks noChangeArrowheads="1"/>
          </p:cNvSpPr>
          <p:nvPr/>
        </p:nvSpPr>
        <p:spPr bwMode="auto">
          <a:xfrm>
            <a:off x="1489075" y="5857875"/>
            <a:ext cx="2771775" cy="641350"/>
          </a:xfrm>
          <a:prstGeom prst="rect">
            <a:avLst/>
          </a:prstGeom>
          <a:noFill/>
          <a:ln>
            <a:noFill/>
          </a:ln>
          <a:extLst/>
        </p:spPr>
        <p:txBody>
          <a:bodyPr wrap="squar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1800" b="1" dirty="0">
                <a:latin typeface="+mn-lt"/>
                <a:ea typeface="+mn-ea"/>
                <a:cs typeface="Arial" panose="020B0604020202020204" pitchFamily="34" charset="0"/>
              </a:rPr>
              <a:t>Increase in production possibilities</a:t>
            </a:r>
          </a:p>
        </p:txBody>
      </p:sp>
      <p:sp>
        <p:nvSpPr>
          <p:cNvPr id="25619" name="TextBox 10"/>
          <p:cNvSpPr txBox="1">
            <a:spLocks noChangeArrowheads="1"/>
          </p:cNvSpPr>
          <p:nvPr/>
        </p:nvSpPr>
        <p:spPr bwMode="auto">
          <a:xfrm>
            <a:off x="5000625" y="5857875"/>
            <a:ext cx="2774950" cy="641350"/>
          </a:xfrm>
          <a:prstGeom prst="rect">
            <a:avLst/>
          </a:prstGeom>
          <a:noFill/>
          <a:ln>
            <a:noFill/>
          </a:ln>
          <a:extLst/>
        </p:spPr>
        <p:txBody>
          <a:bodyPr wrap="squar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1800" b="1" dirty="0">
                <a:latin typeface="+mn-lt"/>
                <a:ea typeface="+mn-ea"/>
                <a:cs typeface="Arial" panose="020B0604020202020204" pitchFamily="34" charset="0"/>
              </a:rPr>
              <a:t>Increase in long-run aggregate supply</a:t>
            </a:r>
          </a:p>
        </p:txBody>
      </p:sp>
      <p:sp>
        <p:nvSpPr>
          <p:cNvPr id="76847" name="Line 47"/>
          <p:cNvSpPr>
            <a:spLocks noChangeShapeType="1"/>
          </p:cNvSpPr>
          <p:nvPr/>
        </p:nvSpPr>
        <p:spPr bwMode="auto">
          <a:xfrm flipH="1" flipV="1">
            <a:off x="6578600" y="3444875"/>
            <a:ext cx="14288" cy="1855788"/>
          </a:xfrm>
          <a:prstGeom prst="line">
            <a:avLst/>
          </a:prstGeom>
          <a:noFill/>
          <a:ln w="47625">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45" name="Title 5"/>
          <p:cNvSpPr>
            <a:spLocks noGrp="1"/>
          </p:cNvSpPr>
          <p:nvPr>
            <p:ph type="title"/>
          </p:nvPr>
        </p:nvSpPr>
        <p:spPr/>
        <p:txBody>
          <a:bodyPr/>
          <a:lstStyle/>
          <a:p>
            <a:pPr eaLnBrk="1" fontAlgn="auto" hangingPunct="1">
              <a:spcAft>
                <a:spcPts val="0"/>
              </a:spcAft>
              <a:defRPr/>
            </a:pPr>
            <a:r>
              <a:rPr lang="en-US" altLang="en-US" dirty="0">
                <a:ea typeface="+mj-ea"/>
              </a:rPr>
              <a:t>Economic Growth, Ongoing Inflation</a:t>
            </a:r>
          </a:p>
        </p:txBody>
      </p:sp>
      <p:sp>
        <p:nvSpPr>
          <p:cNvPr id="23574" name="TextBox 1"/>
          <p:cNvSpPr txBox="1">
            <a:spLocks noChangeArrowheads="1"/>
          </p:cNvSpPr>
          <p:nvPr/>
        </p:nvSpPr>
        <p:spPr bwMode="auto">
          <a:xfrm>
            <a:off x="5408613" y="303212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AS</a:t>
            </a:r>
            <a:r>
              <a:rPr lang="en-US" altLang="en-US" baseline="-25000" dirty="0"/>
              <a:t>LR1</a:t>
            </a:r>
            <a:endParaRPr lang="en-US" altLang="en-US" dirty="0"/>
          </a:p>
        </p:txBody>
      </p:sp>
      <p:sp>
        <p:nvSpPr>
          <p:cNvPr id="23575" name="TextBox 2"/>
          <p:cNvSpPr txBox="1">
            <a:spLocks noChangeArrowheads="1"/>
          </p:cNvSpPr>
          <p:nvPr/>
        </p:nvSpPr>
        <p:spPr bwMode="auto">
          <a:xfrm>
            <a:off x="6345238" y="3025775"/>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AS</a:t>
            </a:r>
            <a:r>
              <a:rPr lang="en-US" altLang="en-US" baseline="-25000" dirty="0"/>
              <a:t>LR2</a:t>
            </a:r>
            <a:endParaRPr lang="en-US" altLang="en-US" dirty="0"/>
          </a:p>
        </p:txBody>
      </p:sp>
      <p:sp>
        <p:nvSpPr>
          <p:cNvPr id="2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6830"/>
                                        </p:tgtEl>
                                        <p:attrNameLst>
                                          <p:attrName>style.visibility</p:attrName>
                                        </p:attrNameLst>
                                      </p:cBhvr>
                                      <p:to>
                                        <p:strVal val="visible"/>
                                      </p:to>
                                    </p:set>
                                    <p:animEffect transition="in" filter="wipe(up)">
                                      <p:cBhvr>
                                        <p:cTn id="7" dur="500"/>
                                        <p:tgtEl>
                                          <p:spTgt spid="76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6832"/>
                                        </p:tgtEl>
                                        <p:attrNameLst>
                                          <p:attrName>style.visibility</p:attrName>
                                        </p:attrNameLst>
                                      </p:cBhvr>
                                      <p:to>
                                        <p:strVal val="visible"/>
                                      </p:to>
                                    </p:set>
                                    <p:animEffect transition="in" filter="wipe(left)">
                                      <p:cBhvr>
                                        <p:cTn id="12" dur="500"/>
                                        <p:tgtEl>
                                          <p:spTgt spid="76832"/>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76833"/>
                                        </p:tgtEl>
                                        <p:attrNameLst>
                                          <p:attrName>style.visibility</p:attrName>
                                        </p:attrNameLst>
                                      </p:cBhvr>
                                      <p:to>
                                        <p:strVal val="visible"/>
                                      </p:to>
                                    </p:set>
                                    <p:animEffect transition="in" filter="wipe(down)">
                                      <p:cBhvr>
                                        <p:cTn id="16" dur="500"/>
                                        <p:tgtEl>
                                          <p:spTgt spid="7683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76835"/>
                                        </p:tgtEl>
                                        <p:attrNameLst>
                                          <p:attrName>style.visibility</p:attrName>
                                        </p:attrNameLst>
                                      </p:cBhvr>
                                      <p:to>
                                        <p:strVal val="visible"/>
                                      </p:to>
                                    </p:set>
                                    <p:animEffect transition="in" filter="wipe(left)">
                                      <p:cBhvr>
                                        <p:cTn id="20" dur="500"/>
                                        <p:tgtEl>
                                          <p:spTgt spid="76835"/>
                                        </p:tgtEl>
                                      </p:cBhvr>
                                    </p:animEffect>
                                  </p:childTnLst>
                                </p:cTn>
                              </p:par>
                              <p:par>
                                <p:cTn id="21" presetID="22" presetClass="entr" presetSubtype="8" fill="hold" nodeType="withEffect">
                                  <p:stCondLst>
                                    <p:cond delay="0"/>
                                  </p:stCondLst>
                                  <p:childTnLst>
                                    <p:set>
                                      <p:cBhvr>
                                        <p:cTn id="22" dur="1" fill="hold">
                                          <p:stCondLst>
                                            <p:cond delay="0"/>
                                          </p:stCondLst>
                                        </p:cTn>
                                        <p:tgtEl>
                                          <p:spTgt spid="76836"/>
                                        </p:tgtEl>
                                        <p:attrNameLst>
                                          <p:attrName>style.visibility</p:attrName>
                                        </p:attrNameLst>
                                      </p:cBhvr>
                                      <p:to>
                                        <p:strVal val="visible"/>
                                      </p:to>
                                    </p:set>
                                    <p:animEffect transition="in" filter="wipe(left)">
                                      <p:cBhvr>
                                        <p:cTn id="23" dur="500"/>
                                        <p:tgtEl>
                                          <p:spTgt spid="76836"/>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76847"/>
                                        </p:tgtEl>
                                        <p:attrNameLst>
                                          <p:attrName>style.visibility</p:attrName>
                                        </p:attrNameLst>
                                      </p:cBhvr>
                                      <p:to>
                                        <p:strVal val="visible"/>
                                      </p:to>
                                    </p:set>
                                    <p:animEffect transition="in" filter="wipe(left)">
                                      <p:cBhvr>
                                        <p:cTn id="27" dur="500"/>
                                        <p:tgtEl>
                                          <p:spTgt spid="76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85" name="Line 37"/>
          <p:cNvSpPr>
            <a:spLocks noChangeShapeType="1"/>
          </p:cNvSpPr>
          <p:nvPr/>
        </p:nvSpPr>
        <p:spPr bwMode="auto">
          <a:xfrm flipH="1">
            <a:off x="1941513" y="5205413"/>
            <a:ext cx="3844925"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886" name="Line 38"/>
          <p:cNvSpPr>
            <a:spLocks noChangeShapeType="1"/>
          </p:cNvSpPr>
          <p:nvPr/>
        </p:nvSpPr>
        <p:spPr bwMode="auto">
          <a:xfrm flipH="1">
            <a:off x="1958975" y="3756025"/>
            <a:ext cx="3844925"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5604" name="Group 9"/>
          <p:cNvGrpSpPr>
            <a:grpSpLocks/>
          </p:cNvGrpSpPr>
          <p:nvPr/>
        </p:nvGrpSpPr>
        <p:grpSpPr bwMode="auto">
          <a:xfrm>
            <a:off x="1905000" y="1879600"/>
            <a:ext cx="5791200" cy="3886200"/>
            <a:chOff x="3655" y="1411"/>
            <a:chExt cx="1761" cy="1502"/>
          </a:xfrm>
        </p:grpSpPr>
        <p:sp>
          <p:nvSpPr>
            <p:cNvPr id="25635" name="Rectangle 10"/>
            <p:cNvSpPr>
              <a:spLocks noChangeArrowheads="1"/>
            </p:cNvSpPr>
            <p:nvPr/>
          </p:nvSpPr>
          <p:spPr bwMode="auto">
            <a:xfrm>
              <a:off x="3664" y="1417"/>
              <a:ext cx="1741" cy="14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CCFFCC"/>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36" name="Rectangle 11"/>
            <p:cNvSpPr>
              <a:spLocks noChangeArrowheads="1"/>
            </p:cNvSpPr>
            <p:nvPr/>
          </p:nvSpPr>
          <p:spPr bwMode="auto">
            <a:xfrm>
              <a:off x="3670" y="1423"/>
              <a:ext cx="783" cy="147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25637" name="Group 12"/>
            <p:cNvGrpSpPr>
              <a:grpSpLocks/>
            </p:cNvGrpSpPr>
            <p:nvPr/>
          </p:nvGrpSpPr>
          <p:grpSpPr bwMode="auto">
            <a:xfrm>
              <a:off x="3655" y="1411"/>
              <a:ext cx="1761" cy="1502"/>
              <a:chOff x="1441" y="1411"/>
              <a:chExt cx="1761" cy="1502"/>
            </a:xfrm>
          </p:grpSpPr>
          <p:sp>
            <p:nvSpPr>
              <p:cNvPr id="25638" name="Line 13"/>
              <p:cNvSpPr>
                <a:spLocks noChangeShapeType="1"/>
              </p:cNvSpPr>
              <p:nvPr/>
            </p:nvSpPr>
            <p:spPr bwMode="auto">
              <a:xfrm>
                <a:off x="1454" y="1411"/>
                <a:ext cx="0" cy="15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39" name="Line 14"/>
              <p:cNvSpPr>
                <a:spLocks noChangeShapeType="1"/>
              </p:cNvSpPr>
              <p:nvPr/>
            </p:nvSpPr>
            <p:spPr bwMode="auto">
              <a:xfrm>
                <a:off x="1441" y="2906"/>
                <a:ext cx="17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78858" name="Line 10"/>
          <p:cNvSpPr>
            <a:spLocks noChangeShapeType="1"/>
          </p:cNvSpPr>
          <p:nvPr/>
        </p:nvSpPr>
        <p:spPr bwMode="auto">
          <a:xfrm>
            <a:off x="5791200" y="2336800"/>
            <a:ext cx="0" cy="34290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859" name="Freeform 11"/>
          <p:cNvSpPr>
            <a:spLocks/>
          </p:cNvSpPr>
          <p:nvPr/>
        </p:nvSpPr>
        <p:spPr bwMode="auto">
          <a:xfrm>
            <a:off x="4876800" y="2527300"/>
            <a:ext cx="1524000" cy="1905000"/>
          </a:xfrm>
          <a:custGeom>
            <a:avLst/>
            <a:gdLst>
              <a:gd name="T0" fmla="*/ 0 w 1056"/>
              <a:gd name="T1" fmla="*/ 2147483646 h 1344"/>
              <a:gd name="T2" fmla="*/ 2147483646 w 1056"/>
              <a:gd name="T3" fmla="*/ 2147483646 h 1344"/>
              <a:gd name="T4" fmla="*/ 2147483646 w 1056"/>
              <a:gd name="T5" fmla="*/ 0 h 1344"/>
              <a:gd name="T6" fmla="*/ 0 60000 65536"/>
              <a:gd name="T7" fmla="*/ 0 60000 65536"/>
              <a:gd name="T8" fmla="*/ 0 60000 65536"/>
            </a:gdLst>
            <a:ahLst/>
            <a:cxnLst>
              <a:cxn ang="T6">
                <a:pos x="T0" y="T1"/>
              </a:cxn>
              <a:cxn ang="T7">
                <a:pos x="T2" y="T3"/>
              </a:cxn>
              <a:cxn ang="T8">
                <a:pos x="T4" y="T5"/>
              </a:cxn>
            </a:cxnLst>
            <a:rect l="0" t="0" r="r" b="b"/>
            <a:pathLst>
              <a:path w="1056" h="1344">
                <a:moveTo>
                  <a:pt x="0" y="1344"/>
                </a:moveTo>
                <a:cubicBezTo>
                  <a:pt x="248" y="1192"/>
                  <a:pt x="496" y="1040"/>
                  <a:pt x="672" y="816"/>
                </a:cubicBezTo>
                <a:cubicBezTo>
                  <a:pt x="848" y="592"/>
                  <a:pt x="952" y="296"/>
                  <a:pt x="1056" y="0"/>
                </a:cubicBezTo>
              </a:path>
            </a:pathLst>
          </a:custGeom>
          <a:noFill/>
          <a:ln w="317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860" name="Freeform 12"/>
          <p:cNvSpPr>
            <a:spLocks/>
          </p:cNvSpPr>
          <p:nvPr/>
        </p:nvSpPr>
        <p:spPr bwMode="auto">
          <a:xfrm rot="4797741">
            <a:off x="5143500" y="2794000"/>
            <a:ext cx="1838325" cy="1609725"/>
          </a:xfrm>
          <a:custGeom>
            <a:avLst/>
            <a:gdLst>
              <a:gd name="T0" fmla="*/ 0 w 1056"/>
              <a:gd name="T1" fmla="*/ 2147483646 h 1344"/>
              <a:gd name="T2" fmla="*/ 2147483646 w 1056"/>
              <a:gd name="T3" fmla="*/ 2147483646 h 1344"/>
              <a:gd name="T4" fmla="*/ 2147483646 w 1056"/>
              <a:gd name="T5" fmla="*/ 0 h 1344"/>
              <a:gd name="T6" fmla="*/ 0 60000 65536"/>
              <a:gd name="T7" fmla="*/ 0 60000 65536"/>
              <a:gd name="T8" fmla="*/ 0 60000 65536"/>
            </a:gdLst>
            <a:ahLst/>
            <a:cxnLst>
              <a:cxn ang="T6">
                <a:pos x="T0" y="T1"/>
              </a:cxn>
              <a:cxn ang="T7">
                <a:pos x="T2" y="T3"/>
              </a:cxn>
              <a:cxn ang="T8">
                <a:pos x="T4" y="T5"/>
              </a:cxn>
            </a:cxnLst>
            <a:rect l="0" t="0" r="r" b="b"/>
            <a:pathLst>
              <a:path w="1056" h="1344">
                <a:moveTo>
                  <a:pt x="0" y="1344"/>
                </a:moveTo>
                <a:cubicBezTo>
                  <a:pt x="248" y="1192"/>
                  <a:pt x="496" y="1040"/>
                  <a:pt x="672" y="816"/>
                </a:cubicBezTo>
                <a:cubicBezTo>
                  <a:pt x="848" y="592"/>
                  <a:pt x="952" y="296"/>
                  <a:pt x="1056" y="0"/>
                </a:cubicBezTo>
              </a:path>
            </a:pathLst>
          </a:custGeom>
          <a:noFill/>
          <a:ln w="31750">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861" name="Oval 13"/>
          <p:cNvSpPr>
            <a:spLocks noChangeArrowheads="1"/>
          </p:cNvSpPr>
          <p:nvPr/>
        </p:nvSpPr>
        <p:spPr bwMode="auto">
          <a:xfrm>
            <a:off x="5715000" y="3670300"/>
            <a:ext cx="152400" cy="152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dirty="0">
              <a:latin typeface="Arial" panose="020B0604020202020204" pitchFamily="34" charset="0"/>
              <a:cs typeface="Arial" panose="020B0604020202020204" pitchFamily="34" charset="0"/>
            </a:endParaRPr>
          </a:p>
        </p:txBody>
      </p:sp>
      <p:sp>
        <p:nvSpPr>
          <p:cNvPr id="78863" name="Line 15"/>
          <p:cNvSpPr>
            <a:spLocks noChangeShapeType="1"/>
          </p:cNvSpPr>
          <p:nvPr/>
        </p:nvSpPr>
        <p:spPr bwMode="auto">
          <a:xfrm flipH="1">
            <a:off x="1981200" y="4013200"/>
            <a:ext cx="16764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864" name="Line 16"/>
          <p:cNvSpPr>
            <a:spLocks noChangeShapeType="1"/>
          </p:cNvSpPr>
          <p:nvPr/>
        </p:nvSpPr>
        <p:spPr bwMode="auto">
          <a:xfrm>
            <a:off x="3733800" y="2336800"/>
            <a:ext cx="0" cy="3429000"/>
          </a:xfrm>
          <a:prstGeom prst="line">
            <a:avLst/>
          </a:prstGeom>
          <a:noFill/>
          <a:ln w="38100">
            <a:solidFill>
              <a:srgbClr val="E7624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865" name="Freeform 17"/>
          <p:cNvSpPr>
            <a:spLocks/>
          </p:cNvSpPr>
          <p:nvPr/>
        </p:nvSpPr>
        <p:spPr bwMode="auto">
          <a:xfrm>
            <a:off x="2590800" y="2794000"/>
            <a:ext cx="1752600" cy="2057400"/>
          </a:xfrm>
          <a:custGeom>
            <a:avLst/>
            <a:gdLst>
              <a:gd name="T0" fmla="*/ 0 w 1056"/>
              <a:gd name="T1" fmla="*/ 2147483646 h 1344"/>
              <a:gd name="T2" fmla="*/ 2147483646 w 1056"/>
              <a:gd name="T3" fmla="*/ 2147483646 h 1344"/>
              <a:gd name="T4" fmla="*/ 2147483646 w 1056"/>
              <a:gd name="T5" fmla="*/ 0 h 1344"/>
              <a:gd name="T6" fmla="*/ 0 60000 65536"/>
              <a:gd name="T7" fmla="*/ 0 60000 65536"/>
              <a:gd name="T8" fmla="*/ 0 60000 65536"/>
            </a:gdLst>
            <a:ahLst/>
            <a:cxnLst>
              <a:cxn ang="T6">
                <a:pos x="T0" y="T1"/>
              </a:cxn>
              <a:cxn ang="T7">
                <a:pos x="T2" y="T3"/>
              </a:cxn>
              <a:cxn ang="T8">
                <a:pos x="T4" y="T5"/>
              </a:cxn>
            </a:cxnLst>
            <a:rect l="0" t="0" r="r" b="b"/>
            <a:pathLst>
              <a:path w="1056" h="1344">
                <a:moveTo>
                  <a:pt x="0" y="1344"/>
                </a:moveTo>
                <a:cubicBezTo>
                  <a:pt x="248" y="1192"/>
                  <a:pt x="496" y="1040"/>
                  <a:pt x="672" y="816"/>
                </a:cubicBezTo>
                <a:cubicBezTo>
                  <a:pt x="848" y="592"/>
                  <a:pt x="952" y="296"/>
                  <a:pt x="1056" y="0"/>
                </a:cubicBezTo>
              </a:path>
            </a:pathLst>
          </a:custGeom>
          <a:noFill/>
          <a:ln w="31750">
            <a:solidFill>
              <a:srgbClr val="E7624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866" name="Freeform 18"/>
          <p:cNvSpPr>
            <a:spLocks/>
          </p:cNvSpPr>
          <p:nvPr/>
        </p:nvSpPr>
        <p:spPr bwMode="auto">
          <a:xfrm rot="5599883">
            <a:off x="3251200" y="2193925"/>
            <a:ext cx="2563813" cy="3617913"/>
          </a:xfrm>
          <a:custGeom>
            <a:avLst/>
            <a:gdLst>
              <a:gd name="T0" fmla="*/ 0 w 1056"/>
              <a:gd name="T1" fmla="*/ 2147483646 h 1344"/>
              <a:gd name="T2" fmla="*/ 2147483646 w 1056"/>
              <a:gd name="T3" fmla="*/ 2147483646 h 1344"/>
              <a:gd name="T4" fmla="*/ 2147483646 w 1056"/>
              <a:gd name="T5" fmla="*/ 0 h 1344"/>
              <a:gd name="T6" fmla="*/ 0 60000 65536"/>
              <a:gd name="T7" fmla="*/ 0 60000 65536"/>
              <a:gd name="T8" fmla="*/ 0 60000 65536"/>
            </a:gdLst>
            <a:ahLst/>
            <a:cxnLst>
              <a:cxn ang="T6">
                <a:pos x="T0" y="T1"/>
              </a:cxn>
              <a:cxn ang="T7">
                <a:pos x="T2" y="T3"/>
              </a:cxn>
              <a:cxn ang="T8">
                <a:pos x="T4" y="T5"/>
              </a:cxn>
            </a:cxnLst>
            <a:rect l="0" t="0" r="r" b="b"/>
            <a:pathLst>
              <a:path w="1056" h="1344">
                <a:moveTo>
                  <a:pt x="0" y="1344"/>
                </a:moveTo>
                <a:cubicBezTo>
                  <a:pt x="248" y="1192"/>
                  <a:pt x="496" y="1040"/>
                  <a:pt x="672" y="816"/>
                </a:cubicBezTo>
                <a:cubicBezTo>
                  <a:pt x="848" y="592"/>
                  <a:pt x="952" y="296"/>
                  <a:pt x="1056" y="0"/>
                </a:cubicBezTo>
              </a:path>
            </a:pathLst>
          </a:custGeom>
          <a:noFill/>
          <a:ln w="31750">
            <a:solidFill>
              <a:srgbClr val="88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867" name="Oval 19"/>
          <p:cNvSpPr>
            <a:spLocks noChangeArrowheads="1"/>
          </p:cNvSpPr>
          <p:nvPr/>
        </p:nvSpPr>
        <p:spPr bwMode="auto">
          <a:xfrm>
            <a:off x="3657600" y="3937000"/>
            <a:ext cx="152400" cy="152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dirty="0">
              <a:latin typeface="Arial" panose="020B0604020202020204" pitchFamily="34" charset="0"/>
              <a:cs typeface="Arial" panose="020B0604020202020204" pitchFamily="34" charset="0"/>
            </a:endParaRPr>
          </a:p>
        </p:txBody>
      </p:sp>
      <p:sp>
        <p:nvSpPr>
          <p:cNvPr id="78868" name="Text Box 20"/>
          <p:cNvSpPr txBox="1">
            <a:spLocks noChangeArrowheads="1"/>
          </p:cNvSpPr>
          <p:nvPr/>
        </p:nvSpPr>
        <p:spPr bwMode="auto">
          <a:xfrm>
            <a:off x="1600200" y="3860800"/>
            <a:ext cx="388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P</a:t>
            </a:r>
            <a:r>
              <a:rPr lang="en-US" altLang="en-US" sz="1000" b="1" i="1" dirty="0">
                <a:latin typeface="Arial" panose="020B0604020202020204" pitchFamily="34" charset="0"/>
                <a:cs typeface="Arial" panose="020B0604020202020204" pitchFamily="34" charset="0"/>
              </a:rPr>
              <a:t>1</a:t>
            </a:r>
          </a:p>
        </p:txBody>
      </p:sp>
      <p:sp>
        <p:nvSpPr>
          <p:cNvPr id="78869" name="Text Box 21"/>
          <p:cNvSpPr txBox="1">
            <a:spLocks noChangeArrowheads="1"/>
          </p:cNvSpPr>
          <p:nvPr/>
        </p:nvSpPr>
        <p:spPr bwMode="auto">
          <a:xfrm>
            <a:off x="1600200" y="3403600"/>
            <a:ext cx="388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P</a:t>
            </a:r>
            <a:r>
              <a:rPr lang="en-US" altLang="en-US" sz="1000" b="1" i="1" dirty="0">
                <a:latin typeface="Arial" panose="020B0604020202020204" pitchFamily="34" charset="0"/>
                <a:cs typeface="Arial" panose="020B0604020202020204" pitchFamily="34" charset="0"/>
              </a:rPr>
              <a:t>2</a:t>
            </a:r>
          </a:p>
        </p:txBody>
      </p:sp>
      <p:sp>
        <p:nvSpPr>
          <p:cNvPr id="78870" name="Text Box 22"/>
          <p:cNvSpPr txBox="1">
            <a:spLocks noChangeArrowheads="1"/>
          </p:cNvSpPr>
          <p:nvPr/>
        </p:nvSpPr>
        <p:spPr bwMode="auto">
          <a:xfrm>
            <a:off x="5562600" y="5789613"/>
            <a:ext cx="412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Q</a:t>
            </a:r>
            <a:r>
              <a:rPr lang="en-US" altLang="en-US" sz="1000" b="1" i="1" dirty="0">
                <a:latin typeface="Arial" panose="020B0604020202020204" pitchFamily="34" charset="0"/>
                <a:cs typeface="Arial" panose="020B0604020202020204" pitchFamily="34" charset="0"/>
              </a:rPr>
              <a:t>2</a:t>
            </a:r>
          </a:p>
        </p:txBody>
      </p:sp>
      <p:sp>
        <p:nvSpPr>
          <p:cNvPr id="78871" name="Text Box 23"/>
          <p:cNvSpPr txBox="1">
            <a:spLocks noChangeArrowheads="1"/>
          </p:cNvSpPr>
          <p:nvPr/>
        </p:nvSpPr>
        <p:spPr bwMode="auto">
          <a:xfrm>
            <a:off x="3505200" y="5789613"/>
            <a:ext cx="412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Q</a:t>
            </a:r>
            <a:r>
              <a:rPr lang="en-US" altLang="en-US" sz="1000" b="1" i="1" dirty="0">
                <a:latin typeface="Arial" panose="020B0604020202020204" pitchFamily="34" charset="0"/>
                <a:cs typeface="Arial" panose="020B0604020202020204" pitchFamily="34" charset="0"/>
              </a:rPr>
              <a:t>1</a:t>
            </a:r>
          </a:p>
        </p:txBody>
      </p:sp>
      <p:sp>
        <p:nvSpPr>
          <p:cNvPr id="25618" name="Text Box 24"/>
          <p:cNvSpPr txBox="1">
            <a:spLocks noChangeArrowheads="1"/>
          </p:cNvSpPr>
          <p:nvPr/>
        </p:nvSpPr>
        <p:spPr bwMode="auto">
          <a:xfrm>
            <a:off x="1676400" y="56896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latin typeface="Arial" panose="020B0604020202020204" pitchFamily="34" charset="0"/>
                <a:cs typeface="Arial" panose="020B0604020202020204" pitchFamily="34" charset="0"/>
              </a:rPr>
              <a:t>0</a:t>
            </a:r>
          </a:p>
        </p:txBody>
      </p:sp>
      <p:sp>
        <p:nvSpPr>
          <p:cNvPr id="27667" name="Text Box 25"/>
          <p:cNvSpPr txBox="1">
            <a:spLocks noChangeArrowheads="1"/>
          </p:cNvSpPr>
          <p:nvPr/>
        </p:nvSpPr>
        <p:spPr bwMode="auto">
          <a:xfrm rot="-5400000">
            <a:off x="518319" y="3647282"/>
            <a:ext cx="1158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b="1" dirty="0">
                <a:latin typeface="+mn-lt"/>
                <a:cs typeface="Arial" panose="020B0604020202020204" pitchFamily="34" charset="0"/>
              </a:rPr>
              <a:t>Price level</a:t>
            </a:r>
          </a:p>
        </p:txBody>
      </p:sp>
      <p:sp>
        <p:nvSpPr>
          <p:cNvPr id="27668" name="Text Box 26"/>
          <p:cNvSpPr txBox="1">
            <a:spLocks noChangeArrowheads="1"/>
          </p:cNvSpPr>
          <p:nvPr/>
        </p:nvSpPr>
        <p:spPr bwMode="auto">
          <a:xfrm>
            <a:off x="4191000" y="629920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b="1" dirty="0">
                <a:latin typeface="+mn-lt"/>
                <a:cs typeface="Arial" panose="020B0604020202020204" pitchFamily="34" charset="0"/>
              </a:rPr>
              <a:t>Real GDP</a:t>
            </a:r>
          </a:p>
        </p:txBody>
      </p:sp>
      <p:sp>
        <p:nvSpPr>
          <p:cNvPr id="78875" name="AutoShape 27"/>
          <p:cNvSpPr>
            <a:spLocks noChangeArrowheads="1"/>
          </p:cNvSpPr>
          <p:nvPr/>
        </p:nvSpPr>
        <p:spPr bwMode="auto">
          <a:xfrm>
            <a:off x="3886200" y="6070600"/>
            <a:ext cx="1905000" cy="228600"/>
          </a:xfrm>
          <a:prstGeom prst="rightArrow">
            <a:avLst>
              <a:gd name="adj1" fmla="val 50000"/>
              <a:gd name="adj2" fmla="val 208333"/>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dirty="0">
              <a:latin typeface="Arial" panose="020B0604020202020204" pitchFamily="34" charset="0"/>
              <a:cs typeface="Arial" panose="020B0604020202020204" pitchFamily="34" charset="0"/>
            </a:endParaRPr>
          </a:p>
        </p:txBody>
      </p:sp>
      <p:sp>
        <p:nvSpPr>
          <p:cNvPr id="78876" name="AutoShape 28"/>
          <p:cNvSpPr>
            <a:spLocks noChangeArrowheads="1"/>
          </p:cNvSpPr>
          <p:nvPr/>
        </p:nvSpPr>
        <p:spPr bwMode="auto">
          <a:xfrm>
            <a:off x="1371600" y="3479800"/>
            <a:ext cx="228600" cy="609600"/>
          </a:xfrm>
          <a:prstGeom prst="upArrow">
            <a:avLst>
              <a:gd name="adj1" fmla="val 50000"/>
              <a:gd name="adj2" fmla="val 66667"/>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dirty="0">
              <a:latin typeface="Arial" panose="020B0604020202020204" pitchFamily="34" charset="0"/>
              <a:cs typeface="Arial" panose="020B0604020202020204" pitchFamily="34" charset="0"/>
            </a:endParaRPr>
          </a:p>
        </p:txBody>
      </p:sp>
      <p:sp>
        <p:nvSpPr>
          <p:cNvPr id="78877" name="Text Box 29"/>
          <p:cNvSpPr txBox="1">
            <a:spLocks noChangeArrowheads="1"/>
          </p:cNvSpPr>
          <p:nvPr/>
        </p:nvSpPr>
        <p:spPr bwMode="auto">
          <a:xfrm>
            <a:off x="3352800" y="1955800"/>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AS</a:t>
            </a:r>
            <a:r>
              <a:rPr lang="en-US" altLang="en-US" sz="1000" b="1" i="1" dirty="0">
                <a:latin typeface="Arial" panose="020B0604020202020204" pitchFamily="34" charset="0"/>
                <a:cs typeface="Arial" panose="020B0604020202020204" pitchFamily="34" charset="0"/>
              </a:rPr>
              <a:t>LR1</a:t>
            </a:r>
          </a:p>
        </p:txBody>
      </p:sp>
      <p:sp>
        <p:nvSpPr>
          <p:cNvPr id="78878" name="Text Box 30"/>
          <p:cNvSpPr txBox="1">
            <a:spLocks noChangeArrowheads="1"/>
          </p:cNvSpPr>
          <p:nvPr/>
        </p:nvSpPr>
        <p:spPr bwMode="auto">
          <a:xfrm>
            <a:off x="5410200" y="1955800"/>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AS</a:t>
            </a:r>
            <a:r>
              <a:rPr lang="en-US" altLang="en-US" sz="1000" b="1" i="1" dirty="0">
                <a:latin typeface="Arial" panose="020B0604020202020204" pitchFamily="34" charset="0"/>
                <a:cs typeface="Arial" panose="020B0604020202020204" pitchFamily="34" charset="0"/>
              </a:rPr>
              <a:t>LR2</a:t>
            </a:r>
          </a:p>
        </p:txBody>
      </p:sp>
      <p:sp>
        <p:nvSpPr>
          <p:cNvPr id="78879" name="Text Box 31"/>
          <p:cNvSpPr txBox="1">
            <a:spLocks noChangeArrowheads="1"/>
          </p:cNvSpPr>
          <p:nvPr/>
        </p:nvSpPr>
        <p:spPr bwMode="auto">
          <a:xfrm>
            <a:off x="4114800" y="248920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AS</a:t>
            </a:r>
            <a:r>
              <a:rPr lang="en-US" altLang="en-US" sz="1000" b="1" i="1" dirty="0">
                <a:latin typeface="Arial" panose="020B0604020202020204" pitchFamily="34" charset="0"/>
                <a:cs typeface="Arial" panose="020B0604020202020204" pitchFamily="34" charset="0"/>
              </a:rPr>
              <a:t>1</a:t>
            </a:r>
          </a:p>
        </p:txBody>
      </p:sp>
      <p:sp>
        <p:nvSpPr>
          <p:cNvPr id="78880" name="Text Box 32"/>
          <p:cNvSpPr txBox="1">
            <a:spLocks noChangeArrowheads="1"/>
          </p:cNvSpPr>
          <p:nvPr/>
        </p:nvSpPr>
        <p:spPr bwMode="auto">
          <a:xfrm>
            <a:off x="6172200" y="218440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AS</a:t>
            </a:r>
            <a:r>
              <a:rPr lang="en-US" altLang="en-US" sz="1000" b="1" i="1" dirty="0">
                <a:latin typeface="Arial" panose="020B0604020202020204" pitchFamily="34" charset="0"/>
                <a:cs typeface="Arial" panose="020B0604020202020204" pitchFamily="34" charset="0"/>
              </a:rPr>
              <a:t>2</a:t>
            </a:r>
          </a:p>
        </p:txBody>
      </p:sp>
      <p:sp>
        <p:nvSpPr>
          <p:cNvPr id="78881" name="Text Box 33"/>
          <p:cNvSpPr txBox="1">
            <a:spLocks noChangeArrowheads="1"/>
          </p:cNvSpPr>
          <p:nvPr/>
        </p:nvSpPr>
        <p:spPr bwMode="auto">
          <a:xfrm>
            <a:off x="6338888" y="5124450"/>
            <a:ext cx="54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AD</a:t>
            </a:r>
            <a:r>
              <a:rPr lang="en-US" altLang="en-US" sz="1000" b="1" i="1" dirty="0">
                <a:latin typeface="Arial" panose="020B0604020202020204" pitchFamily="34" charset="0"/>
                <a:cs typeface="Arial" panose="020B0604020202020204" pitchFamily="34" charset="0"/>
              </a:rPr>
              <a:t>1</a:t>
            </a:r>
          </a:p>
        </p:txBody>
      </p:sp>
      <p:sp>
        <p:nvSpPr>
          <p:cNvPr id="78882" name="Text Box 34"/>
          <p:cNvSpPr txBox="1">
            <a:spLocks noChangeArrowheads="1"/>
          </p:cNvSpPr>
          <p:nvPr/>
        </p:nvSpPr>
        <p:spPr bwMode="auto">
          <a:xfrm>
            <a:off x="6934200" y="4165600"/>
            <a:ext cx="54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i="1" dirty="0">
                <a:latin typeface="Arial" panose="020B0604020202020204" pitchFamily="34" charset="0"/>
                <a:cs typeface="Arial" panose="020B0604020202020204" pitchFamily="34" charset="0"/>
              </a:rPr>
              <a:t>AD</a:t>
            </a:r>
            <a:r>
              <a:rPr lang="en-US" altLang="en-US" sz="1000" b="1" i="1" dirty="0">
                <a:latin typeface="Arial" panose="020B0604020202020204" pitchFamily="34" charset="0"/>
                <a:cs typeface="Arial" panose="020B0604020202020204" pitchFamily="34" charset="0"/>
              </a:rPr>
              <a:t>2</a:t>
            </a:r>
          </a:p>
        </p:txBody>
      </p:sp>
      <p:sp>
        <p:nvSpPr>
          <p:cNvPr id="78884" name="Oval 36"/>
          <p:cNvSpPr>
            <a:spLocks noChangeArrowheads="1"/>
          </p:cNvSpPr>
          <p:nvPr/>
        </p:nvSpPr>
        <p:spPr bwMode="auto">
          <a:xfrm>
            <a:off x="5721350" y="5137150"/>
            <a:ext cx="152400" cy="152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dirty="0">
              <a:latin typeface="Arial" panose="020B0604020202020204" pitchFamily="34" charset="0"/>
              <a:cs typeface="Arial" panose="020B0604020202020204" pitchFamily="34" charset="0"/>
            </a:endParaRPr>
          </a:p>
        </p:txBody>
      </p:sp>
      <p:sp>
        <p:nvSpPr>
          <p:cNvPr id="25630" name="Freeform 48"/>
          <p:cNvSpPr>
            <a:spLocks/>
          </p:cNvSpPr>
          <p:nvPr/>
        </p:nvSpPr>
        <p:spPr bwMode="auto">
          <a:xfrm rot="5400000">
            <a:off x="4707732" y="2670969"/>
            <a:ext cx="179387" cy="5699125"/>
          </a:xfrm>
          <a:custGeom>
            <a:avLst/>
            <a:gdLst>
              <a:gd name="T0" fmla="*/ 2147483646 w 175"/>
              <a:gd name="T1" fmla="*/ 0 h 2271"/>
              <a:gd name="T2" fmla="*/ 2147483646 w 175"/>
              <a:gd name="T3" fmla="*/ 2147483646 h 2271"/>
              <a:gd name="T4" fmla="*/ 2147483646 w 175"/>
              <a:gd name="T5" fmla="*/ 2147483646 h 2271"/>
              <a:gd name="T6" fmla="*/ 2147483646 w 175"/>
              <a:gd name="T7" fmla="*/ 2147483646 h 2271"/>
              <a:gd name="T8" fmla="*/ 2147483646 w 175"/>
              <a:gd name="T9" fmla="*/ 2147483646 h 2271"/>
              <a:gd name="T10" fmla="*/ 2147483646 w 175"/>
              <a:gd name="T11" fmla="*/ 2147483646 h 2271"/>
              <a:gd name="T12" fmla="*/ 2147483646 w 175"/>
              <a:gd name="T13" fmla="*/ 2147483646 h 2271"/>
              <a:gd name="T14" fmla="*/ 2147483646 w 175"/>
              <a:gd name="T15" fmla="*/ 2147483646 h 2271"/>
              <a:gd name="T16" fmla="*/ 2147483646 w 175"/>
              <a:gd name="T17" fmla="*/ 2147483646 h 2271"/>
              <a:gd name="T18" fmla="*/ 2147483646 w 175"/>
              <a:gd name="T19" fmla="*/ 2147483646 h 2271"/>
              <a:gd name="T20" fmla="*/ 2147483646 w 175"/>
              <a:gd name="T21" fmla="*/ 2147483646 h 2271"/>
              <a:gd name="T22" fmla="*/ 2147483646 w 175"/>
              <a:gd name="T23" fmla="*/ 2147483646 h 2271"/>
              <a:gd name="T24" fmla="*/ 2147483646 w 175"/>
              <a:gd name="T25" fmla="*/ 2147483646 h 2271"/>
              <a:gd name="T26" fmla="*/ 2147483646 w 175"/>
              <a:gd name="T27" fmla="*/ 2147483646 h 2271"/>
              <a:gd name="T28" fmla="*/ 0 w 175"/>
              <a:gd name="T29" fmla="*/ 2147483646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38100">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dirty="0"/>
          </a:p>
        </p:txBody>
      </p:sp>
      <p:sp>
        <p:nvSpPr>
          <p:cNvPr id="25631" name="Freeform 48"/>
          <p:cNvSpPr>
            <a:spLocks/>
          </p:cNvSpPr>
          <p:nvPr/>
        </p:nvSpPr>
        <p:spPr bwMode="auto">
          <a:xfrm>
            <a:off x="2155825" y="1870075"/>
            <a:ext cx="179388" cy="3827463"/>
          </a:xfrm>
          <a:custGeom>
            <a:avLst/>
            <a:gdLst>
              <a:gd name="T0" fmla="*/ 2147483646 w 175"/>
              <a:gd name="T1" fmla="*/ 0 h 2271"/>
              <a:gd name="T2" fmla="*/ 2147483646 w 175"/>
              <a:gd name="T3" fmla="*/ 2147483646 h 2271"/>
              <a:gd name="T4" fmla="*/ 2147483646 w 175"/>
              <a:gd name="T5" fmla="*/ 2147483646 h 2271"/>
              <a:gd name="T6" fmla="*/ 2147483646 w 175"/>
              <a:gd name="T7" fmla="*/ 2147483646 h 2271"/>
              <a:gd name="T8" fmla="*/ 2147483646 w 175"/>
              <a:gd name="T9" fmla="*/ 2147483646 h 2271"/>
              <a:gd name="T10" fmla="*/ 2147483646 w 175"/>
              <a:gd name="T11" fmla="*/ 2147483646 h 2271"/>
              <a:gd name="T12" fmla="*/ 2147483646 w 175"/>
              <a:gd name="T13" fmla="*/ 2147483646 h 2271"/>
              <a:gd name="T14" fmla="*/ 2147483646 w 175"/>
              <a:gd name="T15" fmla="*/ 2147483646 h 2271"/>
              <a:gd name="T16" fmla="*/ 2147483646 w 175"/>
              <a:gd name="T17" fmla="*/ 2147483646 h 2271"/>
              <a:gd name="T18" fmla="*/ 2147483646 w 175"/>
              <a:gd name="T19" fmla="*/ 2147483646 h 2271"/>
              <a:gd name="T20" fmla="*/ 2147483646 w 175"/>
              <a:gd name="T21" fmla="*/ 2147483646 h 2271"/>
              <a:gd name="T22" fmla="*/ 2147483646 w 175"/>
              <a:gd name="T23" fmla="*/ 2147483646 h 2271"/>
              <a:gd name="T24" fmla="*/ 2147483646 w 175"/>
              <a:gd name="T25" fmla="*/ 2147483646 h 2271"/>
              <a:gd name="T26" fmla="*/ 2147483646 w 175"/>
              <a:gd name="T27" fmla="*/ 2147483646 h 2271"/>
              <a:gd name="T28" fmla="*/ 0 w 175"/>
              <a:gd name="T29" fmla="*/ 2147483646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38100">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dirty="0"/>
          </a:p>
        </p:txBody>
      </p:sp>
      <p:sp>
        <p:nvSpPr>
          <p:cNvPr id="25632" name="Rectangle 2"/>
          <p:cNvSpPr>
            <a:spLocks noChangeArrowheads="1"/>
          </p:cNvSpPr>
          <p:nvPr/>
        </p:nvSpPr>
        <p:spPr bwMode="auto">
          <a:xfrm>
            <a:off x="0" y="465138"/>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3600" b="1" dirty="0">
                <a:solidFill>
                  <a:schemeClr val="bg1"/>
                </a:solidFill>
                <a:latin typeface="Tahoma" panose="020B0604030504040204" pitchFamily="34" charset="0"/>
              </a:rPr>
              <a:t>U.S. Growth</a:t>
            </a:r>
          </a:p>
        </p:txBody>
      </p:sp>
      <p:sp>
        <p:nvSpPr>
          <p:cNvPr id="2" name="Title 1"/>
          <p:cNvSpPr>
            <a:spLocks noGrp="1"/>
          </p:cNvSpPr>
          <p:nvPr>
            <p:ph type="title"/>
          </p:nvPr>
        </p:nvSpPr>
        <p:spPr/>
        <p:txBody>
          <a:bodyPr/>
          <a:lstStyle/>
          <a:p>
            <a:pPr eaLnBrk="1" hangingPunct="1">
              <a:defRPr/>
            </a:pPr>
            <a:r>
              <a:rPr lang="en-US" dirty="0">
                <a:ea typeface="+mj-ea"/>
              </a:rPr>
              <a:t>U.S. Growth</a:t>
            </a:r>
          </a:p>
        </p:txBody>
      </p:sp>
      <p:sp>
        <p:nvSpPr>
          <p:cNvPr id="4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8866"/>
                                        </p:tgtEl>
                                        <p:attrNameLst>
                                          <p:attrName>style.visibility</p:attrName>
                                        </p:attrNameLst>
                                      </p:cBhvr>
                                      <p:to>
                                        <p:strVal val="visible"/>
                                      </p:to>
                                    </p:set>
                                    <p:anim calcmode="lin" valueType="num">
                                      <p:cBhvr additive="base">
                                        <p:cTn id="7" dur="500" fill="hold"/>
                                        <p:tgtEl>
                                          <p:spTgt spid="78866"/>
                                        </p:tgtEl>
                                        <p:attrNameLst>
                                          <p:attrName>ppt_x</p:attrName>
                                        </p:attrNameLst>
                                      </p:cBhvr>
                                      <p:tavLst>
                                        <p:tav tm="0">
                                          <p:val>
                                            <p:strVal val="0-#ppt_w/2"/>
                                          </p:val>
                                        </p:tav>
                                        <p:tav tm="100000">
                                          <p:val>
                                            <p:strVal val="#ppt_x"/>
                                          </p:val>
                                        </p:tav>
                                      </p:tavLst>
                                    </p:anim>
                                    <p:anim calcmode="lin" valueType="num">
                                      <p:cBhvr additive="base">
                                        <p:cTn id="8" dur="500" fill="hold"/>
                                        <p:tgtEl>
                                          <p:spTgt spid="788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8865"/>
                                        </p:tgtEl>
                                        <p:attrNameLst>
                                          <p:attrName>style.visibility</p:attrName>
                                        </p:attrNameLst>
                                      </p:cBhvr>
                                      <p:to>
                                        <p:strVal val="visible"/>
                                      </p:to>
                                    </p:set>
                                    <p:anim calcmode="lin" valueType="num">
                                      <p:cBhvr additive="base">
                                        <p:cTn id="11" dur="500" fill="hold"/>
                                        <p:tgtEl>
                                          <p:spTgt spid="78865"/>
                                        </p:tgtEl>
                                        <p:attrNameLst>
                                          <p:attrName>ppt_x</p:attrName>
                                        </p:attrNameLst>
                                      </p:cBhvr>
                                      <p:tavLst>
                                        <p:tav tm="0">
                                          <p:val>
                                            <p:strVal val="0-#ppt_w/2"/>
                                          </p:val>
                                        </p:tav>
                                        <p:tav tm="100000">
                                          <p:val>
                                            <p:strVal val="#ppt_x"/>
                                          </p:val>
                                        </p:tav>
                                      </p:tavLst>
                                    </p:anim>
                                    <p:anim calcmode="lin" valueType="num">
                                      <p:cBhvr additive="base">
                                        <p:cTn id="12" dur="500" fill="hold"/>
                                        <p:tgtEl>
                                          <p:spTgt spid="7886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8864"/>
                                        </p:tgtEl>
                                        <p:attrNameLst>
                                          <p:attrName>style.visibility</p:attrName>
                                        </p:attrNameLst>
                                      </p:cBhvr>
                                      <p:to>
                                        <p:strVal val="visible"/>
                                      </p:to>
                                    </p:set>
                                    <p:anim calcmode="lin" valueType="num">
                                      <p:cBhvr additive="base">
                                        <p:cTn id="15" dur="500" fill="hold"/>
                                        <p:tgtEl>
                                          <p:spTgt spid="78864"/>
                                        </p:tgtEl>
                                        <p:attrNameLst>
                                          <p:attrName>ppt_x</p:attrName>
                                        </p:attrNameLst>
                                      </p:cBhvr>
                                      <p:tavLst>
                                        <p:tav tm="0">
                                          <p:val>
                                            <p:strVal val="0-#ppt_w/2"/>
                                          </p:val>
                                        </p:tav>
                                        <p:tav tm="100000">
                                          <p:val>
                                            <p:strVal val="#ppt_x"/>
                                          </p:val>
                                        </p:tav>
                                      </p:tavLst>
                                    </p:anim>
                                    <p:anim calcmode="lin" valueType="num">
                                      <p:cBhvr additive="base">
                                        <p:cTn id="16" dur="500" fill="hold"/>
                                        <p:tgtEl>
                                          <p:spTgt spid="7886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8867"/>
                                        </p:tgtEl>
                                        <p:attrNameLst>
                                          <p:attrName>style.visibility</p:attrName>
                                        </p:attrNameLst>
                                      </p:cBhvr>
                                      <p:to>
                                        <p:strVal val="visible"/>
                                      </p:to>
                                    </p:set>
                                    <p:anim calcmode="lin" valueType="num">
                                      <p:cBhvr additive="base">
                                        <p:cTn id="19" dur="500" fill="hold"/>
                                        <p:tgtEl>
                                          <p:spTgt spid="78867"/>
                                        </p:tgtEl>
                                        <p:attrNameLst>
                                          <p:attrName>ppt_x</p:attrName>
                                        </p:attrNameLst>
                                      </p:cBhvr>
                                      <p:tavLst>
                                        <p:tav tm="0">
                                          <p:val>
                                            <p:strVal val="0-#ppt_w/2"/>
                                          </p:val>
                                        </p:tav>
                                        <p:tav tm="100000">
                                          <p:val>
                                            <p:strVal val="#ppt_x"/>
                                          </p:val>
                                        </p:tav>
                                      </p:tavLst>
                                    </p:anim>
                                    <p:anim calcmode="lin" valueType="num">
                                      <p:cBhvr additive="base">
                                        <p:cTn id="20" dur="500" fill="hold"/>
                                        <p:tgtEl>
                                          <p:spTgt spid="7886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8879"/>
                                        </p:tgtEl>
                                        <p:attrNameLst>
                                          <p:attrName>style.visibility</p:attrName>
                                        </p:attrNameLst>
                                      </p:cBhvr>
                                      <p:to>
                                        <p:strVal val="visible"/>
                                      </p:to>
                                    </p:set>
                                    <p:anim calcmode="lin" valueType="num">
                                      <p:cBhvr additive="base">
                                        <p:cTn id="23" dur="500" fill="hold"/>
                                        <p:tgtEl>
                                          <p:spTgt spid="78879"/>
                                        </p:tgtEl>
                                        <p:attrNameLst>
                                          <p:attrName>ppt_x</p:attrName>
                                        </p:attrNameLst>
                                      </p:cBhvr>
                                      <p:tavLst>
                                        <p:tav tm="0">
                                          <p:val>
                                            <p:strVal val="0-#ppt_w/2"/>
                                          </p:val>
                                        </p:tav>
                                        <p:tav tm="100000">
                                          <p:val>
                                            <p:strVal val="#ppt_x"/>
                                          </p:val>
                                        </p:tav>
                                      </p:tavLst>
                                    </p:anim>
                                    <p:anim calcmode="lin" valueType="num">
                                      <p:cBhvr additive="base">
                                        <p:cTn id="24" dur="500" fill="hold"/>
                                        <p:tgtEl>
                                          <p:spTgt spid="7887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8877"/>
                                        </p:tgtEl>
                                        <p:attrNameLst>
                                          <p:attrName>style.visibility</p:attrName>
                                        </p:attrNameLst>
                                      </p:cBhvr>
                                      <p:to>
                                        <p:strVal val="visible"/>
                                      </p:to>
                                    </p:set>
                                    <p:anim calcmode="lin" valueType="num">
                                      <p:cBhvr additive="base">
                                        <p:cTn id="27" dur="500" fill="hold"/>
                                        <p:tgtEl>
                                          <p:spTgt spid="78877"/>
                                        </p:tgtEl>
                                        <p:attrNameLst>
                                          <p:attrName>ppt_x</p:attrName>
                                        </p:attrNameLst>
                                      </p:cBhvr>
                                      <p:tavLst>
                                        <p:tav tm="0">
                                          <p:val>
                                            <p:strVal val="0-#ppt_w/2"/>
                                          </p:val>
                                        </p:tav>
                                        <p:tav tm="100000">
                                          <p:val>
                                            <p:strVal val="#ppt_x"/>
                                          </p:val>
                                        </p:tav>
                                      </p:tavLst>
                                    </p:anim>
                                    <p:anim calcmode="lin" valueType="num">
                                      <p:cBhvr additive="base">
                                        <p:cTn id="28" dur="500" fill="hold"/>
                                        <p:tgtEl>
                                          <p:spTgt spid="7887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8881"/>
                                        </p:tgtEl>
                                        <p:attrNameLst>
                                          <p:attrName>style.visibility</p:attrName>
                                        </p:attrNameLst>
                                      </p:cBhvr>
                                      <p:to>
                                        <p:strVal val="visible"/>
                                      </p:to>
                                    </p:set>
                                    <p:anim calcmode="lin" valueType="num">
                                      <p:cBhvr additive="base">
                                        <p:cTn id="31" dur="500" fill="hold"/>
                                        <p:tgtEl>
                                          <p:spTgt spid="78881"/>
                                        </p:tgtEl>
                                        <p:attrNameLst>
                                          <p:attrName>ppt_x</p:attrName>
                                        </p:attrNameLst>
                                      </p:cBhvr>
                                      <p:tavLst>
                                        <p:tav tm="0">
                                          <p:val>
                                            <p:strVal val="0-#ppt_w/2"/>
                                          </p:val>
                                        </p:tav>
                                        <p:tav tm="100000">
                                          <p:val>
                                            <p:strVal val="#ppt_x"/>
                                          </p:val>
                                        </p:tav>
                                      </p:tavLst>
                                    </p:anim>
                                    <p:anim calcmode="lin" valueType="num">
                                      <p:cBhvr additive="base">
                                        <p:cTn id="32" dur="500" fill="hold"/>
                                        <p:tgtEl>
                                          <p:spTgt spid="78881"/>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8871"/>
                                        </p:tgtEl>
                                        <p:attrNameLst>
                                          <p:attrName>style.visibility</p:attrName>
                                        </p:attrNameLst>
                                      </p:cBhvr>
                                      <p:to>
                                        <p:strVal val="visible"/>
                                      </p:to>
                                    </p:set>
                                    <p:anim calcmode="lin" valueType="num">
                                      <p:cBhvr additive="base">
                                        <p:cTn id="35" dur="500" fill="hold"/>
                                        <p:tgtEl>
                                          <p:spTgt spid="78871"/>
                                        </p:tgtEl>
                                        <p:attrNameLst>
                                          <p:attrName>ppt_x</p:attrName>
                                        </p:attrNameLst>
                                      </p:cBhvr>
                                      <p:tavLst>
                                        <p:tav tm="0">
                                          <p:val>
                                            <p:strVal val="#ppt_x"/>
                                          </p:val>
                                        </p:tav>
                                        <p:tav tm="100000">
                                          <p:val>
                                            <p:strVal val="#ppt_x"/>
                                          </p:val>
                                        </p:tav>
                                      </p:tavLst>
                                    </p:anim>
                                    <p:anim calcmode="lin" valueType="num">
                                      <p:cBhvr additive="base">
                                        <p:cTn id="36" dur="500" fill="hold"/>
                                        <p:tgtEl>
                                          <p:spTgt spid="7887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8868"/>
                                        </p:tgtEl>
                                        <p:attrNameLst>
                                          <p:attrName>style.visibility</p:attrName>
                                        </p:attrNameLst>
                                      </p:cBhvr>
                                      <p:to>
                                        <p:strVal val="visible"/>
                                      </p:to>
                                    </p:set>
                                    <p:anim calcmode="lin" valueType="num">
                                      <p:cBhvr additive="base">
                                        <p:cTn id="39" dur="500" fill="hold"/>
                                        <p:tgtEl>
                                          <p:spTgt spid="78868"/>
                                        </p:tgtEl>
                                        <p:attrNameLst>
                                          <p:attrName>ppt_x</p:attrName>
                                        </p:attrNameLst>
                                      </p:cBhvr>
                                      <p:tavLst>
                                        <p:tav tm="0">
                                          <p:val>
                                            <p:strVal val="#ppt_x"/>
                                          </p:val>
                                        </p:tav>
                                        <p:tav tm="100000">
                                          <p:val>
                                            <p:strVal val="#ppt_x"/>
                                          </p:val>
                                        </p:tav>
                                      </p:tavLst>
                                    </p:anim>
                                    <p:anim calcmode="lin" valueType="num">
                                      <p:cBhvr additive="base">
                                        <p:cTn id="40" dur="500" fill="hold"/>
                                        <p:tgtEl>
                                          <p:spTgt spid="7886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863"/>
                                        </p:tgtEl>
                                        <p:attrNameLst>
                                          <p:attrName>style.visibility</p:attrName>
                                        </p:attrNameLst>
                                      </p:cBhvr>
                                      <p:to>
                                        <p:strVal val="visible"/>
                                      </p:to>
                                    </p:set>
                                    <p:anim calcmode="lin" valueType="num">
                                      <p:cBhvr additive="base">
                                        <p:cTn id="43" dur="500" fill="hold"/>
                                        <p:tgtEl>
                                          <p:spTgt spid="78863"/>
                                        </p:tgtEl>
                                        <p:attrNameLst>
                                          <p:attrName>ppt_x</p:attrName>
                                        </p:attrNameLst>
                                      </p:cBhvr>
                                      <p:tavLst>
                                        <p:tav tm="0">
                                          <p:val>
                                            <p:strVal val="#ppt_x"/>
                                          </p:val>
                                        </p:tav>
                                        <p:tav tm="100000">
                                          <p:val>
                                            <p:strVal val="#ppt_x"/>
                                          </p:val>
                                        </p:tav>
                                      </p:tavLst>
                                    </p:anim>
                                    <p:anim calcmode="lin" valueType="num">
                                      <p:cBhvr additive="base">
                                        <p:cTn id="44"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8878"/>
                                        </p:tgtEl>
                                        <p:attrNameLst>
                                          <p:attrName>style.visibility</p:attrName>
                                        </p:attrNameLst>
                                      </p:cBhvr>
                                      <p:to>
                                        <p:strVal val="visible"/>
                                      </p:to>
                                    </p:set>
                                    <p:anim calcmode="lin" valueType="num">
                                      <p:cBhvr additive="base">
                                        <p:cTn id="49" dur="500" fill="hold"/>
                                        <p:tgtEl>
                                          <p:spTgt spid="78878"/>
                                        </p:tgtEl>
                                        <p:attrNameLst>
                                          <p:attrName>ppt_x</p:attrName>
                                        </p:attrNameLst>
                                      </p:cBhvr>
                                      <p:tavLst>
                                        <p:tav tm="0">
                                          <p:val>
                                            <p:strVal val="1+#ppt_w/2"/>
                                          </p:val>
                                        </p:tav>
                                        <p:tav tm="100000">
                                          <p:val>
                                            <p:strVal val="#ppt_x"/>
                                          </p:val>
                                        </p:tav>
                                      </p:tavLst>
                                    </p:anim>
                                    <p:anim calcmode="lin" valueType="num">
                                      <p:cBhvr additive="base">
                                        <p:cTn id="50" dur="500" fill="hold"/>
                                        <p:tgtEl>
                                          <p:spTgt spid="7887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8880"/>
                                        </p:tgtEl>
                                        <p:attrNameLst>
                                          <p:attrName>style.visibility</p:attrName>
                                        </p:attrNameLst>
                                      </p:cBhvr>
                                      <p:to>
                                        <p:strVal val="visible"/>
                                      </p:to>
                                    </p:set>
                                    <p:anim calcmode="lin" valueType="num">
                                      <p:cBhvr additive="base">
                                        <p:cTn id="53" dur="500" fill="hold"/>
                                        <p:tgtEl>
                                          <p:spTgt spid="78880"/>
                                        </p:tgtEl>
                                        <p:attrNameLst>
                                          <p:attrName>ppt_x</p:attrName>
                                        </p:attrNameLst>
                                      </p:cBhvr>
                                      <p:tavLst>
                                        <p:tav tm="0">
                                          <p:val>
                                            <p:strVal val="1+#ppt_w/2"/>
                                          </p:val>
                                        </p:tav>
                                        <p:tav tm="100000">
                                          <p:val>
                                            <p:strVal val="#ppt_x"/>
                                          </p:val>
                                        </p:tav>
                                      </p:tavLst>
                                    </p:anim>
                                    <p:anim calcmode="lin" valueType="num">
                                      <p:cBhvr additive="base">
                                        <p:cTn id="54" dur="500" fill="hold"/>
                                        <p:tgtEl>
                                          <p:spTgt spid="7888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8882"/>
                                        </p:tgtEl>
                                        <p:attrNameLst>
                                          <p:attrName>style.visibility</p:attrName>
                                        </p:attrNameLst>
                                      </p:cBhvr>
                                      <p:to>
                                        <p:strVal val="visible"/>
                                      </p:to>
                                    </p:set>
                                    <p:anim calcmode="lin" valueType="num">
                                      <p:cBhvr additive="base">
                                        <p:cTn id="57" dur="500" fill="hold"/>
                                        <p:tgtEl>
                                          <p:spTgt spid="78882"/>
                                        </p:tgtEl>
                                        <p:attrNameLst>
                                          <p:attrName>ppt_x</p:attrName>
                                        </p:attrNameLst>
                                      </p:cBhvr>
                                      <p:tavLst>
                                        <p:tav tm="0">
                                          <p:val>
                                            <p:strVal val="1+#ppt_w/2"/>
                                          </p:val>
                                        </p:tav>
                                        <p:tav tm="100000">
                                          <p:val>
                                            <p:strVal val="#ppt_x"/>
                                          </p:val>
                                        </p:tav>
                                      </p:tavLst>
                                    </p:anim>
                                    <p:anim calcmode="lin" valueType="num">
                                      <p:cBhvr additive="base">
                                        <p:cTn id="58" dur="500" fill="hold"/>
                                        <p:tgtEl>
                                          <p:spTgt spid="78882"/>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78858"/>
                                        </p:tgtEl>
                                        <p:attrNameLst>
                                          <p:attrName>style.visibility</p:attrName>
                                        </p:attrNameLst>
                                      </p:cBhvr>
                                      <p:to>
                                        <p:strVal val="visible"/>
                                      </p:to>
                                    </p:set>
                                    <p:anim calcmode="lin" valueType="num">
                                      <p:cBhvr additive="base">
                                        <p:cTn id="61" dur="500" fill="hold"/>
                                        <p:tgtEl>
                                          <p:spTgt spid="78858"/>
                                        </p:tgtEl>
                                        <p:attrNameLst>
                                          <p:attrName>ppt_x</p:attrName>
                                        </p:attrNameLst>
                                      </p:cBhvr>
                                      <p:tavLst>
                                        <p:tav tm="0">
                                          <p:val>
                                            <p:strVal val="1+#ppt_w/2"/>
                                          </p:val>
                                        </p:tav>
                                        <p:tav tm="100000">
                                          <p:val>
                                            <p:strVal val="#ppt_x"/>
                                          </p:val>
                                        </p:tav>
                                      </p:tavLst>
                                    </p:anim>
                                    <p:anim calcmode="lin" valueType="num">
                                      <p:cBhvr additive="base">
                                        <p:cTn id="62" dur="500" fill="hold"/>
                                        <p:tgtEl>
                                          <p:spTgt spid="78858"/>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78859"/>
                                        </p:tgtEl>
                                        <p:attrNameLst>
                                          <p:attrName>style.visibility</p:attrName>
                                        </p:attrNameLst>
                                      </p:cBhvr>
                                      <p:to>
                                        <p:strVal val="visible"/>
                                      </p:to>
                                    </p:set>
                                    <p:anim calcmode="lin" valueType="num">
                                      <p:cBhvr additive="base">
                                        <p:cTn id="65" dur="500" fill="hold"/>
                                        <p:tgtEl>
                                          <p:spTgt spid="78859"/>
                                        </p:tgtEl>
                                        <p:attrNameLst>
                                          <p:attrName>ppt_x</p:attrName>
                                        </p:attrNameLst>
                                      </p:cBhvr>
                                      <p:tavLst>
                                        <p:tav tm="0">
                                          <p:val>
                                            <p:strVal val="1+#ppt_w/2"/>
                                          </p:val>
                                        </p:tav>
                                        <p:tav tm="100000">
                                          <p:val>
                                            <p:strVal val="#ppt_x"/>
                                          </p:val>
                                        </p:tav>
                                      </p:tavLst>
                                    </p:anim>
                                    <p:anim calcmode="lin" valueType="num">
                                      <p:cBhvr additive="base">
                                        <p:cTn id="66" dur="500" fill="hold"/>
                                        <p:tgtEl>
                                          <p:spTgt spid="78859"/>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78860"/>
                                        </p:tgtEl>
                                        <p:attrNameLst>
                                          <p:attrName>style.visibility</p:attrName>
                                        </p:attrNameLst>
                                      </p:cBhvr>
                                      <p:to>
                                        <p:strVal val="visible"/>
                                      </p:to>
                                    </p:set>
                                    <p:anim calcmode="lin" valueType="num">
                                      <p:cBhvr additive="base">
                                        <p:cTn id="69" dur="500" fill="hold"/>
                                        <p:tgtEl>
                                          <p:spTgt spid="78860"/>
                                        </p:tgtEl>
                                        <p:attrNameLst>
                                          <p:attrName>ppt_x</p:attrName>
                                        </p:attrNameLst>
                                      </p:cBhvr>
                                      <p:tavLst>
                                        <p:tav tm="0">
                                          <p:val>
                                            <p:strVal val="1+#ppt_w/2"/>
                                          </p:val>
                                        </p:tav>
                                        <p:tav tm="100000">
                                          <p:val>
                                            <p:strVal val="#ppt_x"/>
                                          </p:val>
                                        </p:tav>
                                      </p:tavLst>
                                    </p:anim>
                                    <p:anim calcmode="lin" valueType="num">
                                      <p:cBhvr additive="base">
                                        <p:cTn id="70" dur="500" fill="hold"/>
                                        <p:tgtEl>
                                          <p:spTgt spid="7886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8861"/>
                                        </p:tgtEl>
                                        <p:attrNameLst>
                                          <p:attrName>style.visibility</p:attrName>
                                        </p:attrNameLst>
                                      </p:cBhvr>
                                      <p:to>
                                        <p:strVal val="visible"/>
                                      </p:to>
                                    </p:set>
                                    <p:anim calcmode="lin" valueType="num">
                                      <p:cBhvr additive="base">
                                        <p:cTn id="73" dur="500" fill="hold"/>
                                        <p:tgtEl>
                                          <p:spTgt spid="78861"/>
                                        </p:tgtEl>
                                        <p:attrNameLst>
                                          <p:attrName>ppt_x</p:attrName>
                                        </p:attrNameLst>
                                      </p:cBhvr>
                                      <p:tavLst>
                                        <p:tav tm="0">
                                          <p:val>
                                            <p:strVal val="1+#ppt_w/2"/>
                                          </p:val>
                                        </p:tav>
                                        <p:tav tm="100000">
                                          <p:val>
                                            <p:strVal val="#ppt_x"/>
                                          </p:val>
                                        </p:tav>
                                      </p:tavLst>
                                    </p:anim>
                                    <p:anim calcmode="lin" valueType="num">
                                      <p:cBhvr additive="base">
                                        <p:cTn id="74" dur="500" fill="hold"/>
                                        <p:tgtEl>
                                          <p:spTgt spid="78861"/>
                                        </p:tgtEl>
                                        <p:attrNameLst>
                                          <p:attrName>ppt_y</p:attrName>
                                        </p:attrNameLst>
                                      </p:cBhvr>
                                      <p:tavLst>
                                        <p:tav tm="0">
                                          <p:val>
                                            <p:strVal val="#ppt_y"/>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8870"/>
                                        </p:tgtEl>
                                        <p:attrNameLst>
                                          <p:attrName>style.visibility</p:attrName>
                                        </p:attrNameLst>
                                      </p:cBhvr>
                                      <p:to>
                                        <p:strVal val="visible"/>
                                      </p:to>
                                    </p:set>
                                    <p:anim calcmode="lin" valueType="num">
                                      <p:cBhvr additive="base">
                                        <p:cTn id="77" dur="500" fill="hold"/>
                                        <p:tgtEl>
                                          <p:spTgt spid="78870"/>
                                        </p:tgtEl>
                                        <p:attrNameLst>
                                          <p:attrName>ppt_x</p:attrName>
                                        </p:attrNameLst>
                                      </p:cBhvr>
                                      <p:tavLst>
                                        <p:tav tm="0">
                                          <p:val>
                                            <p:strVal val="#ppt_x"/>
                                          </p:val>
                                        </p:tav>
                                        <p:tav tm="100000">
                                          <p:val>
                                            <p:strVal val="#ppt_x"/>
                                          </p:val>
                                        </p:tav>
                                      </p:tavLst>
                                    </p:anim>
                                    <p:anim calcmode="lin" valueType="num">
                                      <p:cBhvr additive="base">
                                        <p:cTn id="78" dur="500" fill="hold"/>
                                        <p:tgtEl>
                                          <p:spTgt spid="7887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8869"/>
                                        </p:tgtEl>
                                        <p:attrNameLst>
                                          <p:attrName>style.visibility</p:attrName>
                                        </p:attrNameLst>
                                      </p:cBhvr>
                                      <p:to>
                                        <p:strVal val="visible"/>
                                      </p:to>
                                    </p:set>
                                    <p:anim calcmode="lin" valueType="num">
                                      <p:cBhvr additive="base">
                                        <p:cTn id="81" dur="500" fill="hold"/>
                                        <p:tgtEl>
                                          <p:spTgt spid="78869"/>
                                        </p:tgtEl>
                                        <p:attrNameLst>
                                          <p:attrName>ppt_x</p:attrName>
                                        </p:attrNameLst>
                                      </p:cBhvr>
                                      <p:tavLst>
                                        <p:tav tm="0">
                                          <p:val>
                                            <p:strVal val="#ppt_x"/>
                                          </p:val>
                                        </p:tav>
                                        <p:tav tm="100000">
                                          <p:val>
                                            <p:strVal val="#ppt_x"/>
                                          </p:val>
                                        </p:tav>
                                      </p:tavLst>
                                    </p:anim>
                                    <p:anim calcmode="lin" valueType="num">
                                      <p:cBhvr additive="base">
                                        <p:cTn id="82" dur="500" fill="hold"/>
                                        <p:tgtEl>
                                          <p:spTgt spid="78869"/>
                                        </p:tgtEl>
                                        <p:attrNameLst>
                                          <p:attrName>ppt_y</p:attrName>
                                        </p:attrNameLst>
                                      </p:cBhvr>
                                      <p:tavLst>
                                        <p:tav tm="0">
                                          <p:val>
                                            <p:strVal val="1+#ppt_h/2"/>
                                          </p:val>
                                        </p:tav>
                                        <p:tav tm="100000">
                                          <p:val>
                                            <p:strVal val="#ppt_y"/>
                                          </p:val>
                                        </p:tav>
                                      </p:tavLst>
                                    </p:anim>
                                  </p:childTnLst>
                                </p:cTn>
                              </p:par>
                              <p:par>
                                <p:cTn id="83" presetID="23" presetClass="entr" presetSubtype="16" fill="hold" nodeType="withEffect">
                                  <p:stCondLst>
                                    <p:cond delay="0"/>
                                  </p:stCondLst>
                                  <p:childTnLst>
                                    <p:set>
                                      <p:cBhvr>
                                        <p:cTn id="84" dur="1" fill="hold">
                                          <p:stCondLst>
                                            <p:cond delay="0"/>
                                          </p:stCondLst>
                                        </p:cTn>
                                        <p:tgtEl>
                                          <p:spTgt spid="78886"/>
                                        </p:tgtEl>
                                        <p:attrNameLst>
                                          <p:attrName>style.visibility</p:attrName>
                                        </p:attrNameLst>
                                      </p:cBhvr>
                                      <p:to>
                                        <p:strVal val="visible"/>
                                      </p:to>
                                    </p:set>
                                    <p:anim calcmode="lin" valueType="num">
                                      <p:cBhvr>
                                        <p:cTn id="85" dur="500" fill="hold"/>
                                        <p:tgtEl>
                                          <p:spTgt spid="78886"/>
                                        </p:tgtEl>
                                        <p:attrNameLst>
                                          <p:attrName>ppt_w</p:attrName>
                                        </p:attrNameLst>
                                      </p:cBhvr>
                                      <p:tavLst>
                                        <p:tav tm="0">
                                          <p:val>
                                            <p:fltVal val="0"/>
                                          </p:val>
                                        </p:tav>
                                        <p:tav tm="100000">
                                          <p:val>
                                            <p:strVal val="#ppt_w"/>
                                          </p:val>
                                        </p:tav>
                                      </p:tavLst>
                                    </p:anim>
                                    <p:anim calcmode="lin" valueType="num">
                                      <p:cBhvr>
                                        <p:cTn id="86" dur="500" fill="hold"/>
                                        <p:tgtEl>
                                          <p:spTgt spid="78886"/>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78875"/>
                                        </p:tgtEl>
                                        <p:attrNameLst>
                                          <p:attrName>style.visibility</p:attrName>
                                        </p:attrNameLst>
                                      </p:cBhvr>
                                      <p:to>
                                        <p:strVal val="visible"/>
                                      </p:to>
                                    </p:set>
                                    <p:anim calcmode="lin" valueType="num">
                                      <p:cBhvr additive="base">
                                        <p:cTn id="91" dur="500" fill="hold"/>
                                        <p:tgtEl>
                                          <p:spTgt spid="78875"/>
                                        </p:tgtEl>
                                        <p:attrNameLst>
                                          <p:attrName>ppt_x</p:attrName>
                                        </p:attrNameLst>
                                      </p:cBhvr>
                                      <p:tavLst>
                                        <p:tav tm="0">
                                          <p:val>
                                            <p:strVal val="0-#ppt_w/2"/>
                                          </p:val>
                                        </p:tav>
                                        <p:tav tm="100000">
                                          <p:val>
                                            <p:strVal val="#ppt_x"/>
                                          </p:val>
                                        </p:tav>
                                      </p:tavLst>
                                    </p:anim>
                                    <p:anim calcmode="lin" valueType="num">
                                      <p:cBhvr additive="base">
                                        <p:cTn id="92" dur="500" fill="hold"/>
                                        <p:tgtEl>
                                          <p:spTgt spid="78875"/>
                                        </p:tgtEl>
                                        <p:attrNameLst>
                                          <p:attrName>ppt_y</p:attrName>
                                        </p:attrNameLst>
                                      </p:cBhvr>
                                      <p:tavLst>
                                        <p:tav tm="0">
                                          <p:val>
                                            <p:strVal val="#ppt_y"/>
                                          </p:val>
                                        </p:tav>
                                        <p:tav tm="100000">
                                          <p:val>
                                            <p:strVal val="#ppt_y"/>
                                          </p:val>
                                        </p:tav>
                                      </p:tavLst>
                                    </p:anim>
                                  </p:childTnLst>
                                </p:cTn>
                              </p:par>
                            </p:childTnLst>
                          </p:cTn>
                        </p:par>
                        <p:par>
                          <p:cTn id="93" fill="hold" nodeType="afterGroup">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78876"/>
                                        </p:tgtEl>
                                        <p:attrNameLst>
                                          <p:attrName>style.visibility</p:attrName>
                                        </p:attrNameLst>
                                      </p:cBhvr>
                                      <p:to>
                                        <p:strVal val="visible"/>
                                      </p:to>
                                    </p:set>
                                    <p:anim calcmode="lin" valueType="num">
                                      <p:cBhvr additive="base">
                                        <p:cTn id="96" dur="500" fill="hold"/>
                                        <p:tgtEl>
                                          <p:spTgt spid="78876"/>
                                        </p:tgtEl>
                                        <p:attrNameLst>
                                          <p:attrName>ppt_x</p:attrName>
                                        </p:attrNameLst>
                                      </p:cBhvr>
                                      <p:tavLst>
                                        <p:tav tm="0">
                                          <p:val>
                                            <p:strVal val="#ppt_x"/>
                                          </p:val>
                                        </p:tav>
                                        <p:tav tm="100000">
                                          <p:val>
                                            <p:strVal val="#ppt_x"/>
                                          </p:val>
                                        </p:tav>
                                      </p:tavLst>
                                    </p:anim>
                                    <p:anim calcmode="lin" valueType="num">
                                      <p:cBhvr additive="base">
                                        <p:cTn id="97" dur="500" fill="hold"/>
                                        <p:tgtEl>
                                          <p:spTgt spid="78876"/>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1000"/>
                            </p:stCondLst>
                            <p:childTnLst>
                              <p:par>
                                <p:cTn id="99" presetID="2" presetClass="entr" presetSubtype="4" fill="hold" grpId="0" nodeType="afterEffect">
                                  <p:stCondLst>
                                    <p:cond delay="0"/>
                                  </p:stCondLst>
                                  <p:childTnLst>
                                    <p:set>
                                      <p:cBhvr>
                                        <p:cTn id="100" dur="1" fill="hold">
                                          <p:stCondLst>
                                            <p:cond delay="0"/>
                                          </p:stCondLst>
                                        </p:cTn>
                                        <p:tgtEl>
                                          <p:spTgt spid="78884"/>
                                        </p:tgtEl>
                                        <p:attrNameLst>
                                          <p:attrName>style.visibility</p:attrName>
                                        </p:attrNameLst>
                                      </p:cBhvr>
                                      <p:to>
                                        <p:strVal val="visible"/>
                                      </p:to>
                                    </p:set>
                                    <p:anim calcmode="lin" valueType="num">
                                      <p:cBhvr additive="base">
                                        <p:cTn id="101" dur="500" fill="hold"/>
                                        <p:tgtEl>
                                          <p:spTgt spid="78884"/>
                                        </p:tgtEl>
                                        <p:attrNameLst>
                                          <p:attrName>ppt_x</p:attrName>
                                        </p:attrNameLst>
                                      </p:cBhvr>
                                      <p:tavLst>
                                        <p:tav tm="0">
                                          <p:val>
                                            <p:strVal val="#ppt_x"/>
                                          </p:val>
                                        </p:tav>
                                        <p:tav tm="100000">
                                          <p:val>
                                            <p:strVal val="#ppt_x"/>
                                          </p:val>
                                        </p:tav>
                                      </p:tavLst>
                                    </p:anim>
                                    <p:anim calcmode="lin" valueType="num">
                                      <p:cBhvr additive="base">
                                        <p:cTn id="102" dur="500" fill="hold"/>
                                        <p:tgtEl>
                                          <p:spTgt spid="7888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78885"/>
                                        </p:tgtEl>
                                        <p:attrNameLst>
                                          <p:attrName>style.visibility</p:attrName>
                                        </p:attrNameLst>
                                      </p:cBhvr>
                                      <p:to>
                                        <p:strVal val="visible"/>
                                      </p:to>
                                    </p:set>
                                    <p:anim calcmode="lin" valueType="num">
                                      <p:cBhvr additive="base">
                                        <p:cTn id="105" dur="500" fill="hold"/>
                                        <p:tgtEl>
                                          <p:spTgt spid="78885"/>
                                        </p:tgtEl>
                                        <p:attrNameLst>
                                          <p:attrName>ppt_x</p:attrName>
                                        </p:attrNameLst>
                                      </p:cBhvr>
                                      <p:tavLst>
                                        <p:tav tm="0">
                                          <p:val>
                                            <p:strVal val="#ppt_x"/>
                                          </p:val>
                                        </p:tav>
                                        <p:tav tm="100000">
                                          <p:val>
                                            <p:strVal val="#ppt_x"/>
                                          </p:val>
                                        </p:tav>
                                      </p:tavLst>
                                    </p:anim>
                                    <p:anim calcmode="lin" valueType="num">
                                      <p:cBhvr additive="base">
                                        <p:cTn id="106" dur="500" fill="hold"/>
                                        <p:tgtEl>
                                          <p:spTgt spid="78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animBg="1"/>
      <p:bldP spid="78867" grpId="0" animBg="1"/>
      <p:bldP spid="78868" grpId="0"/>
      <p:bldP spid="78869" grpId="0"/>
      <p:bldP spid="78870" grpId="0"/>
      <p:bldP spid="78871" grpId="0"/>
      <p:bldP spid="78875" grpId="0" animBg="1"/>
      <p:bldP spid="78876" grpId="0" animBg="1"/>
      <p:bldP spid="78877" grpId="0"/>
      <p:bldP spid="78878" grpId="0"/>
      <p:bldP spid="78879" grpId="0"/>
      <p:bldP spid="78880" grpId="0"/>
      <p:bldP spid="78881" grpId="0"/>
      <p:bldP spid="78882" grpId="0"/>
      <p:bldP spid="788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Inflation and Unemployment</a:t>
            </a:r>
          </a:p>
        </p:txBody>
      </p:sp>
      <p:sp>
        <p:nvSpPr>
          <p:cNvPr id="27651" name="Content Placeholder 2"/>
          <p:cNvSpPr>
            <a:spLocks noGrp="1"/>
          </p:cNvSpPr>
          <p:nvPr>
            <p:ph idx="1"/>
          </p:nvPr>
        </p:nvSpPr>
        <p:spPr/>
        <p:txBody>
          <a:bodyPr/>
          <a:lstStyle/>
          <a:p>
            <a:pPr eaLnBrk="1" hangingPunct="1"/>
            <a:r>
              <a:rPr lang="en-US" altLang="en-US" sz="3200" dirty="0"/>
              <a:t>Low inflation and low unemployment rates</a:t>
            </a:r>
          </a:p>
          <a:p>
            <a:pPr lvl="1" eaLnBrk="1" hangingPunct="1">
              <a:buClr>
                <a:schemeClr val="accent1"/>
              </a:buClr>
            </a:pPr>
            <a:r>
              <a:rPr lang="en-US" altLang="en-US" sz="3200" dirty="0"/>
              <a:t>Fed’</a:t>
            </a:r>
            <a:r>
              <a:rPr lang="en-US" altLang="ja-JP" sz="3200" dirty="0"/>
              <a:t>s major goals</a:t>
            </a:r>
          </a:p>
          <a:p>
            <a:pPr lvl="1" eaLnBrk="1" hangingPunct="1">
              <a:buClr>
                <a:schemeClr val="accent1"/>
              </a:buClr>
            </a:pPr>
            <a:r>
              <a:rPr lang="en-US" altLang="en-US" sz="3200" dirty="0"/>
              <a:t>Compatible or conflicting?</a:t>
            </a:r>
          </a:p>
          <a:p>
            <a:pPr eaLnBrk="1" hangingPunct="1"/>
            <a:r>
              <a:rPr lang="en-US" altLang="en-US" sz="3200" dirty="0"/>
              <a:t>Short-run tradeoff</a:t>
            </a:r>
          </a:p>
          <a:p>
            <a:pPr eaLnBrk="1" hangingPunct="1"/>
            <a:r>
              <a:rPr lang="en-US" altLang="en-US" sz="3200" b="1" dirty="0">
                <a:solidFill>
                  <a:srgbClr val="31859C"/>
                </a:solidFill>
              </a:rPr>
              <a:t>Aggregate supply shocks </a:t>
            </a:r>
            <a:r>
              <a:rPr lang="en-US" altLang="en-US" sz="3200" dirty="0"/>
              <a:t>cause both rates to rise</a:t>
            </a:r>
          </a:p>
          <a:p>
            <a:pPr eaLnBrk="1" hangingPunct="1"/>
            <a:r>
              <a:rPr lang="en-US" altLang="en-US" sz="3200" dirty="0"/>
              <a:t>No long-run tradeoff</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oup 69"/>
          <p:cNvPicPr>
            <a:picLocks noChangeArrowheads="1"/>
          </p:cNvPicPr>
          <p:nvPr/>
        </p:nvPicPr>
        <p:blipFill>
          <a:blip r:embed="rId3"/>
          <a:srcRect/>
          <a:stretch>
            <a:fillRect/>
          </a:stretch>
        </p:blipFill>
        <p:spPr bwMode="auto">
          <a:xfrm>
            <a:off x="1849438" y="2078038"/>
            <a:ext cx="5499100" cy="3284537"/>
          </a:xfrm>
          <a:prstGeom prst="rect">
            <a:avLst/>
          </a:prstGeom>
          <a:solidFill>
            <a:schemeClr val="bg1">
              <a:lumMod val="85000"/>
            </a:schemeClr>
          </a:solidFill>
          <a:ln w="9525">
            <a:noFill/>
            <a:miter lim="800000"/>
            <a:headEnd/>
            <a:tailEnd/>
          </a:ln>
        </p:spPr>
      </p:pic>
      <p:sp>
        <p:nvSpPr>
          <p:cNvPr id="16475" name="Line 91"/>
          <p:cNvSpPr>
            <a:spLocks noChangeShapeType="1"/>
          </p:cNvSpPr>
          <p:nvPr/>
        </p:nvSpPr>
        <p:spPr bwMode="auto">
          <a:xfrm flipH="1">
            <a:off x="1903413" y="4119563"/>
            <a:ext cx="2682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72" name="Title 41"/>
          <p:cNvSpPr>
            <a:spLocks noGrp="1"/>
          </p:cNvSpPr>
          <p:nvPr>
            <p:ph type="title"/>
          </p:nvPr>
        </p:nvSpPr>
        <p:spPr/>
        <p:txBody>
          <a:bodyPr/>
          <a:lstStyle/>
          <a:p>
            <a:pPr eaLnBrk="1" fontAlgn="auto" hangingPunct="1">
              <a:spcAft>
                <a:spcPts val="0"/>
              </a:spcAft>
              <a:defRPr/>
            </a:pPr>
            <a:r>
              <a:rPr lang="en-US" altLang="en-US" dirty="0">
                <a:ea typeface="+mj-ea"/>
              </a:rPr>
              <a:t>The Phillips Curve</a:t>
            </a:r>
          </a:p>
        </p:txBody>
      </p:sp>
      <p:sp>
        <p:nvSpPr>
          <p:cNvPr id="16459" name="Text Box 75"/>
          <p:cNvSpPr txBox="1">
            <a:spLocks noChangeArrowheads="1"/>
          </p:cNvSpPr>
          <p:nvPr/>
        </p:nvSpPr>
        <p:spPr bwMode="auto">
          <a:xfrm>
            <a:off x="3162300" y="5637213"/>
            <a:ext cx="2281238" cy="368300"/>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Real Domestic Output</a:t>
            </a:r>
          </a:p>
        </p:txBody>
      </p:sp>
      <p:sp>
        <p:nvSpPr>
          <p:cNvPr id="16460" name="Text Box 76"/>
          <p:cNvSpPr txBox="1">
            <a:spLocks noChangeArrowheads="1"/>
          </p:cNvSpPr>
          <p:nvPr/>
        </p:nvSpPr>
        <p:spPr bwMode="auto">
          <a:xfrm rot="-5400000">
            <a:off x="718344" y="3415506"/>
            <a:ext cx="1200150" cy="369888"/>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Price Level</a:t>
            </a:r>
          </a:p>
        </p:txBody>
      </p:sp>
      <p:sp>
        <p:nvSpPr>
          <p:cNvPr id="16461" name="Text Box 77"/>
          <p:cNvSpPr txBox="1">
            <a:spLocks noChangeArrowheads="1"/>
          </p:cNvSpPr>
          <p:nvPr/>
        </p:nvSpPr>
        <p:spPr bwMode="auto">
          <a:xfrm>
            <a:off x="1609725" y="51784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0</a:t>
            </a:r>
          </a:p>
        </p:txBody>
      </p:sp>
      <p:sp>
        <p:nvSpPr>
          <p:cNvPr id="16462" name="Text Box 78"/>
          <p:cNvSpPr txBox="1">
            <a:spLocks noChangeArrowheads="1"/>
          </p:cNvSpPr>
          <p:nvPr/>
        </p:nvSpPr>
        <p:spPr bwMode="auto">
          <a:xfrm>
            <a:off x="1514475" y="4246563"/>
            <a:ext cx="396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a:t>
            </a:r>
            <a:r>
              <a:rPr lang="en-US" altLang="en-US" sz="1600" b="1" baseline="-25000" dirty="0">
                <a:latin typeface="Arial" panose="020B0604020202020204" pitchFamily="34" charset="0"/>
              </a:rPr>
              <a:t>0</a:t>
            </a:r>
          </a:p>
        </p:txBody>
      </p:sp>
      <p:sp>
        <p:nvSpPr>
          <p:cNvPr id="16463" name="Text Box 79"/>
          <p:cNvSpPr txBox="1">
            <a:spLocks noChangeArrowheads="1"/>
          </p:cNvSpPr>
          <p:nvPr/>
        </p:nvSpPr>
        <p:spPr bwMode="auto">
          <a:xfrm>
            <a:off x="1514475" y="3951288"/>
            <a:ext cx="396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a:t>
            </a:r>
            <a:r>
              <a:rPr lang="en-US" altLang="en-US" sz="1600" b="1" baseline="-25000" dirty="0">
                <a:latin typeface="Arial" panose="020B0604020202020204" pitchFamily="34" charset="0"/>
              </a:rPr>
              <a:t>1</a:t>
            </a:r>
          </a:p>
        </p:txBody>
      </p:sp>
      <p:sp>
        <p:nvSpPr>
          <p:cNvPr id="16464" name="Text Box 80"/>
          <p:cNvSpPr txBox="1">
            <a:spLocks noChangeArrowheads="1"/>
          </p:cNvSpPr>
          <p:nvPr/>
        </p:nvSpPr>
        <p:spPr bwMode="auto">
          <a:xfrm>
            <a:off x="1514475" y="3570288"/>
            <a:ext cx="396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a:t>
            </a:r>
            <a:r>
              <a:rPr lang="en-US" altLang="en-US" sz="1600" b="1" baseline="-25000" dirty="0">
                <a:latin typeface="Arial" panose="020B0604020202020204" pitchFamily="34" charset="0"/>
              </a:rPr>
              <a:t>2</a:t>
            </a:r>
          </a:p>
        </p:txBody>
      </p:sp>
      <p:sp>
        <p:nvSpPr>
          <p:cNvPr id="16465" name="Text Box 81"/>
          <p:cNvSpPr txBox="1">
            <a:spLocks noChangeArrowheads="1"/>
          </p:cNvSpPr>
          <p:nvPr/>
        </p:nvSpPr>
        <p:spPr bwMode="auto">
          <a:xfrm>
            <a:off x="1514475" y="3170238"/>
            <a:ext cx="396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a:t>
            </a:r>
            <a:r>
              <a:rPr lang="en-US" altLang="en-US" sz="1600" b="1" baseline="-25000" dirty="0">
                <a:latin typeface="Arial" panose="020B0604020202020204" pitchFamily="34" charset="0"/>
              </a:rPr>
              <a:t>3</a:t>
            </a:r>
          </a:p>
        </p:txBody>
      </p:sp>
      <p:sp>
        <p:nvSpPr>
          <p:cNvPr id="16466" name="Text Box 82"/>
          <p:cNvSpPr txBox="1">
            <a:spLocks noChangeArrowheads="1"/>
          </p:cNvSpPr>
          <p:nvPr/>
        </p:nvSpPr>
        <p:spPr bwMode="auto">
          <a:xfrm>
            <a:off x="3933825" y="528478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Q</a:t>
            </a:r>
            <a:r>
              <a:rPr lang="en-US" altLang="en-US" sz="1600" b="1" baseline="-25000" dirty="0">
                <a:latin typeface="Arial" panose="020B0604020202020204" pitchFamily="34" charset="0"/>
              </a:rPr>
              <a:t>0</a:t>
            </a:r>
          </a:p>
        </p:txBody>
      </p:sp>
      <p:sp>
        <p:nvSpPr>
          <p:cNvPr id="16467" name="Text Box 83"/>
          <p:cNvSpPr txBox="1">
            <a:spLocks noChangeArrowheads="1"/>
          </p:cNvSpPr>
          <p:nvPr/>
        </p:nvSpPr>
        <p:spPr bwMode="auto">
          <a:xfrm>
            <a:off x="4362450" y="528478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Q</a:t>
            </a:r>
            <a:r>
              <a:rPr lang="en-US" altLang="en-US" sz="1600" b="1" baseline="-25000" dirty="0">
                <a:latin typeface="Arial" panose="020B0604020202020204" pitchFamily="34" charset="0"/>
              </a:rPr>
              <a:t>1</a:t>
            </a:r>
          </a:p>
        </p:txBody>
      </p:sp>
      <p:sp>
        <p:nvSpPr>
          <p:cNvPr id="16468" name="Text Box 84"/>
          <p:cNvSpPr txBox="1">
            <a:spLocks noChangeArrowheads="1"/>
          </p:cNvSpPr>
          <p:nvPr/>
        </p:nvSpPr>
        <p:spPr bwMode="auto">
          <a:xfrm>
            <a:off x="4714875" y="528478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Q</a:t>
            </a:r>
            <a:r>
              <a:rPr lang="en-US" altLang="en-US" sz="1600" b="1" baseline="-25000" dirty="0">
                <a:latin typeface="Arial" panose="020B0604020202020204" pitchFamily="34" charset="0"/>
              </a:rPr>
              <a:t>2</a:t>
            </a:r>
          </a:p>
        </p:txBody>
      </p:sp>
      <p:sp>
        <p:nvSpPr>
          <p:cNvPr id="16469" name="Text Box 85"/>
          <p:cNvSpPr txBox="1">
            <a:spLocks noChangeArrowheads="1"/>
          </p:cNvSpPr>
          <p:nvPr/>
        </p:nvSpPr>
        <p:spPr bwMode="auto">
          <a:xfrm>
            <a:off x="4991100" y="528478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Q</a:t>
            </a:r>
            <a:r>
              <a:rPr lang="en-US" altLang="en-US" sz="1600" b="1" baseline="-25000" dirty="0">
                <a:latin typeface="Arial" panose="020B0604020202020204" pitchFamily="34" charset="0"/>
              </a:rPr>
              <a:t>3</a:t>
            </a:r>
          </a:p>
        </p:txBody>
      </p:sp>
      <p:sp>
        <p:nvSpPr>
          <p:cNvPr id="16470" name="Text Box 86"/>
          <p:cNvSpPr txBox="1">
            <a:spLocks noChangeArrowheads="1"/>
          </p:cNvSpPr>
          <p:nvPr/>
        </p:nvSpPr>
        <p:spPr bwMode="auto">
          <a:xfrm>
            <a:off x="5162550" y="4884738"/>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AD</a:t>
            </a:r>
            <a:r>
              <a:rPr lang="en-US" altLang="en-US" sz="1600" b="1" baseline="-25000" dirty="0">
                <a:latin typeface="Arial" panose="020B0604020202020204" pitchFamily="34" charset="0"/>
              </a:rPr>
              <a:t>0</a:t>
            </a:r>
          </a:p>
        </p:txBody>
      </p:sp>
      <p:sp>
        <p:nvSpPr>
          <p:cNvPr id="16471" name="Text Box 87"/>
          <p:cNvSpPr txBox="1">
            <a:spLocks noChangeArrowheads="1"/>
          </p:cNvSpPr>
          <p:nvPr/>
        </p:nvSpPr>
        <p:spPr bwMode="auto">
          <a:xfrm>
            <a:off x="5457825" y="4551363"/>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AD</a:t>
            </a:r>
            <a:r>
              <a:rPr lang="en-US" altLang="en-US" sz="1600" b="1" baseline="-25000" dirty="0">
                <a:latin typeface="Arial" panose="020B0604020202020204" pitchFamily="34" charset="0"/>
              </a:rPr>
              <a:t>1</a:t>
            </a:r>
          </a:p>
        </p:txBody>
      </p:sp>
      <p:sp>
        <p:nvSpPr>
          <p:cNvPr id="16472" name="Text Box 88"/>
          <p:cNvSpPr txBox="1">
            <a:spLocks noChangeArrowheads="1"/>
          </p:cNvSpPr>
          <p:nvPr/>
        </p:nvSpPr>
        <p:spPr bwMode="auto">
          <a:xfrm>
            <a:off x="5800725" y="4160838"/>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AD</a:t>
            </a:r>
            <a:r>
              <a:rPr lang="en-US" altLang="en-US" sz="1600" b="1" baseline="-25000" dirty="0">
                <a:latin typeface="Arial" panose="020B0604020202020204" pitchFamily="34" charset="0"/>
              </a:rPr>
              <a:t>2</a:t>
            </a:r>
          </a:p>
        </p:txBody>
      </p:sp>
      <p:sp>
        <p:nvSpPr>
          <p:cNvPr id="16473" name="Text Box 89"/>
          <p:cNvSpPr txBox="1">
            <a:spLocks noChangeArrowheads="1"/>
          </p:cNvSpPr>
          <p:nvPr/>
        </p:nvSpPr>
        <p:spPr bwMode="auto">
          <a:xfrm>
            <a:off x="6105525" y="3751263"/>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AD</a:t>
            </a:r>
            <a:r>
              <a:rPr lang="en-US" altLang="en-US" sz="1600" b="1" baseline="-25000" dirty="0">
                <a:latin typeface="Arial" panose="020B0604020202020204" pitchFamily="34" charset="0"/>
              </a:rPr>
              <a:t>3</a:t>
            </a:r>
          </a:p>
        </p:txBody>
      </p:sp>
      <p:sp>
        <p:nvSpPr>
          <p:cNvPr id="16474" name="Line 90"/>
          <p:cNvSpPr>
            <a:spLocks noChangeShapeType="1"/>
          </p:cNvSpPr>
          <p:nvPr/>
        </p:nvSpPr>
        <p:spPr bwMode="auto">
          <a:xfrm flipH="1">
            <a:off x="1903413" y="4414838"/>
            <a:ext cx="2246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76" name="Line 92"/>
          <p:cNvSpPr>
            <a:spLocks noChangeShapeType="1"/>
          </p:cNvSpPr>
          <p:nvPr/>
        </p:nvSpPr>
        <p:spPr bwMode="auto">
          <a:xfrm flipH="1">
            <a:off x="1903413" y="3748088"/>
            <a:ext cx="30384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77" name="Line 93"/>
          <p:cNvSpPr>
            <a:spLocks noChangeShapeType="1"/>
          </p:cNvSpPr>
          <p:nvPr/>
        </p:nvSpPr>
        <p:spPr bwMode="auto">
          <a:xfrm flipH="1">
            <a:off x="1903413" y="3338513"/>
            <a:ext cx="32718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78" name="Line 94"/>
          <p:cNvSpPr>
            <a:spLocks noChangeShapeType="1"/>
          </p:cNvSpPr>
          <p:nvPr/>
        </p:nvSpPr>
        <p:spPr bwMode="auto">
          <a:xfrm>
            <a:off x="4138613" y="4425950"/>
            <a:ext cx="0" cy="874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79" name="Line 95"/>
          <p:cNvSpPr>
            <a:spLocks noChangeShapeType="1"/>
          </p:cNvSpPr>
          <p:nvPr/>
        </p:nvSpPr>
        <p:spPr bwMode="auto">
          <a:xfrm>
            <a:off x="4576763" y="4141788"/>
            <a:ext cx="0" cy="1158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80" name="Line 96"/>
          <p:cNvSpPr>
            <a:spLocks noChangeShapeType="1"/>
          </p:cNvSpPr>
          <p:nvPr/>
        </p:nvSpPr>
        <p:spPr bwMode="auto">
          <a:xfrm>
            <a:off x="4929188" y="3765550"/>
            <a:ext cx="0" cy="1535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81" name="Line 97"/>
          <p:cNvSpPr>
            <a:spLocks noChangeShapeType="1"/>
          </p:cNvSpPr>
          <p:nvPr/>
        </p:nvSpPr>
        <p:spPr bwMode="auto">
          <a:xfrm>
            <a:off x="5205413" y="3348038"/>
            <a:ext cx="0" cy="19526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54" name="Freeform 70"/>
          <p:cNvSpPr>
            <a:spLocks/>
          </p:cNvSpPr>
          <p:nvPr/>
        </p:nvSpPr>
        <p:spPr bwMode="auto">
          <a:xfrm flipH="1">
            <a:off x="2957513" y="2843213"/>
            <a:ext cx="2233612" cy="2197100"/>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5" name="Freeform 71"/>
          <p:cNvSpPr>
            <a:spLocks/>
          </p:cNvSpPr>
          <p:nvPr/>
        </p:nvSpPr>
        <p:spPr bwMode="auto">
          <a:xfrm>
            <a:off x="2863850" y="2239963"/>
            <a:ext cx="2668588" cy="2460625"/>
          </a:xfrm>
          <a:custGeom>
            <a:avLst/>
            <a:gdLst>
              <a:gd name="T0" fmla="*/ 2147483646 w 1406"/>
              <a:gd name="T1" fmla="*/ 0 h 1294"/>
              <a:gd name="T2" fmla="*/ 2147483646 w 1406"/>
              <a:gd name="T3" fmla="*/ 2147483646 h 1294"/>
              <a:gd name="T4" fmla="*/ 2147483646 w 1406"/>
              <a:gd name="T5" fmla="*/ 2147483646 h 1294"/>
              <a:gd name="T6" fmla="*/ 2147483646 w 1406"/>
              <a:gd name="T7" fmla="*/ 2147483646 h 1294"/>
              <a:gd name="T8" fmla="*/ 0 w 1406"/>
              <a:gd name="T9" fmla="*/ 2147483646 h 1294"/>
              <a:gd name="T10" fmla="*/ 0 60000 65536"/>
              <a:gd name="T11" fmla="*/ 0 60000 65536"/>
              <a:gd name="T12" fmla="*/ 0 60000 65536"/>
              <a:gd name="T13" fmla="*/ 0 60000 65536"/>
              <a:gd name="T14" fmla="*/ 0 60000 65536"/>
              <a:gd name="T15" fmla="*/ 0 w 1406"/>
              <a:gd name="T16" fmla="*/ 0 h 1294"/>
              <a:gd name="T17" fmla="*/ 1406 w 1406"/>
              <a:gd name="T18" fmla="*/ 1294 h 1294"/>
            </a:gdLst>
            <a:ahLst/>
            <a:cxnLst>
              <a:cxn ang="T10">
                <a:pos x="T0" y="T1"/>
              </a:cxn>
              <a:cxn ang="T11">
                <a:pos x="T2" y="T3"/>
              </a:cxn>
              <a:cxn ang="T12">
                <a:pos x="T4" y="T5"/>
              </a:cxn>
              <a:cxn ang="T13">
                <a:pos x="T6" y="T7"/>
              </a:cxn>
              <a:cxn ang="T14">
                <a:pos x="T8" y="T9"/>
              </a:cxn>
            </a:cxnLst>
            <a:rect l="T15" t="T16" r="T17" b="T18"/>
            <a:pathLst>
              <a:path w="1406" h="1294">
                <a:moveTo>
                  <a:pt x="1406" y="0"/>
                </a:moveTo>
                <a:cubicBezTo>
                  <a:pt x="1389" y="73"/>
                  <a:pt x="1366" y="290"/>
                  <a:pt x="1301" y="437"/>
                </a:cubicBezTo>
                <a:cubicBezTo>
                  <a:pt x="1236" y="584"/>
                  <a:pt x="1134" y="759"/>
                  <a:pt x="1013" y="885"/>
                </a:cubicBezTo>
                <a:cubicBezTo>
                  <a:pt x="892" y="1011"/>
                  <a:pt x="741" y="1124"/>
                  <a:pt x="572" y="1192"/>
                </a:cubicBezTo>
                <a:cubicBezTo>
                  <a:pt x="403" y="1260"/>
                  <a:pt x="119" y="1273"/>
                  <a:pt x="0" y="1294"/>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6" name="Freeform 72"/>
          <p:cNvSpPr>
            <a:spLocks/>
          </p:cNvSpPr>
          <p:nvPr/>
        </p:nvSpPr>
        <p:spPr bwMode="auto">
          <a:xfrm flipH="1">
            <a:off x="3417888" y="2622550"/>
            <a:ext cx="2090737" cy="2043113"/>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7" name="Freeform 73"/>
          <p:cNvSpPr>
            <a:spLocks/>
          </p:cNvSpPr>
          <p:nvPr/>
        </p:nvSpPr>
        <p:spPr bwMode="auto">
          <a:xfrm flipH="1">
            <a:off x="3910013" y="2378075"/>
            <a:ext cx="1947862" cy="193198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8" name="Freeform 74"/>
          <p:cNvSpPr>
            <a:spLocks/>
          </p:cNvSpPr>
          <p:nvPr/>
        </p:nvSpPr>
        <p:spPr bwMode="auto">
          <a:xfrm flipH="1">
            <a:off x="4421188" y="2278063"/>
            <a:ext cx="1724025" cy="1638300"/>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2" name="Text Box 98"/>
          <p:cNvSpPr txBox="1">
            <a:spLocks noChangeArrowheads="1"/>
          </p:cNvSpPr>
          <p:nvPr/>
        </p:nvSpPr>
        <p:spPr bwMode="auto">
          <a:xfrm>
            <a:off x="5524500" y="2112963"/>
            <a:ext cx="46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AS</a:t>
            </a:r>
            <a:endParaRPr lang="en-US" altLang="en-US" sz="1600" b="1" baseline="-25000" dirty="0">
              <a:latin typeface="Arial" panose="020B0604020202020204" pitchFamily="34" charset="0"/>
            </a:endParaRPr>
          </a:p>
        </p:txBody>
      </p:sp>
      <p:sp>
        <p:nvSpPr>
          <p:cNvPr id="16483" name="Oval 99"/>
          <p:cNvSpPr>
            <a:spLocks noChangeArrowheads="1"/>
          </p:cNvSpPr>
          <p:nvPr/>
        </p:nvSpPr>
        <p:spPr bwMode="auto">
          <a:xfrm>
            <a:off x="4044950" y="4338638"/>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6485" name="Oval 101"/>
          <p:cNvSpPr>
            <a:spLocks noChangeArrowheads="1"/>
          </p:cNvSpPr>
          <p:nvPr/>
        </p:nvSpPr>
        <p:spPr bwMode="auto">
          <a:xfrm>
            <a:off x="4845050" y="3671888"/>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6486" name="Oval 102"/>
          <p:cNvSpPr>
            <a:spLocks noChangeArrowheads="1"/>
          </p:cNvSpPr>
          <p:nvPr/>
        </p:nvSpPr>
        <p:spPr bwMode="auto">
          <a:xfrm>
            <a:off x="5121275" y="3262313"/>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6484" name="Oval 100"/>
          <p:cNvSpPr>
            <a:spLocks noChangeArrowheads="1"/>
          </p:cNvSpPr>
          <p:nvPr/>
        </p:nvSpPr>
        <p:spPr bwMode="auto">
          <a:xfrm>
            <a:off x="4502150" y="4043363"/>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461"/>
                                        </p:tgtEl>
                                        <p:attrNameLst>
                                          <p:attrName>style.visibility</p:attrName>
                                        </p:attrNameLst>
                                      </p:cBhvr>
                                      <p:to>
                                        <p:strVal val="visible"/>
                                      </p:to>
                                    </p:set>
                                    <p:anim calcmode="lin" valueType="num">
                                      <p:cBhvr>
                                        <p:cTn id="11" dur="500" fill="hold"/>
                                        <p:tgtEl>
                                          <p:spTgt spid="16461"/>
                                        </p:tgtEl>
                                        <p:attrNameLst>
                                          <p:attrName>ppt_w</p:attrName>
                                        </p:attrNameLst>
                                      </p:cBhvr>
                                      <p:tavLst>
                                        <p:tav tm="0">
                                          <p:val>
                                            <p:fltVal val="0"/>
                                          </p:val>
                                        </p:tav>
                                        <p:tav tm="100000">
                                          <p:val>
                                            <p:strVal val="#ppt_w"/>
                                          </p:val>
                                        </p:tav>
                                      </p:tavLst>
                                    </p:anim>
                                    <p:anim calcmode="lin" valueType="num">
                                      <p:cBhvr>
                                        <p:cTn id="12" dur="500" fill="hold"/>
                                        <p:tgtEl>
                                          <p:spTgt spid="1646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6459"/>
                                        </p:tgtEl>
                                        <p:attrNameLst>
                                          <p:attrName>style.visibility</p:attrName>
                                        </p:attrNameLst>
                                      </p:cBhvr>
                                      <p:to>
                                        <p:strVal val="visible"/>
                                      </p:to>
                                    </p:set>
                                    <p:anim calcmode="lin" valueType="num">
                                      <p:cBhvr>
                                        <p:cTn id="15" dur="500" fill="hold"/>
                                        <p:tgtEl>
                                          <p:spTgt spid="16459"/>
                                        </p:tgtEl>
                                        <p:attrNameLst>
                                          <p:attrName>ppt_w</p:attrName>
                                        </p:attrNameLst>
                                      </p:cBhvr>
                                      <p:tavLst>
                                        <p:tav tm="0">
                                          <p:val>
                                            <p:fltVal val="0"/>
                                          </p:val>
                                        </p:tav>
                                        <p:tav tm="100000">
                                          <p:val>
                                            <p:strVal val="#ppt_w"/>
                                          </p:val>
                                        </p:tav>
                                      </p:tavLst>
                                    </p:anim>
                                    <p:anim calcmode="lin" valueType="num">
                                      <p:cBhvr>
                                        <p:cTn id="16" dur="500" fill="hold"/>
                                        <p:tgtEl>
                                          <p:spTgt spid="1645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460"/>
                                        </p:tgtEl>
                                        <p:attrNameLst>
                                          <p:attrName>style.visibility</p:attrName>
                                        </p:attrNameLst>
                                      </p:cBhvr>
                                      <p:to>
                                        <p:strVal val="visible"/>
                                      </p:to>
                                    </p:set>
                                    <p:anim calcmode="lin" valueType="num">
                                      <p:cBhvr>
                                        <p:cTn id="19" dur="500" fill="hold"/>
                                        <p:tgtEl>
                                          <p:spTgt spid="16460"/>
                                        </p:tgtEl>
                                        <p:attrNameLst>
                                          <p:attrName>ppt_w</p:attrName>
                                        </p:attrNameLst>
                                      </p:cBhvr>
                                      <p:tavLst>
                                        <p:tav tm="0">
                                          <p:val>
                                            <p:fltVal val="0"/>
                                          </p:val>
                                        </p:tav>
                                        <p:tav tm="100000">
                                          <p:val>
                                            <p:strVal val="#ppt_w"/>
                                          </p:val>
                                        </p:tav>
                                      </p:tavLst>
                                    </p:anim>
                                    <p:anim calcmode="lin" valueType="num">
                                      <p:cBhvr>
                                        <p:cTn id="20" dur="500" fill="hold"/>
                                        <p:tgtEl>
                                          <p:spTgt spid="16460"/>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6454"/>
                                        </p:tgtEl>
                                        <p:attrNameLst>
                                          <p:attrName>style.visibility</p:attrName>
                                        </p:attrNameLst>
                                      </p:cBhvr>
                                      <p:to>
                                        <p:strVal val="visible"/>
                                      </p:to>
                                    </p:set>
                                    <p:animEffect transition="in" filter="wipe(left)">
                                      <p:cBhvr>
                                        <p:cTn id="24" dur="1000"/>
                                        <p:tgtEl>
                                          <p:spTgt spid="16454"/>
                                        </p:tgtEl>
                                      </p:cBhvr>
                                    </p:animEffec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16470"/>
                                        </p:tgtEl>
                                        <p:attrNameLst>
                                          <p:attrName>style.visibility</p:attrName>
                                        </p:attrNameLst>
                                      </p:cBhvr>
                                      <p:to>
                                        <p:strVal val="visible"/>
                                      </p:to>
                                    </p:set>
                                  </p:childTnLst>
                                </p:cTn>
                              </p:par>
                            </p:childTnLst>
                          </p:cTn>
                        </p:par>
                        <p:par>
                          <p:cTn id="28" fill="hold" nodeType="afterGroup">
                            <p:stCondLst>
                              <p:cond delay="1500"/>
                            </p:stCondLst>
                            <p:childTnLst>
                              <p:par>
                                <p:cTn id="29" presetID="22" presetClass="entr" presetSubtype="4" fill="hold" nodeType="afterEffect">
                                  <p:stCondLst>
                                    <p:cond delay="0"/>
                                  </p:stCondLst>
                                  <p:childTnLst>
                                    <p:set>
                                      <p:cBhvr>
                                        <p:cTn id="30" dur="1" fill="hold">
                                          <p:stCondLst>
                                            <p:cond delay="0"/>
                                          </p:stCondLst>
                                        </p:cTn>
                                        <p:tgtEl>
                                          <p:spTgt spid="16455"/>
                                        </p:tgtEl>
                                        <p:attrNameLst>
                                          <p:attrName>style.visibility</p:attrName>
                                        </p:attrNameLst>
                                      </p:cBhvr>
                                      <p:to>
                                        <p:strVal val="visible"/>
                                      </p:to>
                                    </p:set>
                                    <p:animEffect transition="in" filter="wipe(down)">
                                      <p:cBhvr>
                                        <p:cTn id="31" dur="500"/>
                                        <p:tgtEl>
                                          <p:spTgt spid="16455"/>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6482"/>
                                        </p:tgtEl>
                                        <p:attrNameLst>
                                          <p:attrName>style.visibility</p:attrName>
                                        </p:attrNameLst>
                                      </p:cBhvr>
                                      <p:to>
                                        <p:strVal val="visible"/>
                                      </p:to>
                                    </p:set>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6483"/>
                                        </p:tgtEl>
                                        <p:attrNameLst>
                                          <p:attrName>style.visibility</p:attrName>
                                        </p:attrNameLst>
                                      </p:cBhvr>
                                      <p:to>
                                        <p:strVal val="visible"/>
                                      </p:to>
                                    </p:set>
                                    <p:anim calcmode="lin" valueType="num">
                                      <p:cBhvr>
                                        <p:cTn id="38" dur="500" fill="hold"/>
                                        <p:tgtEl>
                                          <p:spTgt spid="16483"/>
                                        </p:tgtEl>
                                        <p:attrNameLst>
                                          <p:attrName>ppt_w</p:attrName>
                                        </p:attrNameLst>
                                      </p:cBhvr>
                                      <p:tavLst>
                                        <p:tav tm="0">
                                          <p:val>
                                            <p:fltVal val="0"/>
                                          </p:val>
                                        </p:tav>
                                        <p:tav tm="100000">
                                          <p:val>
                                            <p:strVal val="#ppt_w"/>
                                          </p:val>
                                        </p:tav>
                                      </p:tavLst>
                                    </p:anim>
                                    <p:anim calcmode="lin" valueType="num">
                                      <p:cBhvr>
                                        <p:cTn id="39" dur="500" fill="hold"/>
                                        <p:tgtEl>
                                          <p:spTgt spid="16483"/>
                                        </p:tgtEl>
                                        <p:attrNameLst>
                                          <p:attrName>ppt_h</p:attrName>
                                        </p:attrNameLst>
                                      </p:cBhvr>
                                      <p:tavLst>
                                        <p:tav tm="0">
                                          <p:val>
                                            <p:fltVal val="0"/>
                                          </p:val>
                                        </p:tav>
                                        <p:tav tm="100000">
                                          <p:val>
                                            <p:strVal val="#ppt_h"/>
                                          </p:val>
                                        </p:tav>
                                      </p:tavLst>
                                    </p:anim>
                                  </p:childTnLst>
                                </p:cTn>
                              </p:par>
                            </p:childTnLst>
                          </p:cTn>
                        </p:par>
                        <p:par>
                          <p:cTn id="40" fill="hold" nodeType="afterGroup">
                            <p:stCondLst>
                              <p:cond delay="2500"/>
                            </p:stCondLst>
                            <p:childTnLst>
                              <p:par>
                                <p:cTn id="41" presetID="22" presetClass="entr" presetSubtype="2" fill="hold" nodeType="afterEffect">
                                  <p:stCondLst>
                                    <p:cond delay="0"/>
                                  </p:stCondLst>
                                  <p:childTnLst>
                                    <p:set>
                                      <p:cBhvr>
                                        <p:cTn id="42" dur="1" fill="hold">
                                          <p:stCondLst>
                                            <p:cond delay="0"/>
                                          </p:stCondLst>
                                        </p:cTn>
                                        <p:tgtEl>
                                          <p:spTgt spid="16474"/>
                                        </p:tgtEl>
                                        <p:attrNameLst>
                                          <p:attrName>style.visibility</p:attrName>
                                        </p:attrNameLst>
                                      </p:cBhvr>
                                      <p:to>
                                        <p:strVal val="visible"/>
                                      </p:to>
                                    </p:set>
                                    <p:animEffect transition="in" filter="wipe(right)">
                                      <p:cBhvr>
                                        <p:cTn id="43" dur="500"/>
                                        <p:tgtEl>
                                          <p:spTgt spid="16474"/>
                                        </p:tgtEl>
                                      </p:cBhvr>
                                    </p:animEffect>
                                  </p:childTnLst>
                                </p:cTn>
                              </p:par>
                              <p:par>
                                <p:cTn id="44" presetID="22" presetClass="entr" presetSubtype="1" fill="hold" nodeType="withEffect">
                                  <p:stCondLst>
                                    <p:cond delay="0"/>
                                  </p:stCondLst>
                                  <p:childTnLst>
                                    <p:set>
                                      <p:cBhvr>
                                        <p:cTn id="45" dur="1" fill="hold">
                                          <p:stCondLst>
                                            <p:cond delay="0"/>
                                          </p:stCondLst>
                                        </p:cTn>
                                        <p:tgtEl>
                                          <p:spTgt spid="16478"/>
                                        </p:tgtEl>
                                        <p:attrNameLst>
                                          <p:attrName>style.visibility</p:attrName>
                                        </p:attrNameLst>
                                      </p:cBhvr>
                                      <p:to>
                                        <p:strVal val="visible"/>
                                      </p:to>
                                    </p:set>
                                    <p:animEffect transition="in" filter="wipe(up)">
                                      <p:cBhvr>
                                        <p:cTn id="46" dur="500"/>
                                        <p:tgtEl>
                                          <p:spTgt spid="16478"/>
                                        </p:tgtEl>
                                      </p:cBhvr>
                                    </p:animEffect>
                                  </p:childTnLst>
                                </p:cTn>
                              </p:par>
                            </p:childTnLst>
                          </p:cTn>
                        </p:par>
                        <p:par>
                          <p:cTn id="47" fill="hold" nodeType="afterGroup">
                            <p:stCondLst>
                              <p:cond delay="3000"/>
                            </p:stCondLst>
                            <p:childTnLst>
                              <p:par>
                                <p:cTn id="48" presetID="1" presetClass="entr" presetSubtype="0" fill="hold" grpId="0" nodeType="afterEffect">
                                  <p:stCondLst>
                                    <p:cond delay="0"/>
                                  </p:stCondLst>
                                  <p:childTnLst>
                                    <p:set>
                                      <p:cBhvr>
                                        <p:cTn id="49" dur="1" fill="hold">
                                          <p:stCondLst>
                                            <p:cond delay="0"/>
                                          </p:stCondLst>
                                        </p:cTn>
                                        <p:tgtEl>
                                          <p:spTgt spid="1646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646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6456"/>
                                        </p:tgtEl>
                                        <p:attrNameLst>
                                          <p:attrName>style.visibility</p:attrName>
                                        </p:attrNameLst>
                                      </p:cBhvr>
                                      <p:to>
                                        <p:strVal val="visible"/>
                                      </p:to>
                                    </p:set>
                                    <p:animEffect transition="in" filter="wipe(left)">
                                      <p:cBhvr>
                                        <p:cTn id="56" dur="1000"/>
                                        <p:tgtEl>
                                          <p:spTgt spid="16456"/>
                                        </p:tgtEl>
                                      </p:cBhvr>
                                    </p:animEffect>
                                  </p:childTnLst>
                                </p:cTn>
                              </p:par>
                            </p:childTnLst>
                          </p:cTn>
                        </p:par>
                        <p:par>
                          <p:cTn id="57" fill="hold" nodeType="afterGroup">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16471"/>
                                        </p:tgtEl>
                                        <p:attrNameLst>
                                          <p:attrName>style.visibility</p:attrName>
                                        </p:attrNameLst>
                                      </p:cBhvr>
                                      <p:to>
                                        <p:strVal val="visible"/>
                                      </p:to>
                                    </p:set>
                                  </p:childTnLst>
                                </p:cTn>
                              </p:par>
                            </p:childTnLst>
                          </p:cTn>
                        </p:par>
                        <p:par>
                          <p:cTn id="60" fill="hold" nodeType="afterGroup">
                            <p:stCondLst>
                              <p:cond delay="1000"/>
                            </p:stCondLst>
                            <p:childTnLst>
                              <p:par>
                                <p:cTn id="61" presetID="23" presetClass="entr" presetSubtype="16" fill="hold" grpId="0" nodeType="afterEffect">
                                  <p:stCondLst>
                                    <p:cond delay="0"/>
                                  </p:stCondLst>
                                  <p:childTnLst>
                                    <p:set>
                                      <p:cBhvr>
                                        <p:cTn id="62" dur="1" fill="hold">
                                          <p:stCondLst>
                                            <p:cond delay="0"/>
                                          </p:stCondLst>
                                        </p:cTn>
                                        <p:tgtEl>
                                          <p:spTgt spid="16484"/>
                                        </p:tgtEl>
                                        <p:attrNameLst>
                                          <p:attrName>style.visibility</p:attrName>
                                        </p:attrNameLst>
                                      </p:cBhvr>
                                      <p:to>
                                        <p:strVal val="visible"/>
                                      </p:to>
                                    </p:set>
                                    <p:anim calcmode="lin" valueType="num">
                                      <p:cBhvr>
                                        <p:cTn id="63" dur="500" fill="hold"/>
                                        <p:tgtEl>
                                          <p:spTgt spid="16484"/>
                                        </p:tgtEl>
                                        <p:attrNameLst>
                                          <p:attrName>ppt_w</p:attrName>
                                        </p:attrNameLst>
                                      </p:cBhvr>
                                      <p:tavLst>
                                        <p:tav tm="0">
                                          <p:val>
                                            <p:fltVal val="0"/>
                                          </p:val>
                                        </p:tav>
                                        <p:tav tm="100000">
                                          <p:val>
                                            <p:strVal val="#ppt_w"/>
                                          </p:val>
                                        </p:tav>
                                      </p:tavLst>
                                    </p:anim>
                                    <p:anim calcmode="lin" valueType="num">
                                      <p:cBhvr>
                                        <p:cTn id="64" dur="500" fill="hold"/>
                                        <p:tgtEl>
                                          <p:spTgt spid="16484"/>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500"/>
                            </p:stCondLst>
                            <p:childTnLst>
                              <p:par>
                                <p:cTn id="66" presetID="22" presetClass="entr" presetSubtype="2" fill="hold" nodeType="afterEffect">
                                  <p:stCondLst>
                                    <p:cond delay="0"/>
                                  </p:stCondLst>
                                  <p:childTnLst>
                                    <p:set>
                                      <p:cBhvr>
                                        <p:cTn id="67" dur="1" fill="hold">
                                          <p:stCondLst>
                                            <p:cond delay="0"/>
                                          </p:stCondLst>
                                        </p:cTn>
                                        <p:tgtEl>
                                          <p:spTgt spid="16475"/>
                                        </p:tgtEl>
                                        <p:attrNameLst>
                                          <p:attrName>style.visibility</p:attrName>
                                        </p:attrNameLst>
                                      </p:cBhvr>
                                      <p:to>
                                        <p:strVal val="visible"/>
                                      </p:to>
                                    </p:set>
                                    <p:animEffect transition="in" filter="wipe(right)">
                                      <p:cBhvr>
                                        <p:cTn id="68" dur="500"/>
                                        <p:tgtEl>
                                          <p:spTgt spid="16475"/>
                                        </p:tgtEl>
                                      </p:cBhvr>
                                    </p:animEffect>
                                  </p:childTnLst>
                                </p:cTn>
                              </p:par>
                              <p:par>
                                <p:cTn id="69" presetID="22" presetClass="entr" presetSubtype="1" fill="hold" nodeType="withEffect">
                                  <p:stCondLst>
                                    <p:cond delay="0"/>
                                  </p:stCondLst>
                                  <p:childTnLst>
                                    <p:set>
                                      <p:cBhvr>
                                        <p:cTn id="70" dur="1" fill="hold">
                                          <p:stCondLst>
                                            <p:cond delay="0"/>
                                          </p:stCondLst>
                                        </p:cTn>
                                        <p:tgtEl>
                                          <p:spTgt spid="16479"/>
                                        </p:tgtEl>
                                        <p:attrNameLst>
                                          <p:attrName>style.visibility</p:attrName>
                                        </p:attrNameLst>
                                      </p:cBhvr>
                                      <p:to>
                                        <p:strVal val="visible"/>
                                      </p:to>
                                    </p:set>
                                    <p:animEffect transition="in" filter="wipe(up)">
                                      <p:cBhvr>
                                        <p:cTn id="71" dur="500"/>
                                        <p:tgtEl>
                                          <p:spTgt spid="16479"/>
                                        </p:tgtEl>
                                      </p:cBhvr>
                                    </p:animEffect>
                                  </p:childTnLst>
                                </p:cTn>
                              </p:par>
                            </p:childTnLst>
                          </p:cTn>
                        </p:par>
                        <p:par>
                          <p:cTn id="72" fill="hold" nodeType="afterGroup">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164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467"/>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16457"/>
                                        </p:tgtEl>
                                        <p:attrNameLst>
                                          <p:attrName>style.visibility</p:attrName>
                                        </p:attrNameLst>
                                      </p:cBhvr>
                                      <p:to>
                                        <p:strVal val="visible"/>
                                      </p:to>
                                    </p:set>
                                    <p:animEffect transition="in" filter="wipe(left)">
                                      <p:cBhvr>
                                        <p:cTn id="81" dur="1000"/>
                                        <p:tgtEl>
                                          <p:spTgt spid="16457"/>
                                        </p:tgtEl>
                                      </p:cBhvr>
                                    </p:animEffect>
                                  </p:childTnLst>
                                </p:cTn>
                              </p:par>
                            </p:childTnLst>
                          </p:cTn>
                        </p:par>
                        <p:par>
                          <p:cTn id="82" fill="hold" nodeType="afterGroup">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16472"/>
                                        </p:tgtEl>
                                        <p:attrNameLst>
                                          <p:attrName>style.visibility</p:attrName>
                                        </p:attrNameLst>
                                      </p:cBhvr>
                                      <p:to>
                                        <p:strVal val="visible"/>
                                      </p:to>
                                    </p:set>
                                  </p:childTnLst>
                                </p:cTn>
                              </p:par>
                            </p:childTnLst>
                          </p:cTn>
                        </p:par>
                        <p:par>
                          <p:cTn id="85" fill="hold" nodeType="afterGroup">
                            <p:stCondLst>
                              <p:cond delay="1000"/>
                            </p:stCondLst>
                            <p:childTnLst>
                              <p:par>
                                <p:cTn id="86" presetID="23" presetClass="entr" presetSubtype="16" fill="hold" grpId="0" nodeType="afterEffect">
                                  <p:stCondLst>
                                    <p:cond delay="0"/>
                                  </p:stCondLst>
                                  <p:childTnLst>
                                    <p:set>
                                      <p:cBhvr>
                                        <p:cTn id="87" dur="1" fill="hold">
                                          <p:stCondLst>
                                            <p:cond delay="0"/>
                                          </p:stCondLst>
                                        </p:cTn>
                                        <p:tgtEl>
                                          <p:spTgt spid="16485"/>
                                        </p:tgtEl>
                                        <p:attrNameLst>
                                          <p:attrName>style.visibility</p:attrName>
                                        </p:attrNameLst>
                                      </p:cBhvr>
                                      <p:to>
                                        <p:strVal val="visible"/>
                                      </p:to>
                                    </p:set>
                                    <p:anim calcmode="lin" valueType="num">
                                      <p:cBhvr>
                                        <p:cTn id="88" dur="500" fill="hold"/>
                                        <p:tgtEl>
                                          <p:spTgt spid="16485"/>
                                        </p:tgtEl>
                                        <p:attrNameLst>
                                          <p:attrName>ppt_w</p:attrName>
                                        </p:attrNameLst>
                                      </p:cBhvr>
                                      <p:tavLst>
                                        <p:tav tm="0">
                                          <p:val>
                                            <p:fltVal val="0"/>
                                          </p:val>
                                        </p:tav>
                                        <p:tav tm="100000">
                                          <p:val>
                                            <p:strVal val="#ppt_w"/>
                                          </p:val>
                                        </p:tav>
                                      </p:tavLst>
                                    </p:anim>
                                    <p:anim calcmode="lin" valueType="num">
                                      <p:cBhvr>
                                        <p:cTn id="89" dur="500" fill="hold"/>
                                        <p:tgtEl>
                                          <p:spTgt spid="16485"/>
                                        </p:tgtEl>
                                        <p:attrNameLst>
                                          <p:attrName>ppt_h</p:attrName>
                                        </p:attrNameLst>
                                      </p:cBhvr>
                                      <p:tavLst>
                                        <p:tav tm="0">
                                          <p:val>
                                            <p:fltVal val="0"/>
                                          </p:val>
                                        </p:tav>
                                        <p:tav tm="100000">
                                          <p:val>
                                            <p:strVal val="#ppt_h"/>
                                          </p:val>
                                        </p:tav>
                                      </p:tavLst>
                                    </p:anim>
                                  </p:childTnLst>
                                </p:cTn>
                              </p:par>
                            </p:childTnLst>
                          </p:cTn>
                        </p:par>
                        <p:par>
                          <p:cTn id="90" fill="hold" nodeType="afterGroup">
                            <p:stCondLst>
                              <p:cond delay="1500"/>
                            </p:stCondLst>
                            <p:childTnLst>
                              <p:par>
                                <p:cTn id="91" presetID="22" presetClass="entr" presetSubtype="2" fill="hold" nodeType="afterEffect">
                                  <p:stCondLst>
                                    <p:cond delay="0"/>
                                  </p:stCondLst>
                                  <p:childTnLst>
                                    <p:set>
                                      <p:cBhvr>
                                        <p:cTn id="92" dur="1" fill="hold">
                                          <p:stCondLst>
                                            <p:cond delay="0"/>
                                          </p:stCondLst>
                                        </p:cTn>
                                        <p:tgtEl>
                                          <p:spTgt spid="16476"/>
                                        </p:tgtEl>
                                        <p:attrNameLst>
                                          <p:attrName>style.visibility</p:attrName>
                                        </p:attrNameLst>
                                      </p:cBhvr>
                                      <p:to>
                                        <p:strVal val="visible"/>
                                      </p:to>
                                    </p:set>
                                    <p:animEffect transition="in" filter="wipe(right)">
                                      <p:cBhvr>
                                        <p:cTn id="93" dur="500"/>
                                        <p:tgtEl>
                                          <p:spTgt spid="16476"/>
                                        </p:tgtEl>
                                      </p:cBhvr>
                                    </p:animEffect>
                                  </p:childTnLst>
                                </p:cTn>
                              </p:par>
                              <p:par>
                                <p:cTn id="94" presetID="22" presetClass="entr" presetSubtype="1" fill="hold" nodeType="withEffect">
                                  <p:stCondLst>
                                    <p:cond delay="0"/>
                                  </p:stCondLst>
                                  <p:childTnLst>
                                    <p:set>
                                      <p:cBhvr>
                                        <p:cTn id="95" dur="1" fill="hold">
                                          <p:stCondLst>
                                            <p:cond delay="0"/>
                                          </p:stCondLst>
                                        </p:cTn>
                                        <p:tgtEl>
                                          <p:spTgt spid="16480"/>
                                        </p:tgtEl>
                                        <p:attrNameLst>
                                          <p:attrName>style.visibility</p:attrName>
                                        </p:attrNameLst>
                                      </p:cBhvr>
                                      <p:to>
                                        <p:strVal val="visible"/>
                                      </p:to>
                                    </p:set>
                                    <p:animEffect transition="in" filter="wipe(up)">
                                      <p:cBhvr>
                                        <p:cTn id="96" dur="500"/>
                                        <p:tgtEl>
                                          <p:spTgt spid="16480"/>
                                        </p:tgtEl>
                                      </p:cBhvr>
                                    </p:animEffect>
                                  </p:childTnLst>
                                </p:cTn>
                              </p:par>
                            </p:childTnLst>
                          </p:cTn>
                        </p:par>
                        <p:par>
                          <p:cTn id="97" fill="hold" nodeType="afterGroup">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1646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6468"/>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6458"/>
                                        </p:tgtEl>
                                        <p:attrNameLst>
                                          <p:attrName>style.visibility</p:attrName>
                                        </p:attrNameLst>
                                      </p:cBhvr>
                                      <p:to>
                                        <p:strVal val="visible"/>
                                      </p:to>
                                    </p:set>
                                    <p:animEffect transition="in" filter="wipe(left)">
                                      <p:cBhvr>
                                        <p:cTn id="106" dur="1000"/>
                                        <p:tgtEl>
                                          <p:spTgt spid="16458"/>
                                        </p:tgtEl>
                                      </p:cBhvr>
                                    </p:animEffect>
                                  </p:childTnLst>
                                </p:cTn>
                              </p:par>
                            </p:childTnLst>
                          </p:cTn>
                        </p:par>
                        <p:par>
                          <p:cTn id="107" fill="hold" nodeType="afterGroup">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16473"/>
                                        </p:tgtEl>
                                        <p:attrNameLst>
                                          <p:attrName>style.visibility</p:attrName>
                                        </p:attrNameLst>
                                      </p:cBhvr>
                                      <p:to>
                                        <p:strVal val="visible"/>
                                      </p:to>
                                    </p:set>
                                  </p:childTnLst>
                                </p:cTn>
                              </p:par>
                            </p:childTnLst>
                          </p:cTn>
                        </p:par>
                        <p:par>
                          <p:cTn id="110" fill="hold" nodeType="afterGroup">
                            <p:stCondLst>
                              <p:cond delay="1000"/>
                            </p:stCondLst>
                            <p:childTnLst>
                              <p:par>
                                <p:cTn id="111" presetID="23" presetClass="entr" presetSubtype="16" fill="hold" grpId="0" nodeType="afterEffect">
                                  <p:stCondLst>
                                    <p:cond delay="0"/>
                                  </p:stCondLst>
                                  <p:childTnLst>
                                    <p:set>
                                      <p:cBhvr>
                                        <p:cTn id="112" dur="1" fill="hold">
                                          <p:stCondLst>
                                            <p:cond delay="0"/>
                                          </p:stCondLst>
                                        </p:cTn>
                                        <p:tgtEl>
                                          <p:spTgt spid="16486"/>
                                        </p:tgtEl>
                                        <p:attrNameLst>
                                          <p:attrName>style.visibility</p:attrName>
                                        </p:attrNameLst>
                                      </p:cBhvr>
                                      <p:to>
                                        <p:strVal val="visible"/>
                                      </p:to>
                                    </p:set>
                                    <p:anim calcmode="lin" valueType="num">
                                      <p:cBhvr>
                                        <p:cTn id="113" dur="500" fill="hold"/>
                                        <p:tgtEl>
                                          <p:spTgt spid="16486"/>
                                        </p:tgtEl>
                                        <p:attrNameLst>
                                          <p:attrName>ppt_w</p:attrName>
                                        </p:attrNameLst>
                                      </p:cBhvr>
                                      <p:tavLst>
                                        <p:tav tm="0">
                                          <p:val>
                                            <p:fltVal val="0"/>
                                          </p:val>
                                        </p:tav>
                                        <p:tav tm="100000">
                                          <p:val>
                                            <p:strVal val="#ppt_w"/>
                                          </p:val>
                                        </p:tav>
                                      </p:tavLst>
                                    </p:anim>
                                    <p:anim calcmode="lin" valueType="num">
                                      <p:cBhvr>
                                        <p:cTn id="114" dur="500" fill="hold"/>
                                        <p:tgtEl>
                                          <p:spTgt spid="16486"/>
                                        </p:tgtEl>
                                        <p:attrNameLst>
                                          <p:attrName>ppt_h</p:attrName>
                                        </p:attrNameLst>
                                      </p:cBhvr>
                                      <p:tavLst>
                                        <p:tav tm="0">
                                          <p:val>
                                            <p:fltVal val="0"/>
                                          </p:val>
                                        </p:tav>
                                        <p:tav tm="100000">
                                          <p:val>
                                            <p:strVal val="#ppt_h"/>
                                          </p:val>
                                        </p:tav>
                                      </p:tavLst>
                                    </p:anim>
                                  </p:childTnLst>
                                </p:cTn>
                              </p:par>
                            </p:childTnLst>
                          </p:cTn>
                        </p:par>
                        <p:par>
                          <p:cTn id="115" fill="hold" nodeType="afterGroup">
                            <p:stCondLst>
                              <p:cond delay="1500"/>
                            </p:stCondLst>
                            <p:childTnLst>
                              <p:par>
                                <p:cTn id="116" presetID="22" presetClass="entr" presetSubtype="2" fill="hold" nodeType="afterEffect">
                                  <p:stCondLst>
                                    <p:cond delay="0"/>
                                  </p:stCondLst>
                                  <p:childTnLst>
                                    <p:set>
                                      <p:cBhvr>
                                        <p:cTn id="117" dur="1" fill="hold">
                                          <p:stCondLst>
                                            <p:cond delay="0"/>
                                          </p:stCondLst>
                                        </p:cTn>
                                        <p:tgtEl>
                                          <p:spTgt spid="16477"/>
                                        </p:tgtEl>
                                        <p:attrNameLst>
                                          <p:attrName>style.visibility</p:attrName>
                                        </p:attrNameLst>
                                      </p:cBhvr>
                                      <p:to>
                                        <p:strVal val="visible"/>
                                      </p:to>
                                    </p:set>
                                    <p:animEffect transition="in" filter="wipe(right)">
                                      <p:cBhvr>
                                        <p:cTn id="118" dur="500"/>
                                        <p:tgtEl>
                                          <p:spTgt spid="16477"/>
                                        </p:tgtEl>
                                      </p:cBhvr>
                                    </p:animEffect>
                                  </p:childTnLst>
                                </p:cTn>
                              </p:par>
                              <p:par>
                                <p:cTn id="119" presetID="22" presetClass="entr" presetSubtype="1" fill="hold" nodeType="withEffect">
                                  <p:stCondLst>
                                    <p:cond delay="0"/>
                                  </p:stCondLst>
                                  <p:childTnLst>
                                    <p:set>
                                      <p:cBhvr>
                                        <p:cTn id="120" dur="1" fill="hold">
                                          <p:stCondLst>
                                            <p:cond delay="0"/>
                                          </p:stCondLst>
                                        </p:cTn>
                                        <p:tgtEl>
                                          <p:spTgt spid="16481"/>
                                        </p:tgtEl>
                                        <p:attrNameLst>
                                          <p:attrName>style.visibility</p:attrName>
                                        </p:attrNameLst>
                                      </p:cBhvr>
                                      <p:to>
                                        <p:strVal val="visible"/>
                                      </p:to>
                                    </p:set>
                                    <p:animEffect transition="in" filter="wipe(up)">
                                      <p:cBhvr>
                                        <p:cTn id="121" dur="500"/>
                                        <p:tgtEl>
                                          <p:spTgt spid="16481"/>
                                        </p:tgtEl>
                                      </p:cBhvr>
                                    </p:animEffect>
                                  </p:childTnLst>
                                </p:cTn>
                              </p:par>
                            </p:childTnLst>
                          </p:cTn>
                        </p:par>
                        <p:par>
                          <p:cTn id="122" fill="hold" nodeType="afterGroup">
                            <p:stCondLst>
                              <p:cond delay="2000"/>
                            </p:stCondLst>
                            <p:childTnLst>
                              <p:par>
                                <p:cTn id="123" presetID="1" presetClass="entr" presetSubtype="0" fill="hold" grpId="0" nodeType="afterEffect">
                                  <p:stCondLst>
                                    <p:cond delay="0"/>
                                  </p:stCondLst>
                                  <p:childTnLst>
                                    <p:set>
                                      <p:cBhvr>
                                        <p:cTn id="124" dur="1" fill="hold">
                                          <p:stCondLst>
                                            <p:cond delay="0"/>
                                          </p:stCondLst>
                                        </p:cTn>
                                        <p:tgtEl>
                                          <p:spTgt spid="164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9" grpId="0"/>
      <p:bldP spid="16460" grpId="0"/>
      <p:bldP spid="16461" grpId="0"/>
      <p:bldP spid="16462" grpId="0"/>
      <p:bldP spid="16463" grpId="0"/>
      <p:bldP spid="16464" grpId="0"/>
      <p:bldP spid="16465" grpId="0"/>
      <p:bldP spid="16466" grpId="0"/>
      <p:bldP spid="16467" grpId="0"/>
      <p:bldP spid="16468" grpId="0"/>
      <p:bldP spid="16469" grpId="0"/>
      <p:bldP spid="16470" grpId="0"/>
      <p:bldP spid="16471" grpId="0"/>
      <p:bldP spid="16472" grpId="0"/>
      <p:bldP spid="16473" grpId="0"/>
      <p:bldP spid="16482" grpId="0"/>
      <p:bldP spid="16483" grpId="0" animBg="1"/>
      <p:bldP spid="16485" grpId="0" animBg="1"/>
      <p:bldP spid="16486" grpId="0" animBg="1"/>
      <p:bldP spid="164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38675" y="3041650"/>
            <a:ext cx="3522663" cy="2809875"/>
            <a:chOff x="3330" y="2030"/>
            <a:chExt cx="2219" cy="1770"/>
          </a:xfrm>
        </p:grpSpPr>
        <p:grpSp>
          <p:nvGrpSpPr>
            <p:cNvPr id="31775" name="Group 3"/>
            <p:cNvGrpSpPr>
              <a:grpSpLocks/>
            </p:cNvGrpSpPr>
            <p:nvPr/>
          </p:nvGrpSpPr>
          <p:grpSpPr bwMode="auto">
            <a:xfrm>
              <a:off x="3330" y="2030"/>
              <a:ext cx="2219" cy="1770"/>
              <a:chOff x="3330" y="2030"/>
              <a:chExt cx="2219" cy="1770"/>
            </a:xfrm>
          </p:grpSpPr>
          <p:graphicFrame>
            <p:nvGraphicFramePr>
              <p:cNvPr id="31783" name="Object 4"/>
              <p:cNvGraphicFramePr>
                <a:graphicFrameLocks noChangeAspect="1"/>
              </p:cNvGraphicFramePr>
              <p:nvPr/>
            </p:nvGraphicFramePr>
            <p:xfrm>
              <a:off x="3419" y="2040"/>
              <a:ext cx="2130" cy="1656"/>
            </p:xfrm>
            <a:graphic>
              <a:graphicData uri="http://schemas.openxmlformats.org/presentationml/2006/ole">
                <mc:AlternateContent xmlns:mc="http://schemas.openxmlformats.org/markup-compatibility/2006">
                  <mc:Choice xmlns:v="urn:schemas-microsoft-com:vml" Requires="v">
                    <p:oleObj spid="_x0000_s31804" name="Chart" r:id="rId4" imgW="4067348" imgH="3162454" progId="Excel.Chart.8">
                      <p:embed/>
                    </p:oleObj>
                  </mc:Choice>
                  <mc:Fallback>
                    <p:oleObj name="Chart" r:id="rId4" imgW="4067348" imgH="3162454"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 y="2040"/>
                            <a:ext cx="2130"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84" name="Text Box 5"/>
              <p:cNvSpPr txBox="1">
                <a:spLocks noChangeArrowheads="1"/>
              </p:cNvSpPr>
              <p:nvPr/>
            </p:nvSpPr>
            <p:spPr bwMode="auto">
              <a:xfrm>
                <a:off x="3670" y="3608"/>
                <a:ext cx="17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Unemployment Rate (Percent)</a:t>
                </a:r>
              </a:p>
            </p:txBody>
          </p:sp>
          <p:sp>
            <p:nvSpPr>
              <p:cNvPr id="31785" name="Text Box 6"/>
              <p:cNvSpPr txBox="1">
                <a:spLocks noChangeArrowheads="1"/>
              </p:cNvSpPr>
              <p:nvPr/>
            </p:nvSpPr>
            <p:spPr bwMode="auto">
              <a:xfrm rot="-5400000">
                <a:off x="2598" y="2762"/>
                <a:ext cx="16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Annual Rate of Inflation (Percent)</a:t>
                </a:r>
              </a:p>
            </p:txBody>
          </p:sp>
        </p:grpSp>
        <p:grpSp>
          <p:nvGrpSpPr>
            <p:cNvPr id="31776" name="Group 7"/>
            <p:cNvGrpSpPr>
              <a:grpSpLocks/>
            </p:cNvGrpSpPr>
            <p:nvPr/>
          </p:nvGrpSpPr>
          <p:grpSpPr bwMode="auto">
            <a:xfrm>
              <a:off x="3838" y="2176"/>
              <a:ext cx="1332" cy="1305"/>
              <a:chOff x="1642" y="2176"/>
              <a:chExt cx="1332" cy="1305"/>
            </a:xfrm>
          </p:grpSpPr>
          <p:sp>
            <p:nvSpPr>
              <p:cNvPr id="31777" name="Line 8"/>
              <p:cNvSpPr>
                <a:spLocks noChangeShapeType="1"/>
              </p:cNvSpPr>
              <p:nvPr/>
            </p:nvSpPr>
            <p:spPr bwMode="auto">
              <a:xfrm>
                <a:off x="1642"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78" name="Line 9"/>
              <p:cNvSpPr>
                <a:spLocks noChangeShapeType="1"/>
              </p:cNvSpPr>
              <p:nvPr/>
            </p:nvSpPr>
            <p:spPr bwMode="auto">
              <a:xfrm>
                <a:off x="1912"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79" name="Line 10"/>
              <p:cNvSpPr>
                <a:spLocks noChangeShapeType="1"/>
              </p:cNvSpPr>
              <p:nvPr/>
            </p:nvSpPr>
            <p:spPr bwMode="auto">
              <a:xfrm>
                <a:off x="2176"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80" name="Line 11"/>
              <p:cNvSpPr>
                <a:spLocks noChangeShapeType="1"/>
              </p:cNvSpPr>
              <p:nvPr/>
            </p:nvSpPr>
            <p:spPr bwMode="auto">
              <a:xfrm>
                <a:off x="2446"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81" name="Line 12"/>
              <p:cNvSpPr>
                <a:spLocks noChangeShapeType="1"/>
              </p:cNvSpPr>
              <p:nvPr/>
            </p:nvSpPr>
            <p:spPr bwMode="auto">
              <a:xfrm>
                <a:off x="2710"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82" name="Line 13"/>
              <p:cNvSpPr>
                <a:spLocks noChangeShapeType="1"/>
              </p:cNvSpPr>
              <p:nvPr/>
            </p:nvSpPr>
            <p:spPr bwMode="auto">
              <a:xfrm>
                <a:off x="2974"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5" name="Group 14"/>
          <p:cNvGrpSpPr>
            <a:grpSpLocks/>
          </p:cNvGrpSpPr>
          <p:nvPr/>
        </p:nvGrpSpPr>
        <p:grpSpPr bwMode="auto">
          <a:xfrm>
            <a:off x="1104900" y="3036888"/>
            <a:ext cx="3563938" cy="2814637"/>
            <a:chOff x="1104" y="2027"/>
            <a:chExt cx="2245" cy="1773"/>
          </a:xfrm>
        </p:grpSpPr>
        <p:grpSp>
          <p:nvGrpSpPr>
            <p:cNvPr id="31764" name="Group 15"/>
            <p:cNvGrpSpPr>
              <a:grpSpLocks/>
            </p:cNvGrpSpPr>
            <p:nvPr/>
          </p:nvGrpSpPr>
          <p:grpSpPr bwMode="auto">
            <a:xfrm>
              <a:off x="1104" y="2027"/>
              <a:ext cx="2245" cy="1773"/>
              <a:chOff x="1104" y="2027"/>
              <a:chExt cx="2245" cy="1773"/>
            </a:xfrm>
          </p:grpSpPr>
          <p:graphicFrame>
            <p:nvGraphicFramePr>
              <p:cNvPr id="31772" name="Object 16"/>
              <p:cNvGraphicFramePr>
                <a:graphicFrameLocks noChangeAspect="1"/>
              </p:cNvGraphicFramePr>
              <p:nvPr/>
            </p:nvGraphicFramePr>
            <p:xfrm>
              <a:off x="1219" y="2040"/>
              <a:ext cx="2130" cy="1656"/>
            </p:xfrm>
            <a:graphic>
              <a:graphicData uri="http://schemas.openxmlformats.org/presentationml/2006/ole">
                <mc:AlternateContent xmlns:mc="http://schemas.openxmlformats.org/markup-compatibility/2006">
                  <mc:Choice xmlns:v="urn:schemas-microsoft-com:vml" Requires="v">
                    <p:oleObj spid="_x0000_s31805" name="Chart" r:id="rId6" imgW="4067348" imgH="3162454" progId="Excel.Chart.8">
                      <p:embed/>
                    </p:oleObj>
                  </mc:Choice>
                  <mc:Fallback>
                    <p:oleObj name="Chart" r:id="rId6" imgW="4067348" imgH="3162454" progId="Excel.Chart.8">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 y="2040"/>
                            <a:ext cx="2130"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73" name="Text Box 17"/>
              <p:cNvSpPr txBox="1">
                <a:spLocks noChangeArrowheads="1"/>
              </p:cNvSpPr>
              <p:nvPr/>
            </p:nvSpPr>
            <p:spPr bwMode="auto">
              <a:xfrm rot="-5400000">
                <a:off x="372" y="2759"/>
                <a:ext cx="16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b="1" dirty="0">
                    <a:latin typeface="Arial" panose="020B0604020202020204" pitchFamily="34" charset="0"/>
                  </a:rPr>
                  <a:t>Annual Rate of Inflation (Percent)</a:t>
                </a:r>
              </a:p>
            </p:txBody>
          </p:sp>
          <p:sp>
            <p:nvSpPr>
              <p:cNvPr id="31774" name="Text Box 18"/>
              <p:cNvSpPr txBox="1">
                <a:spLocks noChangeArrowheads="1"/>
              </p:cNvSpPr>
              <p:nvPr/>
            </p:nvSpPr>
            <p:spPr bwMode="auto">
              <a:xfrm>
                <a:off x="1480" y="3608"/>
                <a:ext cx="17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Unemployment Rate (Percent)</a:t>
                </a:r>
              </a:p>
            </p:txBody>
          </p:sp>
        </p:grpSp>
        <p:grpSp>
          <p:nvGrpSpPr>
            <p:cNvPr id="31765" name="Group 19"/>
            <p:cNvGrpSpPr>
              <a:grpSpLocks/>
            </p:cNvGrpSpPr>
            <p:nvPr/>
          </p:nvGrpSpPr>
          <p:grpSpPr bwMode="auto">
            <a:xfrm>
              <a:off x="1642" y="2176"/>
              <a:ext cx="1332" cy="1305"/>
              <a:chOff x="1642" y="2176"/>
              <a:chExt cx="1332" cy="1305"/>
            </a:xfrm>
          </p:grpSpPr>
          <p:sp>
            <p:nvSpPr>
              <p:cNvPr id="31766" name="Line 20"/>
              <p:cNvSpPr>
                <a:spLocks noChangeShapeType="1"/>
              </p:cNvSpPr>
              <p:nvPr/>
            </p:nvSpPr>
            <p:spPr bwMode="auto">
              <a:xfrm>
                <a:off x="1642"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67" name="Line 21"/>
              <p:cNvSpPr>
                <a:spLocks noChangeShapeType="1"/>
              </p:cNvSpPr>
              <p:nvPr/>
            </p:nvSpPr>
            <p:spPr bwMode="auto">
              <a:xfrm>
                <a:off x="1912"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68" name="Line 22"/>
              <p:cNvSpPr>
                <a:spLocks noChangeShapeType="1"/>
              </p:cNvSpPr>
              <p:nvPr/>
            </p:nvSpPr>
            <p:spPr bwMode="auto">
              <a:xfrm>
                <a:off x="2176"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69" name="Line 23"/>
              <p:cNvSpPr>
                <a:spLocks noChangeShapeType="1"/>
              </p:cNvSpPr>
              <p:nvPr/>
            </p:nvSpPr>
            <p:spPr bwMode="auto">
              <a:xfrm>
                <a:off x="2446"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70" name="Line 24"/>
              <p:cNvSpPr>
                <a:spLocks noChangeShapeType="1"/>
              </p:cNvSpPr>
              <p:nvPr/>
            </p:nvSpPr>
            <p:spPr bwMode="auto">
              <a:xfrm>
                <a:off x="2710"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71" name="Line 25"/>
              <p:cNvSpPr>
                <a:spLocks noChangeShapeType="1"/>
              </p:cNvSpPr>
              <p:nvPr/>
            </p:nvSpPr>
            <p:spPr bwMode="auto">
              <a:xfrm>
                <a:off x="2974" y="2176"/>
                <a:ext cx="0" cy="1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3" name="Title 2"/>
          <p:cNvSpPr>
            <a:spLocks noGrp="1"/>
          </p:cNvSpPr>
          <p:nvPr>
            <p:ph type="title"/>
          </p:nvPr>
        </p:nvSpPr>
        <p:spPr/>
        <p:txBody>
          <a:bodyPr/>
          <a:lstStyle/>
          <a:p>
            <a:pPr eaLnBrk="1" hangingPunct="1">
              <a:defRPr/>
            </a:pPr>
            <a:r>
              <a:rPr lang="en-US" dirty="0">
                <a:ea typeface="+mj-ea"/>
              </a:rPr>
              <a:t>The Phillips Curve Continued </a:t>
            </a:r>
          </a:p>
        </p:txBody>
      </p:sp>
      <p:sp>
        <p:nvSpPr>
          <p:cNvPr id="31749" name="Rectangle 27"/>
          <p:cNvSpPr>
            <a:spLocks noGrp="1" noChangeArrowheads="1"/>
          </p:cNvSpPr>
          <p:nvPr>
            <p:ph idx="1"/>
          </p:nvPr>
        </p:nvSpPr>
        <p:spPr/>
        <p:txBody>
          <a:bodyPr/>
          <a:lstStyle/>
          <a:p>
            <a:pPr eaLnBrk="1" hangingPunct="1">
              <a:lnSpc>
                <a:spcPct val="90000"/>
              </a:lnSpc>
            </a:pPr>
            <a:r>
              <a:rPr lang="en-US" altLang="en-US" sz="2800" dirty="0"/>
              <a:t>Demonstrates short-run tradeoff between inflation and unemployment</a:t>
            </a:r>
          </a:p>
        </p:txBody>
      </p:sp>
      <p:sp>
        <p:nvSpPr>
          <p:cNvPr id="32799" name="Text Box 31"/>
          <p:cNvSpPr txBox="1">
            <a:spLocks noChangeArrowheads="1"/>
          </p:cNvSpPr>
          <p:nvPr/>
        </p:nvSpPr>
        <p:spPr bwMode="auto">
          <a:xfrm>
            <a:off x="6492875" y="337661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69</a:t>
            </a:r>
          </a:p>
        </p:txBody>
      </p:sp>
      <p:sp>
        <p:nvSpPr>
          <p:cNvPr id="32800" name="Text Box 32"/>
          <p:cNvSpPr txBox="1">
            <a:spLocks noChangeArrowheads="1"/>
          </p:cNvSpPr>
          <p:nvPr/>
        </p:nvSpPr>
        <p:spPr bwMode="auto">
          <a:xfrm>
            <a:off x="6530975" y="38274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68</a:t>
            </a:r>
          </a:p>
        </p:txBody>
      </p:sp>
      <p:sp>
        <p:nvSpPr>
          <p:cNvPr id="32801" name="Text Box 33"/>
          <p:cNvSpPr txBox="1">
            <a:spLocks noChangeArrowheads="1"/>
          </p:cNvSpPr>
          <p:nvPr/>
        </p:nvSpPr>
        <p:spPr bwMode="auto">
          <a:xfrm>
            <a:off x="6638925" y="43227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67</a:t>
            </a:r>
          </a:p>
        </p:txBody>
      </p:sp>
      <p:sp>
        <p:nvSpPr>
          <p:cNvPr id="32802" name="Text Box 34"/>
          <p:cNvSpPr txBox="1">
            <a:spLocks noChangeArrowheads="1"/>
          </p:cNvSpPr>
          <p:nvPr/>
        </p:nvSpPr>
        <p:spPr bwMode="auto">
          <a:xfrm>
            <a:off x="6613525" y="417671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66</a:t>
            </a:r>
          </a:p>
        </p:txBody>
      </p:sp>
      <p:sp>
        <p:nvSpPr>
          <p:cNvPr id="32803" name="Text Box 35"/>
          <p:cNvSpPr txBox="1">
            <a:spLocks noChangeArrowheads="1"/>
          </p:cNvSpPr>
          <p:nvPr/>
        </p:nvSpPr>
        <p:spPr bwMode="auto">
          <a:xfrm>
            <a:off x="6892925" y="463391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65</a:t>
            </a:r>
          </a:p>
        </p:txBody>
      </p:sp>
      <p:sp>
        <p:nvSpPr>
          <p:cNvPr id="32804" name="Text Box 36"/>
          <p:cNvSpPr txBox="1">
            <a:spLocks noChangeArrowheads="1"/>
          </p:cNvSpPr>
          <p:nvPr/>
        </p:nvSpPr>
        <p:spPr bwMode="auto">
          <a:xfrm>
            <a:off x="6956425" y="494506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64</a:t>
            </a:r>
          </a:p>
        </p:txBody>
      </p:sp>
      <p:sp>
        <p:nvSpPr>
          <p:cNvPr id="32805" name="Text Box 37"/>
          <p:cNvSpPr txBox="1">
            <a:spLocks noChangeArrowheads="1"/>
          </p:cNvSpPr>
          <p:nvPr/>
        </p:nvSpPr>
        <p:spPr bwMode="auto">
          <a:xfrm>
            <a:off x="7400925" y="469741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63</a:t>
            </a:r>
          </a:p>
        </p:txBody>
      </p:sp>
      <p:sp>
        <p:nvSpPr>
          <p:cNvPr id="32806" name="Text Box 38"/>
          <p:cNvSpPr txBox="1">
            <a:spLocks noChangeArrowheads="1"/>
          </p:cNvSpPr>
          <p:nvPr/>
        </p:nvSpPr>
        <p:spPr bwMode="auto">
          <a:xfrm>
            <a:off x="7359650" y="4833938"/>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62</a:t>
            </a:r>
          </a:p>
        </p:txBody>
      </p:sp>
      <p:sp>
        <p:nvSpPr>
          <p:cNvPr id="32807" name="Text Box 39"/>
          <p:cNvSpPr txBox="1">
            <a:spLocks noChangeArrowheads="1"/>
          </p:cNvSpPr>
          <p:nvPr/>
        </p:nvSpPr>
        <p:spPr bwMode="auto">
          <a:xfrm>
            <a:off x="7718425" y="4926013"/>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000" b="1" dirty="0">
                <a:latin typeface="Arial" panose="020B0604020202020204" pitchFamily="34" charset="0"/>
              </a:rPr>
              <a:t>61</a:t>
            </a:r>
          </a:p>
        </p:txBody>
      </p:sp>
      <p:sp>
        <p:nvSpPr>
          <p:cNvPr id="32808" name="Freeform 40"/>
          <p:cNvSpPr>
            <a:spLocks/>
          </p:cNvSpPr>
          <p:nvPr/>
        </p:nvSpPr>
        <p:spPr bwMode="auto">
          <a:xfrm>
            <a:off x="6515100" y="3495675"/>
            <a:ext cx="1352550" cy="1644650"/>
          </a:xfrm>
          <a:custGeom>
            <a:avLst/>
            <a:gdLst>
              <a:gd name="T0" fmla="*/ 0 w 852"/>
              <a:gd name="T1" fmla="*/ 0 h 1036"/>
              <a:gd name="T2" fmla="*/ 2147483646 w 852"/>
              <a:gd name="T3" fmla="*/ 2147483646 h 1036"/>
              <a:gd name="T4" fmla="*/ 2147483646 w 852"/>
              <a:gd name="T5" fmla="*/ 2147483646 h 1036"/>
              <a:gd name="T6" fmla="*/ 2147483646 w 852"/>
              <a:gd name="T7" fmla="*/ 2147483646 h 1036"/>
              <a:gd name="T8" fmla="*/ 2147483646 w 852"/>
              <a:gd name="T9" fmla="*/ 2147483646 h 1036"/>
              <a:gd name="T10" fmla="*/ 0 60000 65536"/>
              <a:gd name="T11" fmla="*/ 0 60000 65536"/>
              <a:gd name="T12" fmla="*/ 0 60000 65536"/>
              <a:gd name="T13" fmla="*/ 0 60000 65536"/>
              <a:gd name="T14" fmla="*/ 0 60000 65536"/>
              <a:gd name="T15" fmla="*/ 0 w 852"/>
              <a:gd name="T16" fmla="*/ 0 h 1036"/>
              <a:gd name="T17" fmla="*/ 852 w 852"/>
              <a:gd name="T18" fmla="*/ 1036 h 1036"/>
            </a:gdLst>
            <a:ahLst/>
            <a:cxnLst>
              <a:cxn ang="T10">
                <a:pos x="T0" y="T1"/>
              </a:cxn>
              <a:cxn ang="T11">
                <a:pos x="T2" y="T3"/>
              </a:cxn>
              <a:cxn ang="T12">
                <a:pos x="T4" y="T5"/>
              </a:cxn>
              <a:cxn ang="T13">
                <a:pos x="T6" y="T7"/>
              </a:cxn>
              <a:cxn ang="T14">
                <a:pos x="T8" y="T9"/>
              </a:cxn>
            </a:cxnLst>
            <a:rect l="T15" t="T16" r="T17" b="T18"/>
            <a:pathLst>
              <a:path w="852" h="1036">
                <a:moveTo>
                  <a:pt x="0" y="0"/>
                </a:moveTo>
                <a:cubicBezTo>
                  <a:pt x="5" y="97"/>
                  <a:pt x="11" y="194"/>
                  <a:pt x="24" y="280"/>
                </a:cubicBezTo>
                <a:cubicBezTo>
                  <a:pt x="37" y="366"/>
                  <a:pt x="35" y="427"/>
                  <a:pt x="76" y="516"/>
                </a:cubicBezTo>
                <a:cubicBezTo>
                  <a:pt x="117" y="605"/>
                  <a:pt x="139" y="729"/>
                  <a:pt x="268" y="816"/>
                </a:cubicBezTo>
                <a:cubicBezTo>
                  <a:pt x="397" y="903"/>
                  <a:pt x="624" y="969"/>
                  <a:pt x="852"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809" name="Freeform 41"/>
          <p:cNvSpPr>
            <a:spLocks/>
          </p:cNvSpPr>
          <p:nvPr/>
        </p:nvSpPr>
        <p:spPr bwMode="auto">
          <a:xfrm>
            <a:off x="2222500" y="3260725"/>
            <a:ext cx="2266950" cy="1816100"/>
          </a:xfrm>
          <a:custGeom>
            <a:avLst/>
            <a:gdLst>
              <a:gd name="T0" fmla="*/ 0 w 1428"/>
              <a:gd name="T1" fmla="*/ 0 h 1144"/>
              <a:gd name="T2" fmla="*/ 2147483646 w 1428"/>
              <a:gd name="T3" fmla="*/ 2147483646 h 1144"/>
              <a:gd name="T4" fmla="*/ 2147483646 w 1428"/>
              <a:gd name="T5" fmla="*/ 2147483646 h 1144"/>
              <a:gd name="T6" fmla="*/ 0 60000 65536"/>
              <a:gd name="T7" fmla="*/ 0 60000 65536"/>
              <a:gd name="T8" fmla="*/ 0 60000 65536"/>
              <a:gd name="T9" fmla="*/ 0 w 1428"/>
              <a:gd name="T10" fmla="*/ 0 h 1144"/>
              <a:gd name="T11" fmla="*/ 1428 w 1428"/>
              <a:gd name="T12" fmla="*/ 1144 h 1144"/>
            </a:gdLst>
            <a:ahLst/>
            <a:cxnLst>
              <a:cxn ang="T6">
                <a:pos x="T0" y="T1"/>
              </a:cxn>
              <a:cxn ang="T7">
                <a:pos x="T2" y="T3"/>
              </a:cxn>
              <a:cxn ang="T8">
                <a:pos x="T4" y="T5"/>
              </a:cxn>
            </a:cxnLst>
            <a:rect l="T9" t="T10" r="T11" b="T12"/>
            <a:pathLst>
              <a:path w="1428" h="1144">
                <a:moveTo>
                  <a:pt x="0" y="0"/>
                </a:moveTo>
                <a:cubicBezTo>
                  <a:pt x="75" y="127"/>
                  <a:pt x="210" y="569"/>
                  <a:pt x="448" y="760"/>
                </a:cubicBezTo>
                <a:cubicBezTo>
                  <a:pt x="686" y="951"/>
                  <a:pt x="1224" y="1064"/>
                  <a:pt x="1428" y="114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810" name="Text Box 42"/>
          <p:cNvSpPr txBox="1">
            <a:spLocks noChangeArrowheads="1"/>
          </p:cNvSpPr>
          <p:nvPr/>
        </p:nvSpPr>
        <p:spPr bwMode="auto">
          <a:xfrm>
            <a:off x="2318544" y="2536910"/>
            <a:ext cx="1233488" cy="461962"/>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37931725" indent="-37474525">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2400" b="1" dirty="0">
                <a:latin typeface="+mn-lt"/>
                <a:ea typeface="+mn-ea"/>
                <a:cs typeface="Arial" panose="020B0604020202020204" pitchFamily="34" charset="0"/>
              </a:rPr>
              <a:t>Concept</a:t>
            </a:r>
          </a:p>
        </p:txBody>
      </p:sp>
      <p:sp>
        <p:nvSpPr>
          <p:cNvPr id="32811" name="Text Box 43"/>
          <p:cNvSpPr txBox="1">
            <a:spLocks noChangeArrowheads="1"/>
          </p:cNvSpPr>
          <p:nvPr/>
        </p:nvSpPr>
        <p:spPr bwMode="auto">
          <a:xfrm>
            <a:off x="5413375" y="2436813"/>
            <a:ext cx="2033588" cy="73818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37931725" indent="-37474525">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2400" b="1" dirty="0">
                <a:latin typeface="+mn-lt"/>
                <a:ea typeface="+mn-ea"/>
                <a:cs typeface="Arial" panose="020B0604020202020204" pitchFamily="34" charset="0"/>
              </a:rPr>
              <a:t>Empirical Data</a:t>
            </a:r>
          </a:p>
          <a:p>
            <a:pPr eaLnBrk="1" hangingPunct="1">
              <a:spcBef>
                <a:spcPct val="0"/>
              </a:spcBef>
              <a:buClrTx/>
              <a:buFontTx/>
              <a:buNone/>
              <a:defRPr/>
            </a:pPr>
            <a:r>
              <a:rPr lang="en-US" sz="1800" b="1" i="1" dirty="0">
                <a:latin typeface="+mn-lt"/>
                <a:ea typeface="+mn-ea"/>
                <a:cs typeface="Arial" panose="020B0604020202020204" pitchFamily="34" charset="0"/>
              </a:rPr>
              <a:t>Data for the 1960s</a:t>
            </a:r>
          </a:p>
        </p:txBody>
      </p:sp>
      <p:sp>
        <p:nvSpPr>
          <p:cNvPr id="42"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810"/>
                                        </p:tgtEl>
                                        <p:attrNameLst>
                                          <p:attrName>style.visibility</p:attrName>
                                        </p:attrNameLst>
                                      </p:cBhvr>
                                      <p:to>
                                        <p:strVal val="visible"/>
                                      </p:to>
                                    </p:set>
                                    <p:anim calcmode="lin" valueType="num">
                                      <p:cBhvr>
                                        <p:cTn id="7" dur="500" fill="hold"/>
                                        <p:tgtEl>
                                          <p:spTgt spid="32810"/>
                                        </p:tgtEl>
                                        <p:attrNameLst>
                                          <p:attrName>ppt_w</p:attrName>
                                        </p:attrNameLst>
                                      </p:cBhvr>
                                      <p:tavLst>
                                        <p:tav tm="0">
                                          <p:val>
                                            <p:fltVal val="0"/>
                                          </p:val>
                                        </p:tav>
                                        <p:tav tm="100000">
                                          <p:val>
                                            <p:strVal val="#ppt_w"/>
                                          </p:val>
                                        </p:tav>
                                      </p:tavLst>
                                    </p:anim>
                                    <p:anim calcmode="lin" valueType="num">
                                      <p:cBhvr>
                                        <p:cTn id="8" dur="500" fill="hold"/>
                                        <p:tgtEl>
                                          <p:spTgt spid="328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32809"/>
                                        </p:tgtEl>
                                        <p:attrNameLst>
                                          <p:attrName>style.visibility</p:attrName>
                                        </p:attrNameLst>
                                      </p:cBhvr>
                                      <p:to>
                                        <p:strVal val="visible"/>
                                      </p:to>
                                    </p:set>
                                    <p:animEffect transition="in" filter="wipe(up)">
                                      <p:cBhvr>
                                        <p:cTn id="17" dur="1000"/>
                                        <p:tgtEl>
                                          <p:spTgt spid="328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2811"/>
                                        </p:tgtEl>
                                        <p:attrNameLst>
                                          <p:attrName>style.visibility</p:attrName>
                                        </p:attrNameLst>
                                      </p:cBhvr>
                                      <p:to>
                                        <p:strVal val="visible"/>
                                      </p:to>
                                    </p:set>
                                    <p:anim calcmode="lin" valueType="num">
                                      <p:cBhvr>
                                        <p:cTn id="22" dur="500" fill="hold"/>
                                        <p:tgtEl>
                                          <p:spTgt spid="32811"/>
                                        </p:tgtEl>
                                        <p:attrNameLst>
                                          <p:attrName>ppt_w</p:attrName>
                                        </p:attrNameLst>
                                      </p:cBhvr>
                                      <p:tavLst>
                                        <p:tav tm="0">
                                          <p:val>
                                            <p:fltVal val="0"/>
                                          </p:val>
                                        </p:tav>
                                        <p:tav tm="100000">
                                          <p:val>
                                            <p:strVal val="#ppt_w"/>
                                          </p:val>
                                        </p:tav>
                                      </p:tavLst>
                                    </p:anim>
                                    <p:anim calcmode="lin" valueType="num">
                                      <p:cBhvr>
                                        <p:cTn id="23" dur="500" fill="hold"/>
                                        <p:tgtEl>
                                          <p:spTgt spid="32811"/>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2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32807"/>
                                        </p:tgtEl>
                                        <p:attrNameLst>
                                          <p:attrName>style.visibility</p:attrName>
                                        </p:attrNameLst>
                                      </p:cBhvr>
                                      <p:to>
                                        <p:strVal val="visible"/>
                                      </p:to>
                                    </p:set>
                                    <p:anim calcmode="lin" valueType="num">
                                      <p:cBhvr>
                                        <p:cTn id="32" dur="500" fill="hold"/>
                                        <p:tgtEl>
                                          <p:spTgt spid="32807"/>
                                        </p:tgtEl>
                                        <p:attrNameLst>
                                          <p:attrName>ppt_w</p:attrName>
                                        </p:attrNameLst>
                                      </p:cBhvr>
                                      <p:tavLst>
                                        <p:tav tm="0">
                                          <p:val>
                                            <p:fltVal val="0"/>
                                          </p:val>
                                        </p:tav>
                                        <p:tav tm="100000">
                                          <p:val>
                                            <p:strVal val="#ppt_w"/>
                                          </p:val>
                                        </p:tav>
                                      </p:tavLst>
                                    </p:anim>
                                    <p:anim calcmode="lin" valueType="num">
                                      <p:cBhvr>
                                        <p:cTn id="33" dur="500" fill="hold"/>
                                        <p:tgtEl>
                                          <p:spTgt spid="32807"/>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000"/>
                            </p:stCondLst>
                            <p:childTnLst>
                              <p:par>
                                <p:cTn id="35" presetID="23" presetClass="entr" presetSubtype="16" fill="hold" grpId="0" nodeType="afterEffect">
                                  <p:stCondLst>
                                    <p:cond delay="0"/>
                                  </p:stCondLst>
                                  <p:childTnLst>
                                    <p:set>
                                      <p:cBhvr>
                                        <p:cTn id="36" dur="1" fill="hold">
                                          <p:stCondLst>
                                            <p:cond delay="0"/>
                                          </p:stCondLst>
                                        </p:cTn>
                                        <p:tgtEl>
                                          <p:spTgt spid="32806"/>
                                        </p:tgtEl>
                                        <p:attrNameLst>
                                          <p:attrName>style.visibility</p:attrName>
                                        </p:attrNameLst>
                                      </p:cBhvr>
                                      <p:to>
                                        <p:strVal val="visible"/>
                                      </p:to>
                                    </p:set>
                                    <p:anim calcmode="lin" valueType="num">
                                      <p:cBhvr>
                                        <p:cTn id="37" dur="500" fill="hold"/>
                                        <p:tgtEl>
                                          <p:spTgt spid="32806"/>
                                        </p:tgtEl>
                                        <p:attrNameLst>
                                          <p:attrName>ppt_w</p:attrName>
                                        </p:attrNameLst>
                                      </p:cBhvr>
                                      <p:tavLst>
                                        <p:tav tm="0">
                                          <p:val>
                                            <p:fltVal val="0"/>
                                          </p:val>
                                        </p:tav>
                                        <p:tav tm="100000">
                                          <p:val>
                                            <p:strVal val="#ppt_w"/>
                                          </p:val>
                                        </p:tav>
                                      </p:tavLst>
                                    </p:anim>
                                    <p:anim calcmode="lin" valueType="num">
                                      <p:cBhvr>
                                        <p:cTn id="38" dur="500" fill="hold"/>
                                        <p:tgtEl>
                                          <p:spTgt spid="3280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23" presetClass="entr" presetSubtype="16" fill="hold" grpId="0" nodeType="afterEffect">
                                  <p:stCondLst>
                                    <p:cond delay="0"/>
                                  </p:stCondLst>
                                  <p:childTnLst>
                                    <p:set>
                                      <p:cBhvr>
                                        <p:cTn id="41" dur="1" fill="hold">
                                          <p:stCondLst>
                                            <p:cond delay="0"/>
                                          </p:stCondLst>
                                        </p:cTn>
                                        <p:tgtEl>
                                          <p:spTgt spid="32805"/>
                                        </p:tgtEl>
                                        <p:attrNameLst>
                                          <p:attrName>style.visibility</p:attrName>
                                        </p:attrNameLst>
                                      </p:cBhvr>
                                      <p:to>
                                        <p:strVal val="visible"/>
                                      </p:to>
                                    </p:set>
                                    <p:anim calcmode="lin" valueType="num">
                                      <p:cBhvr>
                                        <p:cTn id="42" dur="500" fill="hold"/>
                                        <p:tgtEl>
                                          <p:spTgt spid="32805"/>
                                        </p:tgtEl>
                                        <p:attrNameLst>
                                          <p:attrName>ppt_w</p:attrName>
                                        </p:attrNameLst>
                                      </p:cBhvr>
                                      <p:tavLst>
                                        <p:tav tm="0">
                                          <p:val>
                                            <p:fltVal val="0"/>
                                          </p:val>
                                        </p:tav>
                                        <p:tav tm="100000">
                                          <p:val>
                                            <p:strVal val="#ppt_w"/>
                                          </p:val>
                                        </p:tav>
                                      </p:tavLst>
                                    </p:anim>
                                    <p:anim calcmode="lin" valueType="num">
                                      <p:cBhvr>
                                        <p:cTn id="43" dur="500" fill="hold"/>
                                        <p:tgtEl>
                                          <p:spTgt spid="32805"/>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000"/>
                            </p:stCondLst>
                            <p:childTnLst>
                              <p:par>
                                <p:cTn id="45" presetID="23" presetClass="entr" presetSubtype="16" fill="hold" grpId="0" nodeType="afterEffect">
                                  <p:stCondLst>
                                    <p:cond delay="0"/>
                                  </p:stCondLst>
                                  <p:childTnLst>
                                    <p:set>
                                      <p:cBhvr>
                                        <p:cTn id="46" dur="1" fill="hold">
                                          <p:stCondLst>
                                            <p:cond delay="0"/>
                                          </p:stCondLst>
                                        </p:cTn>
                                        <p:tgtEl>
                                          <p:spTgt spid="32804"/>
                                        </p:tgtEl>
                                        <p:attrNameLst>
                                          <p:attrName>style.visibility</p:attrName>
                                        </p:attrNameLst>
                                      </p:cBhvr>
                                      <p:to>
                                        <p:strVal val="visible"/>
                                      </p:to>
                                    </p:set>
                                    <p:anim calcmode="lin" valueType="num">
                                      <p:cBhvr>
                                        <p:cTn id="47" dur="500" fill="hold"/>
                                        <p:tgtEl>
                                          <p:spTgt spid="32804"/>
                                        </p:tgtEl>
                                        <p:attrNameLst>
                                          <p:attrName>ppt_w</p:attrName>
                                        </p:attrNameLst>
                                      </p:cBhvr>
                                      <p:tavLst>
                                        <p:tav tm="0">
                                          <p:val>
                                            <p:fltVal val="0"/>
                                          </p:val>
                                        </p:tav>
                                        <p:tav tm="100000">
                                          <p:val>
                                            <p:strVal val="#ppt_w"/>
                                          </p:val>
                                        </p:tav>
                                      </p:tavLst>
                                    </p:anim>
                                    <p:anim calcmode="lin" valueType="num">
                                      <p:cBhvr>
                                        <p:cTn id="48" dur="500" fill="hold"/>
                                        <p:tgtEl>
                                          <p:spTgt spid="32804"/>
                                        </p:tgtEl>
                                        <p:attrNameLst>
                                          <p:attrName>ppt_h</p:attrName>
                                        </p:attrNameLst>
                                      </p:cBhvr>
                                      <p:tavLst>
                                        <p:tav tm="0">
                                          <p:val>
                                            <p:fltVal val="0"/>
                                          </p:val>
                                        </p:tav>
                                        <p:tav tm="100000">
                                          <p:val>
                                            <p:strVal val="#ppt_h"/>
                                          </p:val>
                                        </p:tav>
                                      </p:tavLst>
                                    </p:anim>
                                  </p:childTnLst>
                                </p:cTn>
                              </p:par>
                            </p:childTnLst>
                          </p:cTn>
                        </p:par>
                        <p:par>
                          <p:cTn id="49" fill="hold" nodeType="afterGroup">
                            <p:stCondLst>
                              <p:cond delay="3500"/>
                            </p:stCondLst>
                            <p:childTnLst>
                              <p:par>
                                <p:cTn id="50" presetID="23" presetClass="entr" presetSubtype="16" fill="hold" grpId="0" nodeType="afterEffect">
                                  <p:stCondLst>
                                    <p:cond delay="0"/>
                                  </p:stCondLst>
                                  <p:childTnLst>
                                    <p:set>
                                      <p:cBhvr>
                                        <p:cTn id="51" dur="1" fill="hold">
                                          <p:stCondLst>
                                            <p:cond delay="0"/>
                                          </p:stCondLst>
                                        </p:cTn>
                                        <p:tgtEl>
                                          <p:spTgt spid="32803"/>
                                        </p:tgtEl>
                                        <p:attrNameLst>
                                          <p:attrName>style.visibility</p:attrName>
                                        </p:attrNameLst>
                                      </p:cBhvr>
                                      <p:to>
                                        <p:strVal val="visible"/>
                                      </p:to>
                                    </p:set>
                                    <p:anim calcmode="lin" valueType="num">
                                      <p:cBhvr>
                                        <p:cTn id="52" dur="500" fill="hold"/>
                                        <p:tgtEl>
                                          <p:spTgt spid="32803"/>
                                        </p:tgtEl>
                                        <p:attrNameLst>
                                          <p:attrName>ppt_w</p:attrName>
                                        </p:attrNameLst>
                                      </p:cBhvr>
                                      <p:tavLst>
                                        <p:tav tm="0">
                                          <p:val>
                                            <p:fltVal val="0"/>
                                          </p:val>
                                        </p:tav>
                                        <p:tav tm="100000">
                                          <p:val>
                                            <p:strVal val="#ppt_w"/>
                                          </p:val>
                                        </p:tav>
                                      </p:tavLst>
                                    </p:anim>
                                    <p:anim calcmode="lin" valueType="num">
                                      <p:cBhvr>
                                        <p:cTn id="53" dur="500" fill="hold"/>
                                        <p:tgtEl>
                                          <p:spTgt spid="32803"/>
                                        </p:tgtEl>
                                        <p:attrNameLst>
                                          <p:attrName>ppt_h</p:attrName>
                                        </p:attrNameLst>
                                      </p:cBhvr>
                                      <p:tavLst>
                                        <p:tav tm="0">
                                          <p:val>
                                            <p:fltVal val="0"/>
                                          </p:val>
                                        </p:tav>
                                        <p:tav tm="100000">
                                          <p:val>
                                            <p:strVal val="#ppt_h"/>
                                          </p:val>
                                        </p:tav>
                                      </p:tavLst>
                                    </p:anim>
                                  </p:childTnLst>
                                </p:cTn>
                              </p:par>
                            </p:childTnLst>
                          </p:cTn>
                        </p:par>
                        <p:par>
                          <p:cTn id="54" fill="hold" nodeType="afterGroup">
                            <p:stCondLst>
                              <p:cond delay="4000"/>
                            </p:stCondLst>
                            <p:childTnLst>
                              <p:par>
                                <p:cTn id="55" presetID="23" presetClass="entr" presetSubtype="16" fill="hold" grpId="0" nodeType="afterEffect">
                                  <p:stCondLst>
                                    <p:cond delay="0"/>
                                  </p:stCondLst>
                                  <p:childTnLst>
                                    <p:set>
                                      <p:cBhvr>
                                        <p:cTn id="56" dur="1" fill="hold">
                                          <p:stCondLst>
                                            <p:cond delay="0"/>
                                          </p:stCondLst>
                                        </p:cTn>
                                        <p:tgtEl>
                                          <p:spTgt spid="32802"/>
                                        </p:tgtEl>
                                        <p:attrNameLst>
                                          <p:attrName>style.visibility</p:attrName>
                                        </p:attrNameLst>
                                      </p:cBhvr>
                                      <p:to>
                                        <p:strVal val="visible"/>
                                      </p:to>
                                    </p:set>
                                    <p:anim calcmode="lin" valueType="num">
                                      <p:cBhvr>
                                        <p:cTn id="57" dur="500" fill="hold"/>
                                        <p:tgtEl>
                                          <p:spTgt spid="32802"/>
                                        </p:tgtEl>
                                        <p:attrNameLst>
                                          <p:attrName>ppt_w</p:attrName>
                                        </p:attrNameLst>
                                      </p:cBhvr>
                                      <p:tavLst>
                                        <p:tav tm="0">
                                          <p:val>
                                            <p:fltVal val="0"/>
                                          </p:val>
                                        </p:tav>
                                        <p:tav tm="100000">
                                          <p:val>
                                            <p:strVal val="#ppt_w"/>
                                          </p:val>
                                        </p:tav>
                                      </p:tavLst>
                                    </p:anim>
                                    <p:anim calcmode="lin" valueType="num">
                                      <p:cBhvr>
                                        <p:cTn id="58" dur="500" fill="hold"/>
                                        <p:tgtEl>
                                          <p:spTgt spid="32802"/>
                                        </p:tgtEl>
                                        <p:attrNameLst>
                                          <p:attrName>ppt_h</p:attrName>
                                        </p:attrNameLst>
                                      </p:cBhvr>
                                      <p:tavLst>
                                        <p:tav tm="0">
                                          <p:val>
                                            <p:fltVal val="0"/>
                                          </p:val>
                                        </p:tav>
                                        <p:tav tm="100000">
                                          <p:val>
                                            <p:strVal val="#ppt_h"/>
                                          </p:val>
                                        </p:tav>
                                      </p:tavLst>
                                    </p:anim>
                                  </p:childTnLst>
                                </p:cTn>
                              </p:par>
                            </p:childTnLst>
                          </p:cTn>
                        </p:par>
                        <p:par>
                          <p:cTn id="59" fill="hold" nodeType="afterGroup">
                            <p:stCondLst>
                              <p:cond delay="4500"/>
                            </p:stCondLst>
                            <p:childTnLst>
                              <p:par>
                                <p:cTn id="60" presetID="23" presetClass="entr" presetSubtype="16" fill="hold" grpId="0" nodeType="afterEffect">
                                  <p:stCondLst>
                                    <p:cond delay="0"/>
                                  </p:stCondLst>
                                  <p:childTnLst>
                                    <p:set>
                                      <p:cBhvr>
                                        <p:cTn id="61" dur="1" fill="hold">
                                          <p:stCondLst>
                                            <p:cond delay="0"/>
                                          </p:stCondLst>
                                        </p:cTn>
                                        <p:tgtEl>
                                          <p:spTgt spid="32801"/>
                                        </p:tgtEl>
                                        <p:attrNameLst>
                                          <p:attrName>style.visibility</p:attrName>
                                        </p:attrNameLst>
                                      </p:cBhvr>
                                      <p:to>
                                        <p:strVal val="visible"/>
                                      </p:to>
                                    </p:set>
                                    <p:anim calcmode="lin" valueType="num">
                                      <p:cBhvr>
                                        <p:cTn id="62" dur="500" fill="hold"/>
                                        <p:tgtEl>
                                          <p:spTgt spid="32801"/>
                                        </p:tgtEl>
                                        <p:attrNameLst>
                                          <p:attrName>ppt_w</p:attrName>
                                        </p:attrNameLst>
                                      </p:cBhvr>
                                      <p:tavLst>
                                        <p:tav tm="0">
                                          <p:val>
                                            <p:fltVal val="0"/>
                                          </p:val>
                                        </p:tav>
                                        <p:tav tm="100000">
                                          <p:val>
                                            <p:strVal val="#ppt_w"/>
                                          </p:val>
                                        </p:tav>
                                      </p:tavLst>
                                    </p:anim>
                                    <p:anim calcmode="lin" valueType="num">
                                      <p:cBhvr>
                                        <p:cTn id="63" dur="500" fill="hold"/>
                                        <p:tgtEl>
                                          <p:spTgt spid="32801"/>
                                        </p:tgtEl>
                                        <p:attrNameLst>
                                          <p:attrName>ppt_h</p:attrName>
                                        </p:attrNameLst>
                                      </p:cBhvr>
                                      <p:tavLst>
                                        <p:tav tm="0">
                                          <p:val>
                                            <p:fltVal val="0"/>
                                          </p:val>
                                        </p:tav>
                                        <p:tav tm="100000">
                                          <p:val>
                                            <p:strVal val="#ppt_h"/>
                                          </p:val>
                                        </p:tav>
                                      </p:tavLst>
                                    </p:anim>
                                  </p:childTnLst>
                                </p:cTn>
                              </p:par>
                            </p:childTnLst>
                          </p:cTn>
                        </p:par>
                        <p:par>
                          <p:cTn id="64" fill="hold" nodeType="afterGroup">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32800"/>
                                        </p:tgtEl>
                                        <p:attrNameLst>
                                          <p:attrName>style.visibility</p:attrName>
                                        </p:attrNameLst>
                                      </p:cBhvr>
                                      <p:to>
                                        <p:strVal val="visible"/>
                                      </p:to>
                                    </p:set>
                                    <p:anim calcmode="lin" valueType="num">
                                      <p:cBhvr>
                                        <p:cTn id="67" dur="500" fill="hold"/>
                                        <p:tgtEl>
                                          <p:spTgt spid="32800"/>
                                        </p:tgtEl>
                                        <p:attrNameLst>
                                          <p:attrName>ppt_w</p:attrName>
                                        </p:attrNameLst>
                                      </p:cBhvr>
                                      <p:tavLst>
                                        <p:tav tm="0">
                                          <p:val>
                                            <p:fltVal val="0"/>
                                          </p:val>
                                        </p:tav>
                                        <p:tav tm="100000">
                                          <p:val>
                                            <p:strVal val="#ppt_w"/>
                                          </p:val>
                                        </p:tav>
                                      </p:tavLst>
                                    </p:anim>
                                    <p:anim calcmode="lin" valueType="num">
                                      <p:cBhvr>
                                        <p:cTn id="68" dur="500" fill="hold"/>
                                        <p:tgtEl>
                                          <p:spTgt spid="32800"/>
                                        </p:tgtEl>
                                        <p:attrNameLst>
                                          <p:attrName>ppt_h</p:attrName>
                                        </p:attrNameLst>
                                      </p:cBhvr>
                                      <p:tavLst>
                                        <p:tav tm="0">
                                          <p:val>
                                            <p:fltVal val="0"/>
                                          </p:val>
                                        </p:tav>
                                        <p:tav tm="100000">
                                          <p:val>
                                            <p:strVal val="#ppt_h"/>
                                          </p:val>
                                        </p:tav>
                                      </p:tavLst>
                                    </p:anim>
                                  </p:childTnLst>
                                </p:cTn>
                              </p:par>
                            </p:childTnLst>
                          </p:cTn>
                        </p:par>
                        <p:par>
                          <p:cTn id="69" fill="hold" nodeType="afterGroup">
                            <p:stCondLst>
                              <p:cond delay="5500"/>
                            </p:stCondLst>
                            <p:childTnLst>
                              <p:par>
                                <p:cTn id="70" presetID="23" presetClass="entr" presetSubtype="16" fill="hold" grpId="0" nodeType="afterEffect">
                                  <p:stCondLst>
                                    <p:cond delay="0"/>
                                  </p:stCondLst>
                                  <p:childTnLst>
                                    <p:set>
                                      <p:cBhvr>
                                        <p:cTn id="71" dur="1" fill="hold">
                                          <p:stCondLst>
                                            <p:cond delay="0"/>
                                          </p:stCondLst>
                                        </p:cTn>
                                        <p:tgtEl>
                                          <p:spTgt spid="32799"/>
                                        </p:tgtEl>
                                        <p:attrNameLst>
                                          <p:attrName>style.visibility</p:attrName>
                                        </p:attrNameLst>
                                      </p:cBhvr>
                                      <p:to>
                                        <p:strVal val="visible"/>
                                      </p:to>
                                    </p:set>
                                    <p:anim calcmode="lin" valueType="num">
                                      <p:cBhvr>
                                        <p:cTn id="72" dur="500" fill="hold"/>
                                        <p:tgtEl>
                                          <p:spTgt spid="32799"/>
                                        </p:tgtEl>
                                        <p:attrNameLst>
                                          <p:attrName>ppt_w</p:attrName>
                                        </p:attrNameLst>
                                      </p:cBhvr>
                                      <p:tavLst>
                                        <p:tav tm="0">
                                          <p:val>
                                            <p:fltVal val="0"/>
                                          </p:val>
                                        </p:tav>
                                        <p:tav tm="100000">
                                          <p:val>
                                            <p:strVal val="#ppt_w"/>
                                          </p:val>
                                        </p:tav>
                                      </p:tavLst>
                                    </p:anim>
                                    <p:anim calcmode="lin" valueType="num">
                                      <p:cBhvr>
                                        <p:cTn id="73" dur="500" fill="hold"/>
                                        <p:tgtEl>
                                          <p:spTgt spid="32799"/>
                                        </p:tgtEl>
                                        <p:attrNameLst>
                                          <p:attrName>ppt_h</p:attrName>
                                        </p:attrNameLst>
                                      </p:cBhvr>
                                      <p:tavLst>
                                        <p:tav tm="0">
                                          <p:val>
                                            <p:fltVal val="0"/>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nodeType="clickEffect">
                                  <p:stCondLst>
                                    <p:cond delay="0"/>
                                  </p:stCondLst>
                                  <p:childTnLst>
                                    <p:set>
                                      <p:cBhvr>
                                        <p:cTn id="77" dur="1" fill="hold">
                                          <p:stCondLst>
                                            <p:cond delay="0"/>
                                          </p:stCondLst>
                                        </p:cTn>
                                        <p:tgtEl>
                                          <p:spTgt spid="32808"/>
                                        </p:tgtEl>
                                        <p:attrNameLst>
                                          <p:attrName>style.visibility</p:attrName>
                                        </p:attrNameLst>
                                      </p:cBhvr>
                                      <p:to>
                                        <p:strVal val="visible"/>
                                      </p:to>
                                    </p:set>
                                    <p:animEffect transition="in" filter="wipe(up)">
                                      <p:cBhvr>
                                        <p:cTn id="78" dur="1000"/>
                                        <p:tgtEl>
                                          <p:spTgt spid="32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9" grpId="0"/>
      <p:bldP spid="32800" grpId="0"/>
      <p:bldP spid="32801" grpId="0"/>
      <p:bldP spid="32802" grpId="0"/>
      <p:bldP spid="32803" grpId="0"/>
      <p:bldP spid="32804" grpId="0"/>
      <p:bldP spid="32805" grpId="0"/>
      <p:bldP spid="32806" grpId="0"/>
      <p:bldP spid="32807" grpId="0"/>
      <p:bldP spid="32810" grpId="0"/>
      <p:bldP spid="328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2"/>
          <p:cNvSpPr>
            <a:spLocks noGrp="1"/>
          </p:cNvSpPr>
          <p:nvPr>
            <p:ph type="title"/>
          </p:nvPr>
        </p:nvSpPr>
        <p:spPr/>
        <p:txBody>
          <a:bodyPr/>
          <a:lstStyle/>
          <a:p>
            <a:pPr eaLnBrk="1" fontAlgn="auto" hangingPunct="1">
              <a:spcAft>
                <a:spcPts val="0"/>
              </a:spcAft>
              <a:defRPr/>
            </a:pPr>
            <a:r>
              <a:rPr lang="en-US" altLang="en-US" dirty="0">
                <a:ea typeface="+mj-ea"/>
              </a:rPr>
              <a:t>The Phillips Curve: Supply Shocks</a:t>
            </a:r>
          </a:p>
        </p:txBody>
      </p:sp>
      <p:sp>
        <p:nvSpPr>
          <p:cNvPr id="33795" name="Rectangle 3"/>
          <p:cNvSpPr>
            <a:spLocks noGrp="1" noChangeArrowheads="1"/>
          </p:cNvSpPr>
          <p:nvPr>
            <p:ph idx="1"/>
          </p:nvPr>
        </p:nvSpPr>
        <p:spPr>
          <a:xfrm>
            <a:off x="457200" y="1752600"/>
            <a:ext cx="7620000" cy="4800600"/>
          </a:xfrm>
        </p:spPr>
        <p:txBody>
          <a:bodyPr/>
          <a:lstStyle/>
          <a:p>
            <a:pPr eaLnBrk="1" hangingPunct="1"/>
            <a:r>
              <a:rPr lang="en-US" altLang="en-US" sz="3200" dirty="0"/>
              <a:t>1960s economists believed in stable, predictable tradeoff</a:t>
            </a:r>
          </a:p>
          <a:p>
            <a:pPr eaLnBrk="1" hangingPunct="1"/>
            <a:r>
              <a:rPr lang="en-US" altLang="en-US" sz="3200" b="1" dirty="0">
                <a:solidFill>
                  <a:srgbClr val="31859C"/>
                </a:solidFill>
              </a:rPr>
              <a:t>Phillips curve </a:t>
            </a:r>
            <a:r>
              <a:rPr lang="en-US" altLang="en-US" sz="3200" dirty="0"/>
              <a:t>shifts over time</a:t>
            </a:r>
          </a:p>
          <a:p>
            <a:pPr eaLnBrk="1" hangingPunct="1"/>
            <a:r>
              <a:rPr lang="en-US" altLang="en-US" sz="3200" dirty="0"/>
              <a:t>Adverse supply shocks 1970s</a:t>
            </a:r>
          </a:p>
          <a:p>
            <a:pPr lvl="1" eaLnBrk="1" hangingPunct="1">
              <a:buClr>
                <a:schemeClr val="accent1"/>
              </a:buClr>
            </a:pPr>
            <a:r>
              <a:rPr lang="en-US" altLang="en-US" sz="3200" dirty="0"/>
              <a:t>OPEC oil price shock</a:t>
            </a:r>
          </a:p>
          <a:p>
            <a:pPr lvl="1" eaLnBrk="1" hangingPunct="1">
              <a:buClr>
                <a:schemeClr val="accent1"/>
              </a:buClr>
            </a:pPr>
            <a:r>
              <a:rPr lang="en-US" altLang="en-US" sz="3200" b="1" dirty="0">
                <a:solidFill>
                  <a:srgbClr val="31859C"/>
                </a:solidFill>
              </a:rPr>
              <a:t>Stagflation</a:t>
            </a:r>
          </a:p>
          <a:p>
            <a:pPr eaLnBrk="1" hangingPunct="1"/>
            <a:r>
              <a:rPr lang="en-US" altLang="en-US" sz="3200" dirty="0"/>
              <a:t>Stagflation’</a:t>
            </a:r>
            <a:r>
              <a:rPr lang="en-US" altLang="ja-JP" sz="3200" dirty="0"/>
              <a:t>s demise 1980s</a:t>
            </a:r>
            <a:endParaRPr lang="en-US" altLang="en-US" sz="3200" dirty="0"/>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fontAlgn="auto" hangingPunct="1">
              <a:spcAft>
                <a:spcPts val="0"/>
              </a:spcAft>
              <a:defRPr/>
            </a:pPr>
            <a:r>
              <a:rPr lang="en-US" altLang="en-US" dirty="0">
                <a:ea typeface="+mj-ea"/>
              </a:rPr>
              <a:t>The Long-Run Phillips Curve</a:t>
            </a:r>
          </a:p>
        </p:txBody>
      </p:sp>
      <p:sp>
        <p:nvSpPr>
          <p:cNvPr id="37891" name="Rectangle 3"/>
          <p:cNvSpPr>
            <a:spLocks noGrp="1" noChangeArrowheads="1"/>
          </p:cNvSpPr>
          <p:nvPr>
            <p:ph idx="1"/>
          </p:nvPr>
        </p:nvSpPr>
        <p:spPr/>
        <p:txBody>
          <a:bodyPr rtlCol="0">
            <a:normAutofit/>
          </a:bodyPr>
          <a:lstStyle/>
          <a:p>
            <a:pPr eaLnBrk="1" fontAlgn="auto" hangingPunct="1">
              <a:spcAft>
                <a:spcPts val="600"/>
              </a:spcAft>
              <a:defRPr/>
            </a:pPr>
            <a:r>
              <a:rPr lang="en-US" sz="3200" dirty="0">
                <a:ea typeface="ＭＳ Ｐゴシック" panose="020B0600070205080204" pitchFamily="34" charset="-128"/>
              </a:rPr>
              <a:t>No long-run tradeoff between inflation and unemployment</a:t>
            </a:r>
          </a:p>
          <a:p>
            <a:pPr eaLnBrk="1" fontAlgn="auto" hangingPunct="1">
              <a:spcAft>
                <a:spcPts val="600"/>
              </a:spcAft>
              <a:defRPr/>
            </a:pPr>
            <a:r>
              <a:rPr lang="en-US" sz="3200" dirty="0">
                <a:ea typeface="ＭＳ Ｐゴシック" panose="020B0600070205080204" pitchFamily="34" charset="-128"/>
              </a:rPr>
              <a:t>Short-run Phillips curve</a:t>
            </a:r>
          </a:p>
          <a:p>
            <a:pPr marL="640080" lvl="1" eaLnBrk="1" fontAlgn="auto" hangingPunct="1">
              <a:spcAft>
                <a:spcPts val="600"/>
              </a:spcAft>
              <a:buClr>
                <a:schemeClr val="accent1"/>
              </a:buClr>
              <a:defRPr/>
            </a:pPr>
            <a:r>
              <a:rPr lang="en-US" sz="3200" dirty="0">
                <a:ea typeface="ＭＳ Ｐゴシック" panose="020B0600070205080204" pitchFamily="34" charset="-128"/>
              </a:rPr>
              <a:t>Role of expected inflation</a:t>
            </a:r>
          </a:p>
          <a:p>
            <a:pPr eaLnBrk="1" fontAlgn="auto" hangingPunct="1">
              <a:spcAft>
                <a:spcPts val="600"/>
              </a:spcAft>
              <a:defRPr/>
            </a:pPr>
            <a:r>
              <a:rPr lang="en-US" sz="3200" b="1" dirty="0">
                <a:solidFill>
                  <a:schemeClr val="accent5">
                    <a:lumMod val="75000"/>
                  </a:schemeClr>
                </a:solidFill>
                <a:ea typeface="ＭＳ Ｐゴシック" panose="020B0600070205080204" pitchFamily="34" charset="-128"/>
              </a:rPr>
              <a:t>Long-run vertical Phillips curve</a:t>
            </a:r>
          </a:p>
          <a:p>
            <a:pPr eaLnBrk="1" fontAlgn="auto" hangingPunct="1">
              <a:spcAft>
                <a:spcPts val="600"/>
              </a:spcAft>
              <a:defRPr/>
            </a:pPr>
            <a:r>
              <a:rPr lang="en-US" sz="3200" b="1" dirty="0">
                <a:solidFill>
                  <a:schemeClr val="accent5">
                    <a:lumMod val="75000"/>
                  </a:schemeClr>
                </a:solidFill>
                <a:ea typeface="ＭＳ Ｐゴシック" panose="020B0600070205080204" pitchFamily="34" charset="-128"/>
              </a:rPr>
              <a:t>Disinflation</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0"/>
            <a:ext cx="8382000" cy="1295400"/>
          </a:xfrm>
        </p:spPr>
        <p:txBody>
          <a:bodyPr/>
          <a:lstStyle/>
          <a:p>
            <a:pPr eaLnBrk="1" fontAlgn="auto" hangingPunct="1">
              <a:spcAft>
                <a:spcPts val="0"/>
              </a:spcAft>
              <a:defRPr/>
            </a:pPr>
            <a:r>
              <a:rPr lang="en-US" altLang="en-US" sz="4400" dirty="0">
                <a:ea typeface="+mj-ea"/>
              </a:rPr>
              <a:t>Inflation and Unemployment Rates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45" y="1312421"/>
            <a:ext cx="6642710" cy="51856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Misery Index</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6" name="Picture 5"/>
          <p:cNvPicPr>
            <a:picLocks noChangeAspect="1"/>
          </p:cNvPicPr>
          <p:nvPr/>
        </p:nvPicPr>
        <p:blipFill>
          <a:blip r:embed="rId3"/>
          <a:stretch>
            <a:fillRect/>
          </a:stretch>
        </p:blipFill>
        <p:spPr>
          <a:xfrm>
            <a:off x="1347787" y="1391296"/>
            <a:ext cx="5586413" cy="48190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lnSpc>
                <a:spcPct val="85000"/>
              </a:lnSpc>
              <a:spcAft>
                <a:spcPts val="0"/>
              </a:spcAft>
              <a:defRPr/>
            </a:pPr>
            <a:r>
              <a:rPr lang="en-US" altLang="en-US" dirty="0">
                <a:ea typeface="ＭＳ Ｐゴシック" panose="020B0600070205080204" pitchFamily="34" charset="-128"/>
              </a:rPr>
              <a:t>The Long-Run Phillips Curve Continued</a:t>
            </a:r>
          </a:p>
        </p:txBody>
      </p:sp>
      <p:grpSp>
        <p:nvGrpSpPr>
          <p:cNvPr id="2" name="Group 33"/>
          <p:cNvGrpSpPr>
            <a:grpSpLocks/>
          </p:cNvGrpSpPr>
          <p:nvPr/>
        </p:nvGrpSpPr>
        <p:grpSpPr bwMode="auto">
          <a:xfrm>
            <a:off x="2390775" y="1660525"/>
            <a:ext cx="4357688" cy="4538663"/>
            <a:chOff x="2106" y="1018"/>
            <a:chExt cx="2745" cy="2859"/>
          </a:xfrm>
        </p:grpSpPr>
        <p:grpSp>
          <p:nvGrpSpPr>
            <p:cNvPr id="42037" name="Group 22"/>
            <p:cNvGrpSpPr>
              <a:grpSpLocks/>
            </p:cNvGrpSpPr>
            <p:nvPr/>
          </p:nvGrpSpPr>
          <p:grpSpPr bwMode="auto">
            <a:xfrm>
              <a:off x="2106" y="1018"/>
              <a:ext cx="2745" cy="2859"/>
              <a:chOff x="2106" y="1018"/>
              <a:chExt cx="2745" cy="2859"/>
            </a:xfrm>
          </p:grpSpPr>
          <p:grpSp>
            <p:nvGrpSpPr>
              <p:cNvPr id="42044" name="Group 20"/>
              <p:cNvGrpSpPr>
                <a:grpSpLocks/>
              </p:cNvGrpSpPr>
              <p:nvPr/>
            </p:nvGrpSpPr>
            <p:grpSpPr bwMode="auto">
              <a:xfrm>
                <a:off x="2106" y="1018"/>
                <a:ext cx="2745" cy="2859"/>
                <a:chOff x="2106" y="1018"/>
                <a:chExt cx="2745" cy="2859"/>
              </a:xfrm>
            </p:grpSpPr>
            <p:sp>
              <p:nvSpPr>
                <p:cNvPr id="42050" name="Rectangle 9"/>
                <p:cNvSpPr>
                  <a:spLocks noChangeArrowheads="1"/>
                </p:cNvSpPr>
                <p:nvPr/>
              </p:nvSpPr>
              <p:spPr bwMode="auto">
                <a:xfrm>
                  <a:off x="2108" y="1022"/>
                  <a:ext cx="2732" cy="28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42051" name="Group 12"/>
                <p:cNvGrpSpPr>
                  <a:grpSpLocks/>
                </p:cNvGrpSpPr>
                <p:nvPr/>
              </p:nvGrpSpPr>
              <p:grpSpPr bwMode="auto">
                <a:xfrm>
                  <a:off x="2106" y="1018"/>
                  <a:ext cx="2745" cy="2854"/>
                  <a:chOff x="2106" y="1018"/>
                  <a:chExt cx="2618" cy="2854"/>
                </a:xfrm>
              </p:grpSpPr>
              <p:sp>
                <p:nvSpPr>
                  <p:cNvPr id="42052" name="Line 10"/>
                  <p:cNvSpPr>
                    <a:spLocks noChangeShapeType="1"/>
                  </p:cNvSpPr>
                  <p:nvPr/>
                </p:nvSpPr>
                <p:spPr bwMode="auto">
                  <a:xfrm>
                    <a:off x="2116" y="1018"/>
                    <a:ext cx="0" cy="28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53" name="Line 11"/>
                  <p:cNvSpPr>
                    <a:spLocks noChangeShapeType="1"/>
                  </p:cNvSpPr>
                  <p:nvPr/>
                </p:nvSpPr>
                <p:spPr bwMode="auto">
                  <a:xfrm>
                    <a:off x="2106" y="3866"/>
                    <a:ext cx="261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42045" name="Group 21"/>
              <p:cNvGrpSpPr>
                <a:grpSpLocks/>
              </p:cNvGrpSpPr>
              <p:nvPr/>
            </p:nvGrpSpPr>
            <p:grpSpPr bwMode="auto">
              <a:xfrm>
                <a:off x="2656" y="1024"/>
                <a:ext cx="1686" cy="2829"/>
                <a:chOff x="2656" y="1024"/>
                <a:chExt cx="1686" cy="2829"/>
              </a:xfrm>
            </p:grpSpPr>
            <p:sp>
              <p:nvSpPr>
                <p:cNvPr id="42046" name="Line 14"/>
                <p:cNvSpPr>
                  <a:spLocks noChangeShapeType="1"/>
                </p:cNvSpPr>
                <p:nvPr/>
              </p:nvSpPr>
              <p:spPr bwMode="auto">
                <a:xfrm>
                  <a:off x="2656" y="1024"/>
                  <a:ext cx="0" cy="2829"/>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7" name="Line 15"/>
                <p:cNvSpPr>
                  <a:spLocks noChangeShapeType="1"/>
                </p:cNvSpPr>
                <p:nvPr/>
              </p:nvSpPr>
              <p:spPr bwMode="auto">
                <a:xfrm>
                  <a:off x="3202" y="1024"/>
                  <a:ext cx="0" cy="2829"/>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8" name="Line 18"/>
                <p:cNvSpPr>
                  <a:spLocks noChangeShapeType="1"/>
                </p:cNvSpPr>
                <p:nvPr/>
              </p:nvSpPr>
              <p:spPr bwMode="auto">
                <a:xfrm>
                  <a:off x="3772" y="1024"/>
                  <a:ext cx="0" cy="2829"/>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9" name="Line 19"/>
                <p:cNvSpPr>
                  <a:spLocks noChangeShapeType="1"/>
                </p:cNvSpPr>
                <p:nvPr/>
              </p:nvSpPr>
              <p:spPr bwMode="auto">
                <a:xfrm>
                  <a:off x="4342" y="1024"/>
                  <a:ext cx="0" cy="2829"/>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42038" name="Group 32"/>
            <p:cNvGrpSpPr>
              <a:grpSpLocks/>
            </p:cNvGrpSpPr>
            <p:nvPr/>
          </p:nvGrpSpPr>
          <p:grpSpPr bwMode="auto">
            <a:xfrm>
              <a:off x="2130" y="1277"/>
              <a:ext cx="2707" cy="2112"/>
              <a:chOff x="2124" y="1277"/>
              <a:chExt cx="2726" cy="2112"/>
            </a:xfrm>
          </p:grpSpPr>
          <p:sp>
            <p:nvSpPr>
              <p:cNvPr id="42039" name="Line 23"/>
              <p:cNvSpPr>
                <a:spLocks noChangeShapeType="1"/>
              </p:cNvSpPr>
              <p:nvPr/>
            </p:nvSpPr>
            <p:spPr bwMode="auto">
              <a:xfrm>
                <a:off x="2124" y="3389"/>
                <a:ext cx="2726" cy="0"/>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0" name="Line 28"/>
              <p:cNvSpPr>
                <a:spLocks noChangeShapeType="1"/>
              </p:cNvSpPr>
              <p:nvPr/>
            </p:nvSpPr>
            <p:spPr bwMode="auto">
              <a:xfrm>
                <a:off x="2124" y="2861"/>
                <a:ext cx="2726" cy="0"/>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1" name="Line 29"/>
              <p:cNvSpPr>
                <a:spLocks noChangeShapeType="1"/>
              </p:cNvSpPr>
              <p:nvPr/>
            </p:nvSpPr>
            <p:spPr bwMode="auto">
              <a:xfrm>
                <a:off x="2124" y="2333"/>
                <a:ext cx="2726" cy="0"/>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2" name="Line 30"/>
              <p:cNvSpPr>
                <a:spLocks noChangeShapeType="1"/>
              </p:cNvSpPr>
              <p:nvPr/>
            </p:nvSpPr>
            <p:spPr bwMode="auto">
              <a:xfrm>
                <a:off x="2124" y="1805"/>
                <a:ext cx="2726" cy="0"/>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043" name="Line 31"/>
              <p:cNvSpPr>
                <a:spLocks noChangeShapeType="1"/>
              </p:cNvSpPr>
              <p:nvPr/>
            </p:nvSpPr>
            <p:spPr bwMode="auto">
              <a:xfrm>
                <a:off x="2124" y="1277"/>
                <a:ext cx="2726" cy="0"/>
              </a:xfrm>
              <a:prstGeom prst="line">
                <a:avLst/>
              </a:prstGeom>
              <a:noFill/>
              <a:ln w="38100">
                <a:solidFill>
                  <a:srgbClr val="D3D3D3"/>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8" name="Group 81"/>
          <p:cNvGrpSpPr>
            <a:grpSpLocks/>
          </p:cNvGrpSpPr>
          <p:nvPr/>
        </p:nvGrpSpPr>
        <p:grpSpPr bwMode="auto">
          <a:xfrm>
            <a:off x="3121025" y="6146800"/>
            <a:ext cx="2959100" cy="304800"/>
            <a:chOff x="2566" y="3844"/>
            <a:chExt cx="1864" cy="192"/>
          </a:xfrm>
        </p:grpSpPr>
        <p:sp>
          <p:nvSpPr>
            <p:cNvPr id="42033" name="Text Box 34"/>
            <p:cNvSpPr txBox="1">
              <a:spLocks noChangeArrowheads="1"/>
            </p:cNvSpPr>
            <p:nvPr/>
          </p:nvSpPr>
          <p:spPr bwMode="auto">
            <a:xfrm>
              <a:off x="2566" y="38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3</a:t>
              </a:r>
            </a:p>
          </p:txBody>
        </p:sp>
        <p:sp>
          <p:nvSpPr>
            <p:cNvPr id="42034" name="Text Box 35"/>
            <p:cNvSpPr txBox="1">
              <a:spLocks noChangeArrowheads="1"/>
            </p:cNvSpPr>
            <p:nvPr/>
          </p:nvSpPr>
          <p:spPr bwMode="auto">
            <a:xfrm>
              <a:off x="3112" y="38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4</a:t>
              </a:r>
            </a:p>
          </p:txBody>
        </p:sp>
        <p:sp>
          <p:nvSpPr>
            <p:cNvPr id="42035" name="Text Box 36"/>
            <p:cNvSpPr txBox="1">
              <a:spLocks noChangeArrowheads="1"/>
            </p:cNvSpPr>
            <p:nvPr/>
          </p:nvSpPr>
          <p:spPr bwMode="auto">
            <a:xfrm>
              <a:off x="3682" y="38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5</a:t>
              </a:r>
            </a:p>
          </p:txBody>
        </p:sp>
        <p:sp>
          <p:nvSpPr>
            <p:cNvPr id="42036" name="Text Box 37"/>
            <p:cNvSpPr txBox="1">
              <a:spLocks noChangeArrowheads="1"/>
            </p:cNvSpPr>
            <p:nvPr/>
          </p:nvSpPr>
          <p:spPr bwMode="auto">
            <a:xfrm>
              <a:off x="4252" y="38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6</a:t>
              </a:r>
            </a:p>
          </p:txBody>
        </p:sp>
      </p:grpSp>
      <p:sp>
        <p:nvSpPr>
          <p:cNvPr id="37926" name="Text Box 38"/>
          <p:cNvSpPr txBox="1">
            <a:spLocks noChangeArrowheads="1"/>
          </p:cNvSpPr>
          <p:nvPr/>
        </p:nvSpPr>
        <p:spPr bwMode="auto">
          <a:xfrm>
            <a:off x="2197100" y="61182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0</a:t>
            </a:r>
          </a:p>
        </p:txBody>
      </p:sp>
      <p:grpSp>
        <p:nvGrpSpPr>
          <p:cNvPr id="9" name="Group 82"/>
          <p:cNvGrpSpPr>
            <a:grpSpLocks/>
          </p:cNvGrpSpPr>
          <p:nvPr/>
        </p:nvGrpSpPr>
        <p:grpSpPr bwMode="auto">
          <a:xfrm>
            <a:off x="2032000" y="1917700"/>
            <a:ext cx="381000" cy="3657600"/>
            <a:chOff x="1880" y="1180"/>
            <a:chExt cx="240" cy="2304"/>
          </a:xfrm>
        </p:grpSpPr>
        <p:sp>
          <p:nvSpPr>
            <p:cNvPr id="42028" name="Text Box 39"/>
            <p:cNvSpPr txBox="1">
              <a:spLocks noChangeArrowheads="1"/>
            </p:cNvSpPr>
            <p:nvPr/>
          </p:nvSpPr>
          <p:spPr bwMode="auto">
            <a:xfrm>
              <a:off x="1942" y="329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400" b="1" dirty="0">
                  <a:latin typeface="Arial" panose="020B0604020202020204" pitchFamily="34" charset="0"/>
                </a:rPr>
                <a:t>3</a:t>
              </a:r>
            </a:p>
          </p:txBody>
        </p:sp>
        <p:sp>
          <p:nvSpPr>
            <p:cNvPr id="42029" name="Text Box 40"/>
            <p:cNvSpPr txBox="1">
              <a:spLocks noChangeArrowheads="1"/>
            </p:cNvSpPr>
            <p:nvPr/>
          </p:nvSpPr>
          <p:spPr bwMode="auto">
            <a:xfrm>
              <a:off x="1942" y="27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400" b="1" dirty="0">
                  <a:latin typeface="Arial" panose="020B0604020202020204" pitchFamily="34" charset="0"/>
                </a:rPr>
                <a:t>6</a:t>
              </a:r>
            </a:p>
          </p:txBody>
        </p:sp>
        <p:sp>
          <p:nvSpPr>
            <p:cNvPr id="42030" name="Text Box 41"/>
            <p:cNvSpPr txBox="1">
              <a:spLocks noChangeArrowheads="1"/>
            </p:cNvSpPr>
            <p:nvPr/>
          </p:nvSpPr>
          <p:spPr bwMode="auto">
            <a:xfrm>
              <a:off x="1942" y="223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400" b="1" dirty="0">
                  <a:latin typeface="Arial" panose="020B0604020202020204" pitchFamily="34" charset="0"/>
                </a:rPr>
                <a:t>9</a:t>
              </a:r>
            </a:p>
          </p:txBody>
        </p:sp>
        <p:sp>
          <p:nvSpPr>
            <p:cNvPr id="42031" name="Text Box 42"/>
            <p:cNvSpPr txBox="1">
              <a:spLocks noChangeArrowheads="1"/>
            </p:cNvSpPr>
            <p:nvPr/>
          </p:nvSpPr>
          <p:spPr bwMode="auto">
            <a:xfrm>
              <a:off x="1880" y="170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400" b="1" dirty="0">
                  <a:latin typeface="Arial" panose="020B0604020202020204" pitchFamily="34" charset="0"/>
                </a:rPr>
                <a:t>12</a:t>
              </a:r>
            </a:p>
          </p:txBody>
        </p:sp>
        <p:sp>
          <p:nvSpPr>
            <p:cNvPr id="42032" name="Text Box 43"/>
            <p:cNvSpPr txBox="1">
              <a:spLocks noChangeArrowheads="1"/>
            </p:cNvSpPr>
            <p:nvPr/>
          </p:nvSpPr>
          <p:spPr bwMode="auto">
            <a:xfrm>
              <a:off x="1880" y="11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400" b="1" dirty="0">
                  <a:latin typeface="Arial" panose="020B0604020202020204" pitchFamily="34" charset="0"/>
                </a:rPr>
                <a:t>15</a:t>
              </a:r>
            </a:p>
          </p:txBody>
        </p:sp>
      </p:grpSp>
      <p:sp>
        <p:nvSpPr>
          <p:cNvPr id="37932" name="Text Box 44"/>
          <p:cNvSpPr txBox="1">
            <a:spLocks noChangeArrowheads="1"/>
          </p:cNvSpPr>
          <p:nvPr/>
        </p:nvSpPr>
        <p:spPr bwMode="auto">
          <a:xfrm rot="-5400000">
            <a:off x="374651" y="3695700"/>
            <a:ext cx="3035300" cy="339725"/>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Annual Rate of Inflation (Percent)</a:t>
            </a:r>
          </a:p>
        </p:txBody>
      </p:sp>
      <p:sp>
        <p:nvSpPr>
          <p:cNvPr id="37933" name="Text Box 45"/>
          <p:cNvSpPr txBox="1">
            <a:spLocks noChangeArrowheads="1"/>
          </p:cNvSpPr>
          <p:nvPr/>
        </p:nvSpPr>
        <p:spPr bwMode="auto">
          <a:xfrm>
            <a:off x="3065463" y="6337300"/>
            <a:ext cx="2768600" cy="338138"/>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Unemployment Rate (Percent)</a:t>
            </a:r>
          </a:p>
        </p:txBody>
      </p:sp>
      <p:sp>
        <p:nvSpPr>
          <p:cNvPr id="37934" name="Line 46"/>
          <p:cNvSpPr>
            <a:spLocks noChangeShapeType="1"/>
          </p:cNvSpPr>
          <p:nvPr/>
        </p:nvSpPr>
        <p:spPr bwMode="auto">
          <a:xfrm>
            <a:off x="5040313" y="2095500"/>
            <a:ext cx="0" cy="4064000"/>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5" name="Text Box 47"/>
          <p:cNvSpPr txBox="1">
            <a:spLocks noChangeArrowheads="1"/>
          </p:cNvSpPr>
          <p:nvPr/>
        </p:nvSpPr>
        <p:spPr bwMode="auto">
          <a:xfrm>
            <a:off x="4773613" y="1704975"/>
            <a:ext cx="652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PC</a:t>
            </a:r>
            <a:r>
              <a:rPr lang="en-US" altLang="en-US" sz="1600" b="1" baseline="-25000" dirty="0">
                <a:latin typeface="Arial" panose="020B0604020202020204" pitchFamily="34" charset="0"/>
              </a:rPr>
              <a:t>LR</a:t>
            </a:r>
          </a:p>
        </p:txBody>
      </p:sp>
      <p:sp>
        <p:nvSpPr>
          <p:cNvPr id="37936" name="Line 48"/>
          <p:cNvSpPr>
            <a:spLocks noChangeShapeType="1"/>
          </p:cNvSpPr>
          <p:nvPr/>
        </p:nvSpPr>
        <p:spPr bwMode="auto">
          <a:xfrm>
            <a:off x="3700463" y="2503488"/>
            <a:ext cx="2246312" cy="20716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7" name="Line 49"/>
          <p:cNvSpPr>
            <a:spLocks noChangeShapeType="1"/>
          </p:cNvSpPr>
          <p:nvPr/>
        </p:nvSpPr>
        <p:spPr bwMode="auto">
          <a:xfrm>
            <a:off x="3689350" y="3343275"/>
            <a:ext cx="2257425" cy="20605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8" name="Line 50"/>
          <p:cNvSpPr>
            <a:spLocks noChangeShapeType="1"/>
          </p:cNvSpPr>
          <p:nvPr/>
        </p:nvSpPr>
        <p:spPr bwMode="auto">
          <a:xfrm>
            <a:off x="3600450" y="4114800"/>
            <a:ext cx="2308225" cy="2051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939" name="Text Box 51"/>
          <p:cNvSpPr txBox="1">
            <a:spLocks noChangeArrowheads="1"/>
          </p:cNvSpPr>
          <p:nvPr/>
        </p:nvSpPr>
        <p:spPr bwMode="auto">
          <a:xfrm>
            <a:off x="3249613" y="2417763"/>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PC</a:t>
            </a:r>
            <a:r>
              <a:rPr lang="en-US" altLang="en-US" sz="1600" b="1" baseline="-25000" dirty="0">
                <a:latin typeface="Arial" panose="020B0604020202020204" pitchFamily="34" charset="0"/>
              </a:rPr>
              <a:t>3</a:t>
            </a:r>
          </a:p>
        </p:txBody>
      </p:sp>
      <p:sp>
        <p:nvSpPr>
          <p:cNvPr id="37940" name="Text Box 52"/>
          <p:cNvSpPr txBox="1">
            <a:spLocks noChangeArrowheads="1"/>
          </p:cNvSpPr>
          <p:nvPr/>
        </p:nvSpPr>
        <p:spPr bwMode="auto">
          <a:xfrm>
            <a:off x="3249613" y="3246438"/>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PC</a:t>
            </a:r>
            <a:r>
              <a:rPr lang="en-US" altLang="en-US" sz="1600" b="1" baseline="-25000" dirty="0">
                <a:latin typeface="Arial" panose="020B0604020202020204" pitchFamily="34" charset="0"/>
              </a:rPr>
              <a:t>2</a:t>
            </a:r>
          </a:p>
        </p:txBody>
      </p:sp>
      <p:sp>
        <p:nvSpPr>
          <p:cNvPr id="37941" name="Text Box 53"/>
          <p:cNvSpPr txBox="1">
            <a:spLocks noChangeArrowheads="1"/>
          </p:cNvSpPr>
          <p:nvPr/>
        </p:nvSpPr>
        <p:spPr bwMode="auto">
          <a:xfrm>
            <a:off x="3249613" y="4094163"/>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PC</a:t>
            </a:r>
            <a:r>
              <a:rPr lang="en-US" altLang="en-US" sz="1600" b="1" baseline="-25000" dirty="0">
                <a:latin typeface="Arial" panose="020B0604020202020204" pitchFamily="34" charset="0"/>
              </a:rPr>
              <a:t>1</a:t>
            </a:r>
          </a:p>
        </p:txBody>
      </p:sp>
      <p:sp>
        <p:nvSpPr>
          <p:cNvPr id="37942" name="Freeform 54"/>
          <p:cNvSpPr>
            <a:spLocks/>
          </p:cNvSpPr>
          <p:nvPr/>
        </p:nvSpPr>
        <p:spPr bwMode="auto">
          <a:xfrm>
            <a:off x="2811463" y="1676400"/>
            <a:ext cx="166687" cy="4489450"/>
          </a:xfrm>
          <a:custGeom>
            <a:avLst/>
            <a:gdLst>
              <a:gd name="T0" fmla="*/ 2147483646 w 175"/>
              <a:gd name="T1" fmla="*/ 0 h 2271"/>
              <a:gd name="T2" fmla="*/ 2147483646 w 175"/>
              <a:gd name="T3" fmla="*/ 2147483646 h 2271"/>
              <a:gd name="T4" fmla="*/ 2147483646 w 175"/>
              <a:gd name="T5" fmla="*/ 2147483646 h 2271"/>
              <a:gd name="T6" fmla="*/ 2147483646 w 175"/>
              <a:gd name="T7" fmla="*/ 2147483646 h 2271"/>
              <a:gd name="T8" fmla="*/ 2147483646 w 175"/>
              <a:gd name="T9" fmla="*/ 2147483646 h 2271"/>
              <a:gd name="T10" fmla="*/ 2147483646 w 175"/>
              <a:gd name="T11" fmla="*/ 2147483646 h 2271"/>
              <a:gd name="T12" fmla="*/ 2147483646 w 175"/>
              <a:gd name="T13" fmla="*/ 2147483646 h 2271"/>
              <a:gd name="T14" fmla="*/ 2147483646 w 175"/>
              <a:gd name="T15" fmla="*/ 2147483646 h 2271"/>
              <a:gd name="T16" fmla="*/ 2147483646 w 175"/>
              <a:gd name="T17" fmla="*/ 2147483646 h 2271"/>
              <a:gd name="T18" fmla="*/ 2147483646 w 175"/>
              <a:gd name="T19" fmla="*/ 2147483646 h 2271"/>
              <a:gd name="T20" fmla="*/ 2147483646 w 175"/>
              <a:gd name="T21" fmla="*/ 2147483646 h 2271"/>
              <a:gd name="T22" fmla="*/ 2147483646 w 175"/>
              <a:gd name="T23" fmla="*/ 2147483646 h 2271"/>
              <a:gd name="T24" fmla="*/ 2147483646 w 175"/>
              <a:gd name="T25" fmla="*/ 2147483646 h 2271"/>
              <a:gd name="T26" fmla="*/ 2147483646 w 175"/>
              <a:gd name="T27" fmla="*/ 2147483646 h 2271"/>
              <a:gd name="T28" fmla="*/ 0 w 175"/>
              <a:gd name="T29" fmla="*/ 2147483646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943" name="Oval 55"/>
          <p:cNvSpPr>
            <a:spLocks noChangeArrowheads="1"/>
          </p:cNvSpPr>
          <p:nvPr/>
        </p:nvSpPr>
        <p:spPr bwMode="auto">
          <a:xfrm>
            <a:off x="4959350" y="3663950"/>
            <a:ext cx="136525"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44" name="Oval 56"/>
          <p:cNvSpPr>
            <a:spLocks noChangeArrowheads="1"/>
          </p:cNvSpPr>
          <p:nvPr/>
        </p:nvSpPr>
        <p:spPr bwMode="auto">
          <a:xfrm>
            <a:off x="4959350" y="4511675"/>
            <a:ext cx="136525"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45" name="Oval 57"/>
          <p:cNvSpPr>
            <a:spLocks noChangeArrowheads="1"/>
          </p:cNvSpPr>
          <p:nvPr/>
        </p:nvSpPr>
        <p:spPr bwMode="auto">
          <a:xfrm>
            <a:off x="4968875" y="5349875"/>
            <a:ext cx="136525"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46" name="AutoShape 58"/>
          <p:cNvSpPr>
            <a:spLocks noChangeArrowheads="1"/>
          </p:cNvSpPr>
          <p:nvPr/>
        </p:nvSpPr>
        <p:spPr bwMode="auto">
          <a:xfrm rot="-2953372">
            <a:off x="4375944" y="4690269"/>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rot="10800000"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47" name="AutoShape 59"/>
          <p:cNvSpPr>
            <a:spLocks noChangeArrowheads="1"/>
          </p:cNvSpPr>
          <p:nvPr/>
        </p:nvSpPr>
        <p:spPr bwMode="auto">
          <a:xfrm rot="5400000">
            <a:off x="4417219" y="4302919"/>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48" name="AutoShape 60"/>
          <p:cNvSpPr>
            <a:spLocks noChangeArrowheads="1"/>
          </p:cNvSpPr>
          <p:nvPr/>
        </p:nvSpPr>
        <p:spPr bwMode="auto">
          <a:xfrm rot="-2953372">
            <a:off x="4356894" y="3833019"/>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rot="10800000"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49" name="AutoShape 61"/>
          <p:cNvSpPr>
            <a:spLocks noChangeArrowheads="1"/>
          </p:cNvSpPr>
          <p:nvPr/>
        </p:nvSpPr>
        <p:spPr bwMode="auto">
          <a:xfrm rot="5400000">
            <a:off x="4417219" y="3464719"/>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0" name="AutoShape 62"/>
          <p:cNvSpPr>
            <a:spLocks noChangeArrowheads="1"/>
          </p:cNvSpPr>
          <p:nvPr/>
        </p:nvSpPr>
        <p:spPr bwMode="auto">
          <a:xfrm rot="-2953372">
            <a:off x="4337844" y="2966244"/>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rot="10800000"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1" name="AutoShape 63"/>
          <p:cNvSpPr>
            <a:spLocks noChangeArrowheads="1"/>
          </p:cNvSpPr>
          <p:nvPr/>
        </p:nvSpPr>
        <p:spPr bwMode="auto">
          <a:xfrm rot="16200000" flipH="1">
            <a:off x="5322094" y="5141119"/>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rot="10800000"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2" name="AutoShape 64"/>
          <p:cNvSpPr>
            <a:spLocks noChangeArrowheads="1"/>
          </p:cNvSpPr>
          <p:nvPr/>
        </p:nvSpPr>
        <p:spPr bwMode="auto">
          <a:xfrm rot="16200000" flipH="1">
            <a:off x="5322094" y="4302919"/>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rot="10800000"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3" name="AutoShape 65"/>
          <p:cNvSpPr>
            <a:spLocks noChangeArrowheads="1"/>
          </p:cNvSpPr>
          <p:nvPr/>
        </p:nvSpPr>
        <p:spPr bwMode="auto">
          <a:xfrm rot="-2953372" flipH="1" flipV="1">
            <a:off x="5347494" y="4756944"/>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4" name="AutoShape 66"/>
          <p:cNvSpPr>
            <a:spLocks noChangeArrowheads="1"/>
          </p:cNvSpPr>
          <p:nvPr/>
        </p:nvSpPr>
        <p:spPr bwMode="auto">
          <a:xfrm rot="-2953372" flipH="1" flipV="1">
            <a:off x="5328444" y="3899694"/>
            <a:ext cx="376238" cy="558800"/>
          </a:xfrm>
          <a:prstGeom prst="upArrow">
            <a:avLst>
              <a:gd name="adj1" fmla="val 50000"/>
              <a:gd name="adj2" fmla="val 37131"/>
            </a:avLst>
          </a:prstGeom>
          <a:gradFill rotWithShape="1">
            <a:gsLst>
              <a:gs pos="0">
                <a:srgbClr val="990033"/>
              </a:gs>
              <a:gs pos="100000">
                <a:schemeClr val="bg1"/>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5" name="Text Box 67"/>
          <p:cNvSpPr txBox="1">
            <a:spLocks noChangeArrowheads="1"/>
          </p:cNvSpPr>
          <p:nvPr/>
        </p:nvSpPr>
        <p:spPr bwMode="auto">
          <a:xfrm>
            <a:off x="5005388" y="5040313"/>
            <a:ext cx="374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a:t>
            </a:r>
            <a:r>
              <a:rPr lang="en-US" altLang="en-US" sz="1600" b="1" baseline="-25000" dirty="0">
                <a:latin typeface="Arial" panose="020B0604020202020204" pitchFamily="34" charset="0"/>
              </a:rPr>
              <a:t>1</a:t>
            </a:r>
          </a:p>
        </p:txBody>
      </p:sp>
      <p:sp>
        <p:nvSpPr>
          <p:cNvPr id="37956" name="Oval 68"/>
          <p:cNvSpPr>
            <a:spLocks noChangeArrowheads="1"/>
          </p:cNvSpPr>
          <p:nvPr/>
        </p:nvSpPr>
        <p:spPr bwMode="auto">
          <a:xfrm>
            <a:off x="4044950" y="4511675"/>
            <a:ext cx="136525" cy="141288"/>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7" name="Oval 69"/>
          <p:cNvSpPr>
            <a:spLocks noChangeArrowheads="1"/>
          </p:cNvSpPr>
          <p:nvPr/>
        </p:nvSpPr>
        <p:spPr bwMode="auto">
          <a:xfrm>
            <a:off x="4044950" y="3673475"/>
            <a:ext cx="136525" cy="141288"/>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58" name="Oval 70"/>
          <p:cNvSpPr>
            <a:spLocks noChangeArrowheads="1"/>
          </p:cNvSpPr>
          <p:nvPr/>
        </p:nvSpPr>
        <p:spPr bwMode="auto">
          <a:xfrm>
            <a:off x="4044950" y="2835275"/>
            <a:ext cx="136525" cy="141288"/>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60" name="Oval 72"/>
          <p:cNvSpPr>
            <a:spLocks noChangeArrowheads="1"/>
          </p:cNvSpPr>
          <p:nvPr/>
        </p:nvSpPr>
        <p:spPr bwMode="auto">
          <a:xfrm>
            <a:off x="5864225" y="5349875"/>
            <a:ext cx="136525" cy="141288"/>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61" name="Oval 73"/>
          <p:cNvSpPr>
            <a:spLocks noChangeArrowheads="1"/>
          </p:cNvSpPr>
          <p:nvPr/>
        </p:nvSpPr>
        <p:spPr bwMode="auto">
          <a:xfrm>
            <a:off x="5864225" y="4511675"/>
            <a:ext cx="136525" cy="141288"/>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7962" name="Text Box 74"/>
          <p:cNvSpPr txBox="1">
            <a:spLocks noChangeArrowheads="1"/>
          </p:cNvSpPr>
          <p:nvPr/>
        </p:nvSpPr>
        <p:spPr bwMode="auto">
          <a:xfrm>
            <a:off x="3814763" y="4506913"/>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b</a:t>
            </a:r>
            <a:r>
              <a:rPr lang="en-US" altLang="en-US" sz="1600" b="1" baseline="-25000" dirty="0">
                <a:latin typeface="Arial" panose="020B0604020202020204" pitchFamily="34" charset="0"/>
              </a:rPr>
              <a:t>1</a:t>
            </a:r>
          </a:p>
        </p:txBody>
      </p:sp>
      <p:sp>
        <p:nvSpPr>
          <p:cNvPr id="37963" name="Text Box 75"/>
          <p:cNvSpPr txBox="1">
            <a:spLocks noChangeArrowheads="1"/>
          </p:cNvSpPr>
          <p:nvPr/>
        </p:nvSpPr>
        <p:spPr bwMode="auto">
          <a:xfrm>
            <a:off x="5014913" y="4183063"/>
            <a:ext cx="374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a:t>
            </a:r>
            <a:r>
              <a:rPr lang="en-US" altLang="en-US" sz="1600" b="1" baseline="-25000" dirty="0">
                <a:latin typeface="Arial" panose="020B0604020202020204" pitchFamily="34" charset="0"/>
              </a:rPr>
              <a:t>2</a:t>
            </a:r>
          </a:p>
        </p:txBody>
      </p:sp>
      <p:sp>
        <p:nvSpPr>
          <p:cNvPr id="37964" name="Text Box 76"/>
          <p:cNvSpPr txBox="1">
            <a:spLocks noChangeArrowheads="1"/>
          </p:cNvSpPr>
          <p:nvPr/>
        </p:nvSpPr>
        <p:spPr bwMode="auto">
          <a:xfrm>
            <a:off x="5014913" y="3411538"/>
            <a:ext cx="374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a</a:t>
            </a:r>
            <a:r>
              <a:rPr lang="en-US" altLang="en-US" sz="1600" b="1" baseline="-25000" dirty="0">
                <a:latin typeface="Arial" panose="020B0604020202020204" pitchFamily="34" charset="0"/>
              </a:rPr>
              <a:t>3</a:t>
            </a:r>
          </a:p>
        </p:txBody>
      </p:sp>
      <p:sp>
        <p:nvSpPr>
          <p:cNvPr id="37965" name="Text Box 77"/>
          <p:cNvSpPr txBox="1">
            <a:spLocks noChangeArrowheads="1"/>
          </p:cNvSpPr>
          <p:nvPr/>
        </p:nvSpPr>
        <p:spPr bwMode="auto">
          <a:xfrm>
            <a:off x="3814763" y="3697288"/>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b</a:t>
            </a:r>
            <a:r>
              <a:rPr lang="en-US" altLang="en-US" sz="1600" b="1" baseline="-25000" dirty="0">
                <a:latin typeface="Arial" panose="020B0604020202020204" pitchFamily="34" charset="0"/>
              </a:rPr>
              <a:t>2</a:t>
            </a:r>
          </a:p>
        </p:txBody>
      </p:sp>
      <p:sp>
        <p:nvSpPr>
          <p:cNvPr id="37966" name="Text Box 78"/>
          <p:cNvSpPr txBox="1">
            <a:spLocks noChangeArrowheads="1"/>
          </p:cNvSpPr>
          <p:nvPr/>
        </p:nvSpPr>
        <p:spPr bwMode="auto">
          <a:xfrm>
            <a:off x="3814763" y="2840038"/>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b</a:t>
            </a:r>
            <a:r>
              <a:rPr lang="en-US" altLang="en-US" sz="1600" b="1" baseline="-25000" dirty="0">
                <a:latin typeface="Arial" panose="020B0604020202020204" pitchFamily="34" charset="0"/>
              </a:rPr>
              <a:t>3</a:t>
            </a:r>
          </a:p>
        </p:txBody>
      </p:sp>
      <p:sp>
        <p:nvSpPr>
          <p:cNvPr id="37967" name="Text Box 79"/>
          <p:cNvSpPr txBox="1">
            <a:spLocks noChangeArrowheads="1"/>
          </p:cNvSpPr>
          <p:nvPr/>
        </p:nvSpPr>
        <p:spPr bwMode="auto">
          <a:xfrm>
            <a:off x="5900738" y="4249738"/>
            <a:ext cx="374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c</a:t>
            </a:r>
            <a:r>
              <a:rPr lang="en-US" altLang="en-US" sz="1600" b="1" baseline="-25000" dirty="0">
                <a:latin typeface="Arial" panose="020B0604020202020204" pitchFamily="34" charset="0"/>
              </a:rPr>
              <a:t>3</a:t>
            </a:r>
          </a:p>
        </p:txBody>
      </p:sp>
      <p:sp>
        <p:nvSpPr>
          <p:cNvPr id="37968" name="Text Box 80"/>
          <p:cNvSpPr txBox="1">
            <a:spLocks noChangeArrowheads="1"/>
          </p:cNvSpPr>
          <p:nvPr/>
        </p:nvSpPr>
        <p:spPr bwMode="auto">
          <a:xfrm>
            <a:off x="5929313" y="5097463"/>
            <a:ext cx="374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c</a:t>
            </a:r>
            <a:r>
              <a:rPr lang="en-US" altLang="en-US" sz="1600" b="1" baseline="-25000" dirty="0">
                <a:latin typeface="Arial" panose="020B0604020202020204" pitchFamily="34" charset="0"/>
              </a:rPr>
              <a:t>2</a:t>
            </a:r>
          </a:p>
        </p:txBody>
      </p:sp>
      <p:sp>
        <p:nvSpPr>
          <p:cNvPr id="7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942"/>
                                        </p:tgtEl>
                                        <p:attrNameLst>
                                          <p:attrName>style.visibility</p:attrName>
                                        </p:attrNameLst>
                                      </p:cBhvr>
                                      <p:to>
                                        <p:strVal val="visible"/>
                                      </p:to>
                                    </p:set>
                                    <p:anim calcmode="lin" valueType="num">
                                      <p:cBhvr>
                                        <p:cTn id="11" dur="1000" fill="hold"/>
                                        <p:tgtEl>
                                          <p:spTgt spid="37942"/>
                                        </p:tgtEl>
                                        <p:attrNameLst>
                                          <p:attrName>ppt_w</p:attrName>
                                        </p:attrNameLst>
                                      </p:cBhvr>
                                      <p:tavLst>
                                        <p:tav tm="0">
                                          <p:val>
                                            <p:fltVal val="0"/>
                                          </p:val>
                                        </p:tav>
                                        <p:tav tm="100000">
                                          <p:val>
                                            <p:strVal val="#ppt_w"/>
                                          </p:val>
                                        </p:tav>
                                      </p:tavLst>
                                    </p:anim>
                                    <p:anim calcmode="lin" valueType="num">
                                      <p:cBhvr>
                                        <p:cTn id="12" dur="1000" fill="hold"/>
                                        <p:tgtEl>
                                          <p:spTgt spid="3794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7933"/>
                                        </p:tgtEl>
                                        <p:attrNameLst>
                                          <p:attrName>style.visibility</p:attrName>
                                        </p:attrNameLst>
                                      </p:cBhvr>
                                      <p:to>
                                        <p:strVal val="visible"/>
                                      </p:to>
                                    </p:set>
                                    <p:anim calcmode="lin" valueType="num">
                                      <p:cBhvr>
                                        <p:cTn id="15" dur="1000" fill="hold"/>
                                        <p:tgtEl>
                                          <p:spTgt spid="37933"/>
                                        </p:tgtEl>
                                        <p:attrNameLst>
                                          <p:attrName>ppt_w</p:attrName>
                                        </p:attrNameLst>
                                      </p:cBhvr>
                                      <p:tavLst>
                                        <p:tav tm="0">
                                          <p:val>
                                            <p:fltVal val="0"/>
                                          </p:val>
                                        </p:tav>
                                        <p:tav tm="100000">
                                          <p:val>
                                            <p:strVal val="#ppt_w"/>
                                          </p:val>
                                        </p:tav>
                                      </p:tavLst>
                                    </p:anim>
                                    <p:anim calcmode="lin" valueType="num">
                                      <p:cBhvr>
                                        <p:cTn id="16" dur="1000" fill="hold"/>
                                        <p:tgtEl>
                                          <p:spTgt spid="3793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7932"/>
                                        </p:tgtEl>
                                        <p:attrNameLst>
                                          <p:attrName>style.visibility</p:attrName>
                                        </p:attrNameLst>
                                      </p:cBhvr>
                                      <p:to>
                                        <p:strVal val="visible"/>
                                      </p:to>
                                    </p:set>
                                    <p:anim calcmode="lin" valueType="num">
                                      <p:cBhvr>
                                        <p:cTn id="19" dur="1000" fill="hold"/>
                                        <p:tgtEl>
                                          <p:spTgt spid="37932"/>
                                        </p:tgtEl>
                                        <p:attrNameLst>
                                          <p:attrName>ppt_w</p:attrName>
                                        </p:attrNameLst>
                                      </p:cBhvr>
                                      <p:tavLst>
                                        <p:tav tm="0">
                                          <p:val>
                                            <p:fltVal val="0"/>
                                          </p:val>
                                        </p:tav>
                                        <p:tav tm="100000">
                                          <p:val>
                                            <p:strVal val="#ppt_w"/>
                                          </p:val>
                                        </p:tav>
                                      </p:tavLst>
                                    </p:anim>
                                    <p:anim calcmode="lin" valueType="num">
                                      <p:cBhvr>
                                        <p:cTn id="20" dur="1000" fill="hold"/>
                                        <p:tgtEl>
                                          <p:spTgt spid="3793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7926"/>
                                        </p:tgtEl>
                                        <p:attrNameLst>
                                          <p:attrName>style.visibility</p:attrName>
                                        </p:attrNameLst>
                                      </p:cBhvr>
                                      <p:to>
                                        <p:strVal val="visible"/>
                                      </p:to>
                                    </p:set>
                                    <p:anim calcmode="lin" valueType="num">
                                      <p:cBhvr>
                                        <p:cTn id="23" dur="1000" fill="hold"/>
                                        <p:tgtEl>
                                          <p:spTgt spid="37926"/>
                                        </p:tgtEl>
                                        <p:attrNameLst>
                                          <p:attrName>ppt_w</p:attrName>
                                        </p:attrNameLst>
                                      </p:cBhvr>
                                      <p:tavLst>
                                        <p:tav tm="0">
                                          <p:val>
                                            <p:fltVal val="0"/>
                                          </p:val>
                                        </p:tav>
                                        <p:tav tm="100000">
                                          <p:val>
                                            <p:strVal val="#ppt_w"/>
                                          </p:val>
                                        </p:tav>
                                      </p:tavLst>
                                    </p:anim>
                                    <p:anim calcmode="lin" valueType="num">
                                      <p:cBhvr>
                                        <p:cTn id="24" dur="1000" fill="hold"/>
                                        <p:tgtEl>
                                          <p:spTgt spid="3792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37938"/>
                                        </p:tgtEl>
                                        <p:attrNameLst>
                                          <p:attrName>style.visibility</p:attrName>
                                        </p:attrNameLst>
                                      </p:cBhvr>
                                      <p:to>
                                        <p:strVal val="visible"/>
                                      </p:to>
                                    </p:set>
                                    <p:animEffect transition="in" filter="wipe(up)">
                                      <p:cBhvr>
                                        <p:cTn id="36" dur="1000"/>
                                        <p:tgtEl>
                                          <p:spTgt spid="37938"/>
                                        </p:tgtEl>
                                      </p:cBhvr>
                                    </p:animEffect>
                                  </p:childTnLst>
                                </p:cTn>
                              </p:par>
                            </p:childTnLst>
                          </p:cTn>
                        </p:par>
                        <p:par>
                          <p:cTn id="37" fill="hold" nodeType="afterGroup">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37941"/>
                                        </p:tgtEl>
                                        <p:attrNameLst>
                                          <p:attrName>style.visibility</p:attrName>
                                        </p:attrNameLst>
                                      </p:cBhvr>
                                      <p:to>
                                        <p:strVal val="visible"/>
                                      </p:to>
                                    </p:set>
                                  </p:childTnLst>
                                </p:cTn>
                              </p:par>
                            </p:childTnLst>
                          </p:cTn>
                        </p:par>
                        <p:par>
                          <p:cTn id="40" fill="hold" nodeType="afterGroup">
                            <p:stCondLst>
                              <p:cond delay="2000"/>
                            </p:stCondLst>
                            <p:childTnLst>
                              <p:par>
                                <p:cTn id="41" presetID="22" presetClass="entr" presetSubtype="1" fill="hold" nodeType="afterEffect">
                                  <p:stCondLst>
                                    <p:cond delay="0"/>
                                  </p:stCondLst>
                                  <p:childTnLst>
                                    <p:set>
                                      <p:cBhvr>
                                        <p:cTn id="42" dur="1" fill="hold">
                                          <p:stCondLst>
                                            <p:cond delay="0"/>
                                          </p:stCondLst>
                                        </p:cTn>
                                        <p:tgtEl>
                                          <p:spTgt spid="37934"/>
                                        </p:tgtEl>
                                        <p:attrNameLst>
                                          <p:attrName>style.visibility</p:attrName>
                                        </p:attrNameLst>
                                      </p:cBhvr>
                                      <p:to>
                                        <p:strVal val="visible"/>
                                      </p:to>
                                    </p:set>
                                    <p:animEffect transition="in" filter="wipe(up)">
                                      <p:cBhvr>
                                        <p:cTn id="43" dur="1000"/>
                                        <p:tgtEl>
                                          <p:spTgt spid="37934"/>
                                        </p:tgtEl>
                                      </p:cBhvr>
                                    </p:animEffect>
                                  </p:childTnLst>
                                </p:cTn>
                              </p:par>
                            </p:childTnLst>
                          </p:cTn>
                        </p:par>
                        <p:par>
                          <p:cTn id="44" fill="hold" nodeType="afterGroup">
                            <p:stCondLst>
                              <p:cond delay="3000"/>
                            </p:stCondLst>
                            <p:childTnLst>
                              <p:par>
                                <p:cTn id="45" presetID="1" presetClass="entr" presetSubtype="0" fill="hold" grpId="0" nodeType="afterEffect">
                                  <p:stCondLst>
                                    <p:cond delay="0"/>
                                  </p:stCondLst>
                                  <p:childTnLst>
                                    <p:set>
                                      <p:cBhvr>
                                        <p:cTn id="46" dur="1" fill="hold">
                                          <p:stCondLst>
                                            <p:cond delay="0"/>
                                          </p:stCondLst>
                                        </p:cTn>
                                        <p:tgtEl>
                                          <p:spTgt spid="37935"/>
                                        </p:tgtEl>
                                        <p:attrNameLst>
                                          <p:attrName>style.visibility</p:attrName>
                                        </p:attrNameLst>
                                      </p:cBhvr>
                                      <p:to>
                                        <p:strVal val="visible"/>
                                      </p:to>
                                    </p:set>
                                  </p:childTnLst>
                                </p:cTn>
                              </p:par>
                            </p:childTnLst>
                          </p:cTn>
                        </p:par>
                        <p:par>
                          <p:cTn id="47" fill="hold" nodeType="afterGroup">
                            <p:stCondLst>
                              <p:cond delay="3000"/>
                            </p:stCondLst>
                            <p:childTnLst>
                              <p:par>
                                <p:cTn id="48" presetID="23" presetClass="entr" presetSubtype="16" fill="hold" grpId="0" nodeType="afterEffect">
                                  <p:stCondLst>
                                    <p:cond delay="0"/>
                                  </p:stCondLst>
                                  <p:childTnLst>
                                    <p:set>
                                      <p:cBhvr>
                                        <p:cTn id="49" dur="1" fill="hold">
                                          <p:stCondLst>
                                            <p:cond delay="0"/>
                                          </p:stCondLst>
                                        </p:cTn>
                                        <p:tgtEl>
                                          <p:spTgt spid="37945"/>
                                        </p:tgtEl>
                                        <p:attrNameLst>
                                          <p:attrName>style.visibility</p:attrName>
                                        </p:attrNameLst>
                                      </p:cBhvr>
                                      <p:to>
                                        <p:strVal val="visible"/>
                                      </p:to>
                                    </p:set>
                                    <p:anim calcmode="lin" valueType="num">
                                      <p:cBhvr>
                                        <p:cTn id="50" dur="500" fill="hold"/>
                                        <p:tgtEl>
                                          <p:spTgt spid="37945"/>
                                        </p:tgtEl>
                                        <p:attrNameLst>
                                          <p:attrName>ppt_w</p:attrName>
                                        </p:attrNameLst>
                                      </p:cBhvr>
                                      <p:tavLst>
                                        <p:tav tm="0">
                                          <p:val>
                                            <p:fltVal val="0"/>
                                          </p:val>
                                        </p:tav>
                                        <p:tav tm="100000">
                                          <p:val>
                                            <p:strVal val="#ppt_w"/>
                                          </p:val>
                                        </p:tav>
                                      </p:tavLst>
                                    </p:anim>
                                    <p:anim calcmode="lin" valueType="num">
                                      <p:cBhvr>
                                        <p:cTn id="51" dur="500" fill="hold"/>
                                        <p:tgtEl>
                                          <p:spTgt spid="37945"/>
                                        </p:tgtEl>
                                        <p:attrNameLst>
                                          <p:attrName>ppt_h</p:attrName>
                                        </p:attrNameLst>
                                      </p:cBhvr>
                                      <p:tavLst>
                                        <p:tav tm="0">
                                          <p:val>
                                            <p:fltVal val="0"/>
                                          </p:val>
                                        </p:tav>
                                        <p:tav tm="100000">
                                          <p:val>
                                            <p:strVal val="#ppt_h"/>
                                          </p:val>
                                        </p:tav>
                                      </p:tavLst>
                                    </p:anim>
                                  </p:childTnLst>
                                </p:cTn>
                              </p:par>
                            </p:childTnLst>
                          </p:cTn>
                        </p:par>
                        <p:par>
                          <p:cTn id="52" fill="hold" nodeType="afterGroup">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3795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37946"/>
                                        </p:tgtEl>
                                        <p:attrNameLst>
                                          <p:attrName>style.visibility</p:attrName>
                                        </p:attrNameLst>
                                      </p:cBhvr>
                                      <p:to>
                                        <p:strVal val="visible"/>
                                      </p:to>
                                    </p:set>
                                    <p:animEffect transition="in" filter="wipe(right)">
                                      <p:cBhvr>
                                        <p:cTn id="59" dur="1000"/>
                                        <p:tgtEl>
                                          <p:spTgt spid="37946"/>
                                        </p:tgtEl>
                                      </p:cBhvr>
                                    </p:animEffect>
                                  </p:childTnLst>
                                </p:cTn>
                              </p:par>
                            </p:childTnLst>
                          </p:cTn>
                        </p:par>
                        <p:par>
                          <p:cTn id="60" fill="hold" nodeType="afterGroup">
                            <p:stCondLst>
                              <p:cond delay="1000"/>
                            </p:stCondLst>
                            <p:childTnLst>
                              <p:par>
                                <p:cTn id="61" presetID="23" presetClass="entr" presetSubtype="16" fill="hold" grpId="0" nodeType="afterEffect">
                                  <p:stCondLst>
                                    <p:cond delay="0"/>
                                  </p:stCondLst>
                                  <p:childTnLst>
                                    <p:set>
                                      <p:cBhvr>
                                        <p:cTn id="62" dur="1" fill="hold">
                                          <p:stCondLst>
                                            <p:cond delay="0"/>
                                          </p:stCondLst>
                                        </p:cTn>
                                        <p:tgtEl>
                                          <p:spTgt spid="37956"/>
                                        </p:tgtEl>
                                        <p:attrNameLst>
                                          <p:attrName>style.visibility</p:attrName>
                                        </p:attrNameLst>
                                      </p:cBhvr>
                                      <p:to>
                                        <p:strVal val="visible"/>
                                      </p:to>
                                    </p:set>
                                    <p:anim calcmode="lin" valueType="num">
                                      <p:cBhvr>
                                        <p:cTn id="63" dur="500" fill="hold"/>
                                        <p:tgtEl>
                                          <p:spTgt spid="37956"/>
                                        </p:tgtEl>
                                        <p:attrNameLst>
                                          <p:attrName>ppt_w</p:attrName>
                                        </p:attrNameLst>
                                      </p:cBhvr>
                                      <p:tavLst>
                                        <p:tav tm="0">
                                          <p:val>
                                            <p:fltVal val="0"/>
                                          </p:val>
                                        </p:tav>
                                        <p:tav tm="100000">
                                          <p:val>
                                            <p:strVal val="#ppt_w"/>
                                          </p:val>
                                        </p:tav>
                                      </p:tavLst>
                                    </p:anim>
                                    <p:anim calcmode="lin" valueType="num">
                                      <p:cBhvr>
                                        <p:cTn id="64" dur="500" fill="hold"/>
                                        <p:tgtEl>
                                          <p:spTgt spid="37956"/>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500"/>
                            </p:stCondLst>
                            <p:childTnLst>
                              <p:par>
                                <p:cTn id="66" presetID="1" presetClass="entr" presetSubtype="0" fill="hold" grpId="0" nodeType="afterEffect">
                                  <p:stCondLst>
                                    <p:cond delay="0"/>
                                  </p:stCondLst>
                                  <p:childTnLst>
                                    <p:set>
                                      <p:cBhvr>
                                        <p:cTn id="67" dur="1" fill="hold">
                                          <p:stCondLst>
                                            <p:cond delay="0"/>
                                          </p:stCondLst>
                                        </p:cTn>
                                        <p:tgtEl>
                                          <p:spTgt spid="37962"/>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947"/>
                                        </p:tgtEl>
                                        <p:attrNameLst>
                                          <p:attrName>style.visibility</p:attrName>
                                        </p:attrNameLst>
                                      </p:cBhvr>
                                      <p:to>
                                        <p:strVal val="visible"/>
                                      </p:to>
                                    </p:set>
                                    <p:animEffect transition="in" filter="wipe(left)">
                                      <p:cBhvr>
                                        <p:cTn id="72" dur="1000"/>
                                        <p:tgtEl>
                                          <p:spTgt spid="37947"/>
                                        </p:tgtEl>
                                      </p:cBhvr>
                                    </p:animEffect>
                                  </p:childTnLst>
                                </p:cTn>
                              </p:par>
                            </p:childTnLst>
                          </p:cTn>
                        </p:par>
                        <p:par>
                          <p:cTn id="73" fill="hold" nodeType="afterGroup">
                            <p:stCondLst>
                              <p:cond delay="1000"/>
                            </p:stCondLst>
                            <p:childTnLst>
                              <p:par>
                                <p:cTn id="74" presetID="23" presetClass="entr" presetSubtype="16" fill="hold" grpId="0" nodeType="afterEffect">
                                  <p:stCondLst>
                                    <p:cond delay="0"/>
                                  </p:stCondLst>
                                  <p:childTnLst>
                                    <p:set>
                                      <p:cBhvr>
                                        <p:cTn id="75" dur="1" fill="hold">
                                          <p:stCondLst>
                                            <p:cond delay="0"/>
                                          </p:stCondLst>
                                        </p:cTn>
                                        <p:tgtEl>
                                          <p:spTgt spid="37944"/>
                                        </p:tgtEl>
                                        <p:attrNameLst>
                                          <p:attrName>style.visibility</p:attrName>
                                        </p:attrNameLst>
                                      </p:cBhvr>
                                      <p:to>
                                        <p:strVal val="visible"/>
                                      </p:to>
                                    </p:set>
                                    <p:anim calcmode="lin" valueType="num">
                                      <p:cBhvr>
                                        <p:cTn id="76" dur="1000" fill="hold"/>
                                        <p:tgtEl>
                                          <p:spTgt spid="37944"/>
                                        </p:tgtEl>
                                        <p:attrNameLst>
                                          <p:attrName>ppt_w</p:attrName>
                                        </p:attrNameLst>
                                      </p:cBhvr>
                                      <p:tavLst>
                                        <p:tav tm="0">
                                          <p:val>
                                            <p:fltVal val="0"/>
                                          </p:val>
                                        </p:tav>
                                        <p:tav tm="100000">
                                          <p:val>
                                            <p:strVal val="#ppt_w"/>
                                          </p:val>
                                        </p:tav>
                                      </p:tavLst>
                                    </p:anim>
                                    <p:anim calcmode="lin" valueType="num">
                                      <p:cBhvr>
                                        <p:cTn id="77" dur="1000" fill="hold"/>
                                        <p:tgtEl>
                                          <p:spTgt spid="37944"/>
                                        </p:tgtEl>
                                        <p:attrNameLst>
                                          <p:attrName>ppt_h</p:attrName>
                                        </p:attrNameLst>
                                      </p:cBhvr>
                                      <p:tavLst>
                                        <p:tav tm="0">
                                          <p:val>
                                            <p:fltVal val="0"/>
                                          </p:val>
                                        </p:tav>
                                        <p:tav tm="100000">
                                          <p:val>
                                            <p:strVal val="#ppt_h"/>
                                          </p:val>
                                        </p:tav>
                                      </p:tavLst>
                                    </p:anim>
                                  </p:childTnLst>
                                </p:cTn>
                              </p:par>
                            </p:childTnLst>
                          </p:cTn>
                        </p:par>
                        <p:par>
                          <p:cTn id="78" fill="hold" nodeType="afterGroup">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3796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nodeType="clickEffect">
                                  <p:stCondLst>
                                    <p:cond delay="0"/>
                                  </p:stCondLst>
                                  <p:childTnLst>
                                    <p:set>
                                      <p:cBhvr>
                                        <p:cTn id="84" dur="1" fill="hold">
                                          <p:stCondLst>
                                            <p:cond delay="0"/>
                                          </p:stCondLst>
                                        </p:cTn>
                                        <p:tgtEl>
                                          <p:spTgt spid="37937"/>
                                        </p:tgtEl>
                                        <p:attrNameLst>
                                          <p:attrName>style.visibility</p:attrName>
                                        </p:attrNameLst>
                                      </p:cBhvr>
                                      <p:to>
                                        <p:strVal val="visible"/>
                                      </p:to>
                                    </p:set>
                                    <p:animEffect transition="in" filter="wipe(up)">
                                      <p:cBhvr>
                                        <p:cTn id="85" dur="1000"/>
                                        <p:tgtEl>
                                          <p:spTgt spid="37937"/>
                                        </p:tgtEl>
                                      </p:cBhvr>
                                    </p:animEffect>
                                  </p:childTnLst>
                                </p:cTn>
                              </p:par>
                            </p:childTnLst>
                          </p:cTn>
                        </p:par>
                        <p:par>
                          <p:cTn id="86" fill="hold" nodeType="afterGroup">
                            <p:stCondLst>
                              <p:cond delay="1000"/>
                            </p:stCondLst>
                            <p:childTnLst>
                              <p:par>
                                <p:cTn id="87" presetID="1" presetClass="entr" presetSubtype="0" fill="hold" grpId="0" nodeType="afterEffect">
                                  <p:stCondLst>
                                    <p:cond delay="0"/>
                                  </p:stCondLst>
                                  <p:childTnLst>
                                    <p:set>
                                      <p:cBhvr>
                                        <p:cTn id="88" dur="1" fill="hold">
                                          <p:stCondLst>
                                            <p:cond delay="0"/>
                                          </p:stCondLst>
                                        </p:cTn>
                                        <p:tgtEl>
                                          <p:spTgt spid="37940"/>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37948"/>
                                        </p:tgtEl>
                                        <p:attrNameLst>
                                          <p:attrName>style.visibility</p:attrName>
                                        </p:attrNameLst>
                                      </p:cBhvr>
                                      <p:to>
                                        <p:strVal val="visible"/>
                                      </p:to>
                                    </p:set>
                                    <p:animEffect transition="in" filter="wipe(right)">
                                      <p:cBhvr>
                                        <p:cTn id="93" dur="1000"/>
                                        <p:tgtEl>
                                          <p:spTgt spid="37948"/>
                                        </p:tgtEl>
                                      </p:cBhvr>
                                    </p:animEffect>
                                  </p:childTnLst>
                                </p:cTn>
                              </p:par>
                            </p:childTnLst>
                          </p:cTn>
                        </p:par>
                        <p:par>
                          <p:cTn id="94" fill="hold" nodeType="afterGroup">
                            <p:stCondLst>
                              <p:cond delay="1000"/>
                            </p:stCondLst>
                            <p:childTnLst>
                              <p:par>
                                <p:cTn id="95" presetID="23" presetClass="entr" presetSubtype="16" fill="hold" grpId="0" nodeType="afterEffect">
                                  <p:stCondLst>
                                    <p:cond delay="0"/>
                                  </p:stCondLst>
                                  <p:childTnLst>
                                    <p:set>
                                      <p:cBhvr>
                                        <p:cTn id="96" dur="1" fill="hold">
                                          <p:stCondLst>
                                            <p:cond delay="0"/>
                                          </p:stCondLst>
                                        </p:cTn>
                                        <p:tgtEl>
                                          <p:spTgt spid="37957"/>
                                        </p:tgtEl>
                                        <p:attrNameLst>
                                          <p:attrName>style.visibility</p:attrName>
                                        </p:attrNameLst>
                                      </p:cBhvr>
                                      <p:to>
                                        <p:strVal val="visible"/>
                                      </p:to>
                                    </p:set>
                                    <p:anim calcmode="lin" valueType="num">
                                      <p:cBhvr>
                                        <p:cTn id="97" dur="500" fill="hold"/>
                                        <p:tgtEl>
                                          <p:spTgt spid="37957"/>
                                        </p:tgtEl>
                                        <p:attrNameLst>
                                          <p:attrName>ppt_w</p:attrName>
                                        </p:attrNameLst>
                                      </p:cBhvr>
                                      <p:tavLst>
                                        <p:tav tm="0">
                                          <p:val>
                                            <p:fltVal val="0"/>
                                          </p:val>
                                        </p:tav>
                                        <p:tav tm="100000">
                                          <p:val>
                                            <p:strVal val="#ppt_w"/>
                                          </p:val>
                                        </p:tav>
                                      </p:tavLst>
                                    </p:anim>
                                    <p:anim calcmode="lin" valueType="num">
                                      <p:cBhvr>
                                        <p:cTn id="98" dur="500" fill="hold"/>
                                        <p:tgtEl>
                                          <p:spTgt spid="37957"/>
                                        </p:tgtEl>
                                        <p:attrNameLst>
                                          <p:attrName>ppt_h</p:attrName>
                                        </p:attrNameLst>
                                      </p:cBhvr>
                                      <p:tavLst>
                                        <p:tav tm="0">
                                          <p:val>
                                            <p:fltVal val="0"/>
                                          </p:val>
                                        </p:tav>
                                        <p:tav tm="100000">
                                          <p:val>
                                            <p:strVal val="#ppt_h"/>
                                          </p:val>
                                        </p:tav>
                                      </p:tavLst>
                                    </p:anim>
                                  </p:childTnLst>
                                </p:cTn>
                              </p:par>
                            </p:childTnLst>
                          </p:cTn>
                        </p:par>
                        <p:par>
                          <p:cTn id="99" fill="hold" nodeType="afterGroup">
                            <p:stCondLst>
                              <p:cond delay="1500"/>
                            </p:stCondLst>
                            <p:childTnLst>
                              <p:par>
                                <p:cTn id="100" presetID="1" presetClass="entr" presetSubtype="0" fill="hold" grpId="0" nodeType="afterEffect">
                                  <p:stCondLst>
                                    <p:cond delay="0"/>
                                  </p:stCondLst>
                                  <p:childTnLst>
                                    <p:set>
                                      <p:cBhvr>
                                        <p:cTn id="101" dur="1" fill="hold">
                                          <p:stCondLst>
                                            <p:cond delay="0"/>
                                          </p:stCondLst>
                                        </p:cTn>
                                        <p:tgtEl>
                                          <p:spTgt spid="37965"/>
                                        </p:tgtEl>
                                        <p:attrNameLst>
                                          <p:attrName>style.visibility</p:attrName>
                                        </p:attrNameLst>
                                      </p:cBhvr>
                                      <p:to>
                                        <p:strVal val="visible"/>
                                      </p:to>
                                    </p:set>
                                  </p:childTnLst>
                                </p:cTn>
                              </p:par>
                            </p:childTnLst>
                          </p:cTn>
                        </p:par>
                        <p:par>
                          <p:cTn id="102" fill="hold" nodeType="afterGroup">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37949"/>
                                        </p:tgtEl>
                                        <p:attrNameLst>
                                          <p:attrName>style.visibility</p:attrName>
                                        </p:attrNameLst>
                                      </p:cBhvr>
                                      <p:to>
                                        <p:strVal val="visible"/>
                                      </p:to>
                                    </p:set>
                                    <p:animEffect transition="in" filter="wipe(left)">
                                      <p:cBhvr>
                                        <p:cTn id="105" dur="500"/>
                                        <p:tgtEl>
                                          <p:spTgt spid="37949"/>
                                        </p:tgtEl>
                                      </p:cBhvr>
                                    </p:animEffect>
                                  </p:childTnLst>
                                </p:cTn>
                              </p:par>
                            </p:childTnLst>
                          </p:cTn>
                        </p:par>
                        <p:par>
                          <p:cTn id="106" fill="hold" nodeType="afterGroup">
                            <p:stCondLst>
                              <p:cond delay="2000"/>
                            </p:stCondLst>
                            <p:childTnLst>
                              <p:par>
                                <p:cTn id="107" presetID="23" presetClass="entr" presetSubtype="16" fill="hold" grpId="0" nodeType="afterEffect">
                                  <p:stCondLst>
                                    <p:cond delay="0"/>
                                  </p:stCondLst>
                                  <p:childTnLst>
                                    <p:set>
                                      <p:cBhvr>
                                        <p:cTn id="108" dur="1" fill="hold">
                                          <p:stCondLst>
                                            <p:cond delay="0"/>
                                          </p:stCondLst>
                                        </p:cTn>
                                        <p:tgtEl>
                                          <p:spTgt spid="37943"/>
                                        </p:tgtEl>
                                        <p:attrNameLst>
                                          <p:attrName>style.visibility</p:attrName>
                                        </p:attrNameLst>
                                      </p:cBhvr>
                                      <p:to>
                                        <p:strVal val="visible"/>
                                      </p:to>
                                    </p:set>
                                    <p:anim calcmode="lin" valueType="num">
                                      <p:cBhvr>
                                        <p:cTn id="109" dur="500" fill="hold"/>
                                        <p:tgtEl>
                                          <p:spTgt spid="37943"/>
                                        </p:tgtEl>
                                        <p:attrNameLst>
                                          <p:attrName>ppt_w</p:attrName>
                                        </p:attrNameLst>
                                      </p:cBhvr>
                                      <p:tavLst>
                                        <p:tav tm="0">
                                          <p:val>
                                            <p:fltVal val="0"/>
                                          </p:val>
                                        </p:tav>
                                        <p:tav tm="100000">
                                          <p:val>
                                            <p:strVal val="#ppt_w"/>
                                          </p:val>
                                        </p:tav>
                                      </p:tavLst>
                                    </p:anim>
                                    <p:anim calcmode="lin" valueType="num">
                                      <p:cBhvr>
                                        <p:cTn id="110" dur="500" fill="hold"/>
                                        <p:tgtEl>
                                          <p:spTgt spid="37943"/>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2500"/>
                            </p:stCondLst>
                            <p:childTnLst>
                              <p:par>
                                <p:cTn id="112" presetID="1" presetClass="entr" presetSubtype="0" fill="hold" grpId="0" nodeType="afterEffect">
                                  <p:stCondLst>
                                    <p:cond delay="0"/>
                                  </p:stCondLst>
                                  <p:childTnLst>
                                    <p:set>
                                      <p:cBhvr>
                                        <p:cTn id="113" dur="1" fill="hold">
                                          <p:stCondLst>
                                            <p:cond delay="0"/>
                                          </p:stCondLst>
                                        </p:cTn>
                                        <p:tgtEl>
                                          <p:spTgt spid="37964"/>
                                        </p:tgtEl>
                                        <p:attrNameLst>
                                          <p:attrName>style.visibility</p:attrName>
                                        </p:attrNameLst>
                                      </p:cBhvr>
                                      <p:to>
                                        <p:strVal val="visible"/>
                                      </p:to>
                                    </p:set>
                                  </p:childTnLst>
                                </p:cTn>
                              </p:par>
                            </p:childTnLst>
                          </p:cTn>
                        </p:par>
                        <p:par>
                          <p:cTn id="114" fill="hold" nodeType="afterGroup">
                            <p:stCondLst>
                              <p:cond delay="2500"/>
                            </p:stCondLst>
                            <p:childTnLst>
                              <p:par>
                                <p:cTn id="115" presetID="22" presetClass="entr" presetSubtype="1" fill="hold" nodeType="afterEffect">
                                  <p:stCondLst>
                                    <p:cond delay="0"/>
                                  </p:stCondLst>
                                  <p:childTnLst>
                                    <p:set>
                                      <p:cBhvr>
                                        <p:cTn id="116" dur="1" fill="hold">
                                          <p:stCondLst>
                                            <p:cond delay="0"/>
                                          </p:stCondLst>
                                        </p:cTn>
                                        <p:tgtEl>
                                          <p:spTgt spid="37936"/>
                                        </p:tgtEl>
                                        <p:attrNameLst>
                                          <p:attrName>style.visibility</p:attrName>
                                        </p:attrNameLst>
                                      </p:cBhvr>
                                      <p:to>
                                        <p:strVal val="visible"/>
                                      </p:to>
                                    </p:set>
                                    <p:animEffect transition="in" filter="wipe(up)">
                                      <p:cBhvr>
                                        <p:cTn id="117" dur="1000"/>
                                        <p:tgtEl>
                                          <p:spTgt spid="37936"/>
                                        </p:tgtEl>
                                      </p:cBhvr>
                                    </p:animEffect>
                                  </p:childTnLst>
                                </p:cTn>
                              </p:par>
                            </p:childTnLst>
                          </p:cTn>
                        </p:par>
                        <p:par>
                          <p:cTn id="118" fill="hold" nodeType="afterGroup">
                            <p:stCondLst>
                              <p:cond delay="3500"/>
                            </p:stCondLst>
                            <p:childTnLst>
                              <p:par>
                                <p:cTn id="119" presetID="22" presetClass="entr" presetSubtype="1" fill="hold" grpId="0" nodeType="afterEffect">
                                  <p:stCondLst>
                                    <p:cond delay="0"/>
                                  </p:stCondLst>
                                  <p:childTnLst>
                                    <p:set>
                                      <p:cBhvr>
                                        <p:cTn id="120" dur="1" fill="hold">
                                          <p:stCondLst>
                                            <p:cond delay="0"/>
                                          </p:stCondLst>
                                        </p:cTn>
                                        <p:tgtEl>
                                          <p:spTgt spid="37939"/>
                                        </p:tgtEl>
                                        <p:attrNameLst>
                                          <p:attrName>style.visibility</p:attrName>
                                        </p:attrNameLst>
                                      </p:cBhvr>
                                      <p:to>
                                        <p:strVal val="visible"/>
                                      </p:to>
                                    </p:set>
                                    <p:animEffect transition="in" filter="wipe(up)">
                                      <p:cBhvr>
                                        <p:cTn id="121" dur="1000"/>
                                        <p:tgtEl>
                                          <p:spTgt spid="37939"/>
                                        </p:tgtEl>
                                      </p:cBhvr>
                                    </p:animEffect>
                                  </p:childTnLst>
                                </p:cTn>
                              </p:par>
                            </p:childTnLst>
                          </p:cTn>
                        </p:par>
                        <p:par>
                          <p:cTn id="122" fill="hold" nodeType="afterGroup">
                            <p:stCondLst>
                              <p:cond delay="4500"/>
                            </p:stCondLst>
                            <p:childTnLst>
                              <p:par>
                                <p:cTn id="123" presetID="22" presetClass="entr" presetSubtype="2" fill="hold" grpId="0" nodeType="afterEffect">
                                  <p:stCondLst>
                                    <p:cond delay="0"/>
                                  </p:stCondLst>
                                  <p:childTnLst>
                                    <p:set>
                                      <p:cBhvr>
                                        <p:cTn id="124" dur="1" fill="hold">
                                          <p:stCondLst>
                                            <p:cond delay="0"/>
                                          </p:stCondLst>
                                        </p:cTn>
                                        <p:tgtEl>
                                          <p:spTgt spid="37950"/>
                                        </p:tgtEl>
                                        <p:attrNameLst>
                                          <p:attrName>style.visibility</p:attrName>
                                        </p:attrNameLst>
                                      </p:cBhvr>
                                      <p:to>
                                        <p:strVal val="visible"/>
                                      </p:to>
                                    </p:set>
                                    <p:animEffect transition="in" filter="wipe(right)">
                                      <p:cBhvr>
                                        <p:cTn id="125" dur="1000"/>
                                        <p:tgtEl>
                                          <p:spTgt spid="37950"/>
                                        </p:tgtEl>
                                      </p:cBhvr>
                                    </p:animEffect>
                                  </p:childTnLst>
                                </p:cTn>
                              </p:par>
                            </p:childTnLst>
                          </p:cTn>
                        </p:par>
                        <p:par>
                          <p:cTn id="126" fill="hold" nodeType="afterGroup">
                            <p:stCondLst>
                              <p:cond delay="5500"/>
                            </p:stCondLst>
                            <p:childTnLst>
                              <p:par>
                                <p:cTn id="127" presetID="1" presetClass="entr" presetSubtype="0" fill="hold" grpId="0" nodeType="afterEffect">
                                  <p:stCondLst>
                                    <p:cond delay="0"/>
                                  </p:stCondLst>
                                  <p:childTnLst>
                                    <p:set>
                                      <p:cBhvr>
                                        <p:cTn id="128" dur="1" fill="hold">
                                          <p:stCondLst>
                                            <p:cond delay="0"/>
                                          </p:stCondLst>
                                        </p:cTn>
                                        <p:tgtEl>
                                          <p:spTgt spid="37958"/>
                                        </p:tgtEl>
                                        <p:attrNameLst>
                                          <p:attrName>style.visibility</p:attrName>
                                        </p:attrNameLst>
                                      </p:cBhvr>
                                      <p:to>
                                        <p:strVal val="visible"/>
                                      </p:to>
                                    </p:set>
                                  </p:childTnLst>
                                </p:cTn>
                              </p:par>
                            </p:childTnLst>
                          </p:cTn>
                        </p:par>
                        <p:par>
                          <p:cTn id="129" fill="hold" nodeType="afterGroup">
                            <p:stCondLst>
                              <p:cond delay="5500"/>
                            </p:stCondLst>
                            <p:childTnLst>
                              <p:par>
                                <p:cTn id="130" presetID="1" presetClass="entr" presetSubtype="0" fill="hold" grpId="0" nodeType="afterEffect">
                                  <p:stCondLst>
                                    <p:cond delay="0"/>
                                  </p:stCondLst>
                                  <p:childTnLst>
                                    <p:set>
                                      <p:cBhvr>
                                        <p:cTn id="131" dur="1" fill="hold">
                                          <p:stCondLst>
                                            <p:cond delay="0"/>
                                          </p:stCondLst>
                                        </p:cTn>
                                        <p:tgtEl>
                                          <p:spTgt spid="37966"/>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7954"/>
                                        </p:tgtEl>
                                        <p:attrNameLst>
                                          <p:attrName>style.visibility</p:attrName>
                                        </p:attrNameLst>
                                      </p:cBhvr>
                                      <p:to>
                                        <p:strVal val="visible"/>
                                      </p:to>
                                    </p:set>
                                    <p:animEffect transition="in" filter="wipe(left)">
                                      <p:cBhvr>
                                        <p:cTn id="136" dur="1000"/>
                                        <p:tgtEl>
                                          <p:spTgt spid="37954"/>
                                        </p:tgtEl>
                                      </p:cBhvr>
                                    </p:animEffect>
                                  </p:childTnLst>
                                </p:cTn>
                              </p:par>
                            </p:childTnLst>
                          </p:cTn>
                        </p:par>
                        <p:par>
                          <p:cTn id="137" fill="hold" nodeType="afterGroup">
                            <p:stCondLst>
                              <p:cond delay="1000"/>
                            </p:stCondLst>
                            <p:childTnLst>
                              <p:par>
                                <p:cTn id="138" presetID="23" presetClass="entr" presetSubtype="16" fill="hold" grpId="0" nodeType="afterEffect">
                                  <p:stCondLst>
                                    <p:cond delay="0"/>
                                  </p:stCondLst>
                                  <p:childTnLst>
                                    <p:set>
                                      <p:cBhvr>
                                        <p:cTn id="139" dur="1" fill="hold">
                                          <p:stCondLst>
                                            <p:cond delay="0"/>
                                          </p:stCondLst>
                                        </p:cTn>
                                        <p:tgtEl>
                                          <p:spTgt spid="37961"/>
                                        </p:tgtEl>
                                        <p:attrNameLst>
                                          <p:attrName>style.visibility</p:attrName>
                                        </p:attrNameLst>
                                      </p:cBhvr>
                                      <p:to>
                                        <p:strVal val="visible"/>
                                      </p:to>
                                    </p:set>
                                    <p:anim calcmode="lin" valueType="num">
                                      <p:cBhvr>
                                        <p:cTn id="140" dur="1000" fill="hold"/>
                                        <p:tgtEl>
                                          <p:spTgt spid="37961"/>
                                        </p:tgtEl>
                                        <p:attrNameLst>
                                          <p:attrName>ppt_w</p:attrName>
                                        </p:attrNameLst>
                                      </p:cBhvr>
                                      <p:tavLst>
                                        <p:tav tm="0">
                                          <p:val>
                                            <p:fltVal val="0"/>
                                          </p:val>
                                        </p:tav>
                                        <p:tav tm="100000">
                                          <p:val>
                                            <p:strVal val="#ppt_w"/>
                                          </p:val>
                                        </p:tav>
                                      </p:tavLst>
                                    </p:anim>
                                    <p:anim calcmode="lin" valueType="num">
                                      <p:cBhvr>
                                        <p:cTn id="141" dur="1000" fill="hold"/>
                                        <p:tgtEl>
                                          <p:spTgt spid="37961"/>
                                        </p:tgtEl>
                                        <p:attrNameLst>
                                          <p:attrName>ppt_h</p:attrName>
                                        </p:attrNameLst>
                                      </p:cBhvr>
                                      <p:tavLst>
                                        <p:tav tm="0">
                                          <p:val>
                                            <p:fltVal val="0"/>
                                          </p:val>
                                        </p:tav>
                                        <p:tav tm="100000">
                                          <p:val>
                                            <p:strVal val="#ppt_h"/>
                                          </p:val>
                                        </p:tav>
                                      </p:tavLst>
                                    </p:anim>
                                  </p:childTnLst>
                                </p:cTn>
                              </p:par>
                            </p:childTnLst>
                          </p:cTn>
                        </p:par>
                        <p:par>
                          <p:cTn id="142" fill="hold" nodeType="afterGroup">
                            <p:stCondLst>
                              <p:cond delay="2000"/>
                            </p:stCondLst>
                            <p:childTnLst>
                              <p:par>
                                <p:cTn id="143" presetID="1" presetClass="entr" presetSubtype="0" fill="hold" grpId="0" nodeType="afterEffect">
                                  <p:stCondLst>
                                    <p:cond delay="0"/>
                                  </p:stCondLst>
                                  <p:childTnLst>
                                    <p:set>
                                      <p:cBhvr>
                                        <p:cTn id="144" dur="1" fill="hold">
                                          <p:stCondLst>
                                            <p:cond delay="0"/>
                                          </p:stCondLst>
                                        </p:cTn>
                                        <p:tgtEl>
                                          <p:spTgt spid="37967"/>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2" fill="hold" grpId="0" nodeType="clickEffect">
                                  <p:stCondLst>
                                    <p:cond delay="0"/>
                                  </p:stCondLst>
                                  <p:childTnLst>
                                    <p:set>
                                      <p:cBhvr>
                                        <p:cTn id="148" dur="1" fill="hold">
                                          <p:stCondLst>
                                            <p:cond delay="0"/>
                                          </p:stCondLst>
                                        </p:cTn>
                                        <p:tgtEl>
                                          <p:spTgt spid="37952"/>
                                        </p:tgtEl>
                                        <p:attrNameLst>
                                          <p:attrName>style.visibility</p:attrName>
                                        </p:attrNameLst>
                                      </p:cBhvr>
                                      <p:to>
                                        <p:strVal val="visible"/>
                                      </p:to>
                                    </p:set>
                                    <p:animEffect transition="in" filter="wipe(right)">
                                      <p:cBhvr>
                                        <p:cTn id="149" dur="1000"/>
                                        <p:tgtEl>
                                          <p:spTgt spid="37952"/>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37953"/>
                                        </p:tgtEl>
                                        <p:attrNameLst>
                                          <p:attrName>style.visibility</p:attrName>
                                        </p:attrNameLst>
                                      </p:cBhvr>
                                      <p:to>
                                        <p:strVal val="visible"/>
                                      </p:to>
                                    </p:set>
                                    <p:animEffect transition="in" filter="wipe(left)">
                                      <p:cBhvr>
                                        <p:cTn id="154" dur="1000"/>
                                        <p:tgtEl>
                                          <p:spTgt spid="37953"/>
                                        </p:tgtEl>
                                      </p:cBhvr>
                                    </p:animEffect>
                                  </p:childTnLst>
                                </p:cTn>
                              </p:par>
                            </p:childTnLst>
                          </p:cTn>
                        </p:par>
                        <p:par>
                          <p:cTn id="155" fill="hold" nodeType="afterGroup">
                            <p:stCondLst>
                              <p:cond delay="1000"/>
                            </p:stCondLst>
                            <p:childTnLst>
                              <p:par>
                                <p:cTn id="156" presetID="23" presetClass="entr" presetSubtype="16" fill="hold" grpId="0" nodeType="afterEffect">
                                  <p:stCondLst>
                                    <p:cond delay="0"/>
                                  </p:stCondLst>
                                  <p:childTnLst>
                                    <p:set>
                                      <p:cBhvr>
                                        <p:cTn id="157" dur="1" fill="hold">
                                          <p:stCondLst>
                                            <p:cond delay="0"/>
                                          </p:stCondLst>
                                        </p:cTn>
                                        <p:tgtEl>
                                          <p:spTgt spid="37960"/>
                                        </p:tgtEl>
                                        <p:attrNameLst>
                                          <p:attrName>style.visibility</p:attrName>
                                        </p:attrNameLst>
                                      </p:cBhvr>
                                      <p:to>
                                        <p:strVal val="visible"/>
                                      </p:to>
                                    </p:set>
                                    <p:anim calcmode="lin" valueType="num">
                                      <p:cBhvr>
                                        <p:cTn id="158" dur="500" fill="hold"/>
                                        <p:tgtEl>
                                          <p:spTgt spid="37960"/>
                                        </p:tgtEl>
                                        <p:attrNameLst>
                                          <p:attrName>ppt_w</p:attrName>
                                        </p:attrNameLst>
                                      </p:cBhvr>
                                      <p:tavLst>
                                        <p:tav tm="0">
                                          <p:val>
                                            <p:fltVal val="0"/>
                                          </p:val>
                                        </p:tav>
                                        <p:tav tm="100000">
                                          <p:val>
                                            <p:strVal val="#ppt_w"/>
                                          </p:val>
                                        </p:tav>
                                      </p:tavLst>
                                    </p:anim>
                                    <p:anim calcmode="lin" valueType="num">
                                      <p:cBhvr>
                                        <p:cTn id="159" dur="500" fill="hold"/>
                                        <p:tgtEl>
                                          <p:spTgt spid="37960"/>
                                        </p:tgtEl>
                                        <p:attrNameLst>
                                          <p:attrName>ppt_h</p:attrName>
                                        </p:attrNameLst>
                                      </p:cBhvr>
                                      <p:tavLst>
                                        <p:tav tm="0">
                                          <p:val>
                                            <p:fltVal val="0"/>
                                          </p:val>
                                        </p:tav>
                                        <p:tav tm="100000">
                                          <p:val>
                                            <p:strVal val="#ppt_h"/>
                                          </p:val>
                                        </p:tav>
                                      </p:tavLst>
                                    </p:anim>
                                  </p:childTnLst>
                                </p:cTn>
                              </p:par>
                            </p:childTnLst>
                          </p:cTn>
                        </p:par>
                        <p:par>
                          <p:cTn id="160" fill="hold" nodeType="afterGroup">
                            <p:stCondLst>
                              <p:cond delay="1500"/>
                            </p:stCondLst>
                            <p:childTnLst>
                              <p:par>
                                <p:cTn id="161" presetID="1" presetClass="entr" presetSubtype="0" fill="hold" grpId="0" nodeType="afterEffect">
                                  <p:stCondLst>
                                    <p:cond delay="0"/>
                                  </p:stCondLst>
                                  <p:childTnLst>
                                    <p:set>
                                      <p:cBhvr>
                                        <p:cTn id="162" dur="1" fill="hold">
                                          <p:stCondLst>
                                            <p:cond delay="0"/>
                                          </p:stCondLst>
                                        </p:cTn>
                                        <p:tgtEl>
                                          <p:spTgt spid="37968"/>
                                        </p:tgtEl>
                                        <p:attrNameLst>
                                          <p:attrName>style.visibility</p:attrName>
                                        </p:attrNameLst>
                                      </p:cBhvr>
                                      <p:to>
                                        <p:strVal val="visible"/>
                                      </p:to>
                                    </p:set>
                                  </p:childTnLst>
                                </p:cTn>
                              </p:par>
                            </p:childTnLst>
                          </p:cTn>
                        </p:par>
                        <p:par>
                          <p:cTn id="163" fill="hold" nodeType="afterGroup">
                            <p:stCondLst>
                              <p:cond delay="1500"/>
                            </p:stCondLst>
                            <p:childTnLst>
                              <p:par>
                                <p:cTn id="164" presetID="22" presetClass="entr" presetSubtype="2" fill="hold" grpId="0" nodeType="afterEffect">
                                  <p:stCondLst>
                                    <p:cond delay="0"/>
                                  </p:stCondLst>
                                  <p:childTnLst>
                                    <p:set>
                                      <p:cBhvr>
                                        <p:cTn id="165" dur="1" fill="hold">
                                          <p:stCondLst>
                                            <p:cond delay="0"/>
                                          </p:stCondLst>
                                        </p:cTn>
                                        <p:tgtEl>
                                          <p:spTgt spid="37951"/>
                                        </p:tgtEl>
                                        <p:attrNameLst>
                                          <p:attrName>style.visibility</p:attrName>
                                        </p:attrNameLst>
                                      </p:cBhvr>
                                      <p:to>
                                        <p:strVal val="visible"/>
                                      </p:to>
                                    </p:set>
                                    <p:animEffect transition="in" filter="wipe(right)">
                                      <p:cBhvr>
                                        <p:cTn id="166" dur="500"/>
                                        <p:tgtEl>
                                          <p:spTgt spid="37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6" grpId="0"/>
      <p:bldP spid="37932" grpId="0"/>
      <p:bldP spid="37933" grpId="0"/>
      <p:bldP spid="37935" grpId="0"/>
      <p:bldP spid="37939" grpId="0"/>
      <p:bldP spid="37940" grpId="0"/>
      <p:bldP spid="37941" grpId="0"/>
      <p:bldP spid="37943" grpId="0" animBg="1"/>
      <p:bldP spid="37944" grpId="0" animBg="1"/>
      <p:bldP spid="37945" grpId="0" animBg="1"/>
      <p:bldP spid="37946" grpId="0" animBg="1"/>
      <p:bldP spid="37947" grpId="0" animBg="1"/>
      <p:bldP spid="37948" grpId="0" animBg="1"/>
      <p:bldP spid="37949" grpId="0" animBg="1"/>
      <p:bldP spid="37950" grpId="0" animBg="1"/>
      <p:bldP spid="37951" grpId="0" animBg="1"/>
      <p:bldP spid="37952" grpId="0" animBg="1"/>
      <p:bldP spid="37953" grpId="0" animBg="1"/>
      <p:bldP spid="37954" grpId="0" animBg="1"/>
      <p:bldP spid="37955" grpId="0"/>
      <p:bldP spid="37956" grpId="0" animBg="1"/>
      <p:bldP spid="37957" grpId="0" animBg="1"/>
      <p:bldP spid="37958" grpId="0" animBg="1"/>
      <p:bldP spid="37960" grpId="0" animBg="1"/>
      <p:bldP spid="37961" grpId="0" animBg="1"/>
      <p:bldP spid="37962" grpId="0"/>
      <p:bldP spid="37963" grpId="0"/>
      <p:bldP spid="37964" grpId="0"/>
      <p:bldP spid="37965" grpId="0"/>
      <p:bldP spid="37966" grpId="0"/>
      <p:bldP spid="37967" grpId="0"/>
      <p:bldP spid="379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From Short Run to Long Run</a:t>
            </a:r>
          </a:p>
        </p:txBody>
      </p:sp>
      <p:sp>
        <p:nvSpPr>
          <p:cNvPr id="9219" name="Rectangle 3"/>
          <p:cNvSpPr>
            <a:spLocks noGrp="1" noChangeArrowheads="1"/>
          </p:cNvSpPr>
          <p:nvPr>
            <p:ph idx="1"/>
          </p:nvPr>
        </p:nvSpPr>
        <p:spPr/>
        <p:txBody>
          <a:bodyPr rtlCol="0">
            <a:normAutofit/>
          </a:bodyPr>
          <a:lstStyle/>
          <a:p>
            <a:pPr eaLnBrk="1" fontAlgn="auto" hangingPunct="1">
              <a:spcAft>
                <a:spcPts val="0"/>
              </a:spcAft>
              <a:defRPr/>
            </a:pPr>
            <a:r>
              <a:rPr lang="en-US" sz="3200" b="1" dirty="0">
                <a:solidFill>
                  <a:schemeClr val="accent5">
                    <a:lumMod val="75000"/>
                  </a:schemeClr>
                </a:solidFill>
                <a:ea typeface="ＭＳ Ｐゴシック" panose="020B0600070205080204" pitchFamily="34" charset="-128"/>
              </a:rPr>
              <a:t>Short run</a:t>
            </a:r>
          </a:p>
          <a:p>
            <a:pPr marL="640080" lvl="1" eaLnBrk="1" fontAlgn="auto" hangingPunct="1">
              <a:spcAft>
                <a:spcPts val="0"/>
              </a:spcAft>
              <a:buClr>
                <a:schemeClr val="accent1"/>
              </a:buClr>
              <a:defRPr/>
            </a:pPr>
            <a:r>
              <a:rPr lang="en-US" sz="3200" dirty="0">
                <a:ea typeface="ＭＳ Ｐゴシック" panose="020B0600070205080204" pitchFamily="34" charset="-128"/>
              </a:rPr>
              <a:t>Input prices inflexible</a:t>
            </a:r>
          </a:p>
          <a:p>
            <a:pPr marL="640080" lvl="1" eaLnBrk="1" fontAlgn="auto" hangingPunct="1">
              <a:spcAft>
                <a:spcPts val="0"/>
              </a:spcAft>
              <a:buClr>
                <a:schemeClr val="accent1"/>
              </a:buClr>
              <a:defRPr/>
            </a:pPr>
            <a:r>
              <a:rPr lang="en-US" sz="3200" dirty="0">
                <a:ea typeface="ＭＳ Ｐゴシック" panose="020B0600070205080204" pitchFamily="34" charset="-128"/>
              </a:rPr>
              <a:t>Upsloping aggregate supply</a:t>
            </a:r>
          </a:p>
          <a:p>
            <a:pPr eaLnBrk="1" fontAlgn="auto" hangingPunct="1">
              <a:spcAft>
                <a:spcPts val="0"/>
              </a:spcAft>
              <a:defRPr/>
            </a:pPr>
            <a:r>
              <a:rPr lang="en-US" sz="3200" b="1" dirty="0">
                <a:solidFill>
                  <a:schemeClr val="accent5">
                    <a:lumMod val="75000"/>
                  </a:schemeClr>
                </a:solidFill>
                <a:ea typeface="ＭＳ Ｐゴシック" panose="020B0600070205080204" pitchFamily="34" charset="-128"/>
              </a:rPr>
              <a:t>Long run</a:t>
            </a:r>
          </a:p>
          <a:p>
            <a:pPr marL="640080" lvl="1" eaLnBrk="1" fontAlgn="auto" hangingPunct="1">
              <a:spcAft>
                <a:spcPts val="0"/>
              </a:spcAft>
              <a:buClr>
                <a:schemeClr val="accent1"/>
              </a:buClr>
              <a:defRPr/>
            </a:pPr>
            <a:r>
              <a:rPr lang="en-US" sz="3200" dirty="0">
                <a:ea typeface="ＭＳ Ｐゴシック" panose="020B0600070205080204" pitchFamily="34" charset="-128"/>
              </a:rPr>
              <a:t>Input prices fully flexible</a:t>
            </a:r>
          </a:p>
          <a:p>
            <a:pPr marL="640080" lvl="1" eaLnBrk="1" fontAlgn="auto" hangingPunct="1">
              <a:spcAft>
                <a:spcPts val="0"/>
              </a:spcAft>
              <a:buClr>
                <a:schemeClr val="accent1"/>
              </a:buClr>
              <a:defRPr/>
            </a:pPr>
            <a:r>
              <a:rPr lang="en-US" sz="3200" dirty="0">
                <a:ea typeface="ＭＳ Ｐゴシック" panose="020B0600070205080204" pitchFamily="34" charset="-128"/>
              </a:rPr>
              <a:t>Vertical aggregate supply</a:t>
            </a:r>
          </a:p>
          <a:p>
            <a:pPr eaLnBrk="1" fontAlgn="auto" hangingPunct="1">
              <a:spcAft>
                <a:spcPts val="0"/>
              </a:spcAft>
              <a:defRPr/>
            </a:pPr>
            <a:r>
              <a:rPr lang="en-US" sz="3200" dirty="0">
                <a:ea typeface="ＭＳ Ｐゴシック" panose="020B0600070205080204" pitchFamily="34" charset="-128"/>
              </a:rPr>
              <a:t>The transition?</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Taxes and Aggregate Supply</a:t>
            </a:r>
          </a:p>
        </p:txBody>
      </p:sp>
      <p:sp>
        <p:nvSpPr>
          <p:cNvPr id="46083" name="Rectangle 3"/>
          <p:cNvSpPr>
            <a:spLocks noGrp="1" noChangeArrowheads="1"/>
          </p:cNvSpPr>
          <p:nvPr>
            <p:ph idx="1"/>
          </p:nvPr>
        </p:nvSpPr>
        <p:spPr/>
        <p:txBody>
          <a:bodyPr rtlCol="0">
            <a:normAutofit/>
          </a:bodyPr>
          <a:lstStyle/>
          <a:p>
            <a:pPr eaLnBrk="1" fontAlgn="auto" hangingPunct="1">
              <a:lnSpc>
                <a:spcPct val="85000"/>
              </a:lnSpc>
              <a:spcBef>
                <a:spcPts val="600"/>
              </a:spcBef>
              <a:spcAft>
                <a:spcPts val="600"/>
              </a:spcAft>
              <a:defRPr/>
            </a:pPr>
            <a:r>
              <a:rPr lang="en-US" sz="3200" b="1" dirty="0">
                <a:solidFill>
                  <a:schemeClr val="accent5">
                    <a:lumMod val="75000"/>
                  </a:schemeClr>
                </a:solidFill>
                <a:ea typeface="ＭＳ Ｐゴシック" panose="020B0600070205080204" pitchFamily="34" charset="-128"/>
              </a:rPr>
              <a:t>Supply-side economics</a:t>
            </a:r>
          </a:p>
          <a:p>
            <a:pPr eaLnBrk="1" fontAlgn="auto" hangingPunct="1">
              <a:lnSpc>
                <a:spcPct val="85000"/>
              </a:lnSpc>
              <a:spcBef>
                <a:spcPts val="600"/>
              </a:spcBef>
              <a:spcAft>
                <a:spcPts val="600"/>
              </a:spcAft>
              <a:defRPr/>
            </a:pPr>
            <a:r>
              <a:rPr lang="en-US" sz="3200" dirty="0">
                <a:ea typeface="ＭＳ Ｐゴシック" panose="020B0600070205080204" pitchFamily="34" charset="-128"/>
              </a:rPr>
              <a:t>Tax and incentives to work</a:t>
            </a:r>
          </a:p>
          <a:p>
            <a:pPr eaLnBrk="1" fontAlgn="auto" hangingPunct="1">
              <a:lnSpc>
                <a:spcPct val="85000"/>
              </a:lnSpc>
              <a:spcBef>
                <a:spcPts val="600"/>
              </a:spcBef>
              <a:spcAft>
                <a:spcPts val="600"/>
              </a:spcAft>
              <a:defRPr/>
            </a:pPr>
            <a:r>
              <a:rPr lang="en-US" sz="3200" dirty="0">
                <a:ea typeface="ＭＳ Ｐゴシック" panose="020B0600070205080204" pitchFamily="34" charset="-128"/>
              </a:rPr>
              <a:t>Incentives to save and invest</a:t>
            </a:r>
          </a:p>
          <a:p>
            <a:pPr eaLnBrk="1" fontAlgn="auto" hangingPunct="1">
              <a:lnSpc>
                <a:spcPct val="85000"/>
              </a:lnSpc>
              <a:spcBef>
                <a:spcPts val="600"/>
              </a:spcBef>
              <a:spcAft>
                <a:spcPts val="600"/>
              </a:spcAft>
              <a:defRPr/>
            </a:pPr>
            <a:r>
              <a:rPr lang="en-US" sz="3200" b="1" dirty="0">
                <a:solidFill>
                  <a:schemeClr val="accent5">
                    <a:lumMod val="75000"/>
                  </a:schemeClr>
                </a:solidFill>
                <a:ea typeface="ＭＳ Ｐゴシック" panose="020B0600070205080204" pitchFamily="34" charset="-128"/>
              </a:rPr>
              <a:t>The Laffer curve</a:t>
            </a:r>
          </a:p>
        </p:txBody>
      </p:sp>
      <p:grpSp>
        <p:nvGrpSpPr>
          <p:cNvPr id="25604" name="Group 8"/>
          <p:cNvGrpSpPr>
            <a:grpSpLocks/>
          </p:cNvGrpSpPr>
          <p:nvPr/>
        </p:nvGrpSpPr>
        <p:grpSpPr bwMode="auto">
          <a:xfrm>
            <a:off x="2133600" y="3949700"/>
            <a:ext cx="4733925" cy="2451100"/>
            <a:chOff x="1882" y="2458"/>
            <a:chExt cx="2982" cy="1544"/>
          </a:xfrm>
        </p:grpSpPr>
        <p:sp>
          <p:nvSpPr>
            <p:cNvPr id="44057" name="Rectangle 4"/>
            <p:cNvSpPr>
              <a:spLocks noChangeArrowheads="1"/>
            </p:cNvSpPr>
            <p:nvPr/>
          </p:nvSpPr>
          <p:spPr bwMode="auto">
            <a:xfrm>
              <a:off x="1896" y="2459"/>
              <a:ext cx="2957" cy="154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44058" name="Group 7"/>
            <p:cNvGrpSpPr>
              <a:grpSpLocks/>
            </p:cNvGrpSpPr>
            <p:nvPr/>
          </p:nvGrpSpPr>
          <p:grpSpPr bwMode="auto">
            <a:xfrm>
              <a:off x="1882" y="2458"/>
              <a:ext cx="2982" cy="1542"/>
              <a:chOff x="1882" y="2458"/>
              <a:chExt cx="2982" cy="1542"/>
            </a:xfrm>
          </p:grpSpPr>
          <p:sp>
            <p:nvSpPr>
              <p:cNvPr id="44059" name="Line 5"/>
              <p:cNvSpPr>
                <a:spLocks noChangeShapeType="1"/>
              </p:cNvSpPr>
              <p:nvPr/>
            </p:nvSpPr>
            <p:spPr bwMode="auto">
              <a:xfrm>
                <a:off x="1894" y="2458"/>
                <a:ext cx="0" cy="154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60" name="Line 6"/>
              <p:cNvSpPr>
                <a:spLocks noChangeShapeType="1"/>
              </p:cNvSpPr>
              <p:nvPr/>
            </p:nvSpPr>
            <p:spPr bwMode="auto">
              <a:xfrm>
                <a:off x="1882" y="3994"/>
                <a:ext cx="298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5605" name="Text Box 10"/>
          <p:cNvSpPr txBox="1">
            <a:spLocks noChangeArrowheads="1"/>
          </p:cNvSpPr>
          <p:nvPr/>
        </p:nvSpPr>
        <p:spPr bwMode="auto">
          <a:xfrm rot="16200000">
            <a:off x="725487" y="4862512"/>
            <a:ext cx="1717675" cy="339725"/>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Tax Rate (Percent)</a:t>
            </a:r>
          </a:p>
        </p:txBody>
      </p:sp>
      <p:sp>
        <p:nvSpPr>
          <p:cNvPr id="25606" name="Text Box 11"/>
          <p:cNvSpPr txBox="1">
            <a:spLocks noChangeArrowheads="1"/>
          </p:cNvSpPr>
          <p:nvPr/>
        </p:nvSpPr>
        <p:spPr bwMode="auto">
          <a:xfrm>
            <a:off x="4084637" y="6384925"/>
            <a:ext cx="2014538" cy="33813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Tax Revenue (Dollars)</a:t>
            </a:r>
          </a:p>
        </p:txBody>
      </p:sp>
      <p:sp>
        <p:nvSpPr>
          <p:cNvPr id="25607" name="Text Box 12"/>
          <p:cNvSpPr txBox="1">
            <a:spLocks noChangeArrowheads="1"/>
          </p:cNvSpPr>
          <p:nvPr/>
        </p:nvSpPr>
        <p:spPr bwMode="auto">
          <a:xfrm>
            <a:off x="1660525" y="3829050"/>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100</a:t>
            </a:r>
          </a:p>
        </p:txBody>
      </p:sp>
      <p:sp>
        <p:nvSpPr>
          <p:cNvPr id="25608" name="Text Box 13"/>
          <p:cNvSpPr txBox="1">
            <a:spLocks noChangeArrowheads="1"/>
          </p:cNvSpPr>
          <p:nvPr/>
        </p:nvSpPr>
        <p:spPr bwMode="auto">
          <a:xfrm>
            <a:off x="1817687" y="49911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m</a:t>
            </a:r>
          </a:p>
        </p:txBody>
      </p:sp>
      <p:sp>
        <p:nvSpPr>
          <p:cNvPr id="25609" name="Text Box 14"/>
          <p:cNvSpPr txBox="1">
            <a:spLocks noChangeArrowheads="1"/>
          </p:cNvSpPr>
          <p:nvPr/>
        </p:nvSpPr>
        <p:spPr bwMode="auto">
          <a:xfrm>
            <a:off x="1885950" y="617220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600" b="1" dirty="0">
                <a:latin typeface="Arial" panose="020B0604020202020204" pitchFamily="34" charset="0"/>
              </a:rPr>
              <a:t>0</a:t>
            </a:r>
          </a:p>
        </p:txBody>
      </p:sp>
      <p:sp>
        <p:nvSpPr>
          <p:cNvPr id="25610" name="Line 15"/>
          <p:cNvSpPr>
            <a:spLocks noChangeShapeType="1"/>
          </p:cNvSpPr>
          <p:nvPr/>
        </p:nvSpPr>
        <p:spPr bwMode="auto">
          <a:xfrm flipH="1">
            <a:off x="2162175" y="5165725"/>
            <a:ext cx="2470150" cy="0"/>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11" name="Line 16"/>
          <p:cNvSpPr>
            <a:spLocks noChangeShapeType="1"/>
          </p:cNvSpPr>
          <p:nvPr/>
        </p:nvSpPr>
        <p:spPr bwMode="auto">
          <a:xfrm flipH="1">
            <a:off x="2162175" y="4518025"/>
            <a:ext cx="1971675" cy="0"/>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12" name="Text Box 18"/>
          <p:cNvSpPr txBox="1">
            <a:spLocks noChangeArrowheads="1"/>
          </p:cNvSpPr>
          <p:nvPr/>
        </p:nvSpPr>
        <p:spPr bwMode="auto">
          <a:xfrm>
            <a:off x="4151312" y="42957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n</a:t>
            </a:r>
          </a:p>
        </p:txBody>
      </p:sp>
      <p:sp>
        <p:nvSpPr>
          <p:cNvPr id="25613" name="Text Box 19"/>
          <p:cNvSpPr txBox="1">
            <a:spLocks noChangeArrowheads="1"/>
          </p:cNvSpPr>
          <p:nvPr/>
        </p:nvSpPr>
        <p:spPr bwMode="auto">
          <a:xfrm>
            <a:off x="4141787" y="5648325"/>
            <a:ext cx="24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l</a:t>
            </a:r>
          </a:p>
        </p:txBody>
      </p:sp>
      <p:sp>
        <p:nvSpPr>
          <p:cNvPr id="25614" name="Text Box 20"/>
          <p:cNvSpPr txBox="1">
            <a:spLocks noChangeArrowheads="1"/>
          </p:cNvSpPr>
          <p:nvPr/>
        </p:nvSpPr>
        <p:spPr bwMode="auto">
          <a:xfrm>
            <a:off x="4656137" y="49911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m</a:t>
            </a:r>
          </a:p>
        </p:txBody>
      </p:sp>
      <p:sp>
        <p:nvSpPr>
          <p:cNvPr id="25615" name="Line 21"/>
          <p:cNvSpPr>
            <a:spLocks noChangeShapeType="1"/>
          </p:cNvSpPr>
          <p:nvPr/>
        </p:nvSpPr>
        <p:spPr bwMode="auto">
          <a:xfrm>
            <a:off x="4095750" y="4518025"/>
            <a:ext cx="0" cy="1849437"/>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16" name="Line 25"/>
          <p:cNvSpPr>
            <a:spLocks noChangeShapeType="1"/>
          </p:cNvSpPr>
          <p:nvPr/>
        </p:nvSpPr>
        <p:spPr bwMode="auto">
          <a:xfrm>
            <a:off x="4629150" y="5164137"/>
            <a:ext cx="0" cy="1198563"/>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17" name="Freeform 9"/>
          <p:cNvSpPr>
            <a:spLocks/>
          </p:cNvSpPr>
          <p:nvPr/>
        </p:nvSpPr>
        <p:spPr bwMode="auto">
          <a:xfrm>
            <a:off x="2171700" y="3970337"/>
            <a:ext cx="2474912" cy="2386013"/>
          </a:xfrm>
          <a:custGeom>
            <a:avLst/>
            <a:gdLst>
              <a:gd name="T0" fmla="*/ 0 w 1559"/>
              <a:gd name="T1" fmla="*/ 0 h 1529"/>
              <a:gd name="T2" fmla="*/ 2147483646 w 1559"/>
              <a:gd name="T3" fmla="*/ 2147483646 h 1529"/>
              <a:gd name="T4" fmla="*/ 2147483646 w 1559"/>
              <a:gd name="T5" fmla="*/ 2147483646 h 1529"/>
              <a:gd name="T6" fmla="*/ 2147483646 w 1559"/>
              <a:gd name="T7" fmla="*/ 2147483646 h 1529"/>
              <a:gd name="T8" fmla="*/ 0 w 1559"/>
              <a:gd name="T9" fmla="*/ 2147483646 h 1529"/>
              <a:gd name="T10" fmla="*/ 0 60000 65536"/>
              <a:gd name="T11" fmla="*/ 0 60000 65536"/>
              <a:gd name="T12" fmla="*/ 0 60000 65536"/>
              <a:gd name="T13" fmla="*/ 0 60000 65536"/>
              <a:gd name="T14" fmla="*/ 0 60000 65536"/>
              <a:gd name="T15" fmla="*/ 0 w 1559"/>
              <a:gd name="T16" fmla="*/ 0 h 1529"/>
              <a:gd name="T17" fmla="*/ 1559 w 1559"/>
              <a:gd name="T18" fmla="*/ 1529 h 1529"/>
            </a:gdLst>
            <a:ahLst/>
            <a:cxnLst>
              <a:cxn ang="T10">
                <a:pos x="T0" y="T1"/>
              </a:cxn>
              <a:cxn ang="T11">
                <a:pos x="T2" y="T3"/>
              </a:cxn>
              <a:cxn ang="T12">
                <a:pos x="T4" y="T5"/>
              </a:cxn>
              <a:cxn ang="T13">
                <a:pos x="T6" y="T7"/>
              </a:cxn>
              <a:cxn ang="T14">
                <a:pos x="T8" y="T9"/>
              </a:cxn>
            </a:cxnLst>
            <a:rect l="T15" t="T16" r="T17" b="T18"/>
            <a:pathLst>
              <a:path w="1559" h="1529">
                <a:moveTo>
                  <a:pt x="0" y="0"/>
                </a:moveTo>
                <a:cubicBezTo>
                  <a:pt x="175" y="40"/>
                  <a:pt x="793" y="117"/>
                  <a:pt x="1051" y="243"/>
                </a:cubicBezTo>
                <a:cubicBezTo>
                  <a:pt x="1309" y="369"/>
                  <a:pt x="1541" y="594"/>
                  <a:pt x="1550" y="755"/>
                </a:cubicBezTo>
                <a:cubicBezTo>
                  <a:pt x="1559" y="916"/>
                  <a:pt x="1366" y="1081"/>
                  <a:pt x="1108" y="1210"/>
                </a:cubicBezTo>
                <a:cubicBezTo>
                  <a:pt x="850" y="1339"/>
                  <a:pt x="231" y="1463"/>
                  <a:pt x="0" y="1529"/>
                </a:cubicBezTo>
              </a:path>
            </a:pathLst>
          </a:custGeom>
          <a:noFill/>
          <a:ln w="571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618" name="Oval 22"/>
          <p:cNvSpPr>
            <a:spLocks noChangeArrowheads="1"/>
          </p:cNvSpPr>
          <p:nvPr/>
        </p:nvSpPr>
        <p:spPr bwMode="auto">
          <a:xfrm>
            <a:off x="4010025" y="4438650"/>
            <a:ext cx="136525" cy="141287"/>
          </a:xfrm>
          <a:prstGeom prst="ellipse">
            <a:avLst/>
          </a:prstGeom>
          <a:solidFill>
            <a:schemeClr val="tx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19" name="Oval 23"/>
          <p:cNvSpPr>
            <a:spLocks noChangeArrowheads="1"/>
          </p:cNvSpPr>
          <p:nvPr/>
        </p:nvSpPr>
        <p:spPr bwMode="auto">
          <a:xfrm>
            <a:off x="4543425" y="5095875"/>
            <a:ext cx="136525" cy="141287"/>
          </a:xfrm>
          <a:prstGeom prst="ellipse">
            <a:avLst/>
          </a:prstGeom>
          <a:solidFill>
            <a:schemeClr val="tx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20" name="Oval 24"/>
          <p:cNvSpPr>
            <a:spLocks noChangeArrowheads="1"/>
          </p:cNvSpPr>
          <p:nvPr/>
        </p:nvSpPr>
        <p:spPr bwMode="auto">
          <a:xfrm>
            <a:off x="4010025" y="5715000"/>
            <a:ext cx="136525" cy="141287"/>
          </a:xfrm>
          <a:prstGeom prst="ellipse">
            <a:avLst/>
          </a:prstGeom>
          <a:solidFill>
            <a:schemeClr val="tx1"/>
          </a:solidFill>
          <a:ln w="19050">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21" name="Text Box 26"/>
          <p:cNvSpPr txBox="1">
            <a:spLocks noChangeArrowheads="1"/>
          </p:cNvSpPr>
          <p:nvPr/>
        </p:nvSpPr>
        <p:spPr bwMode="auto">
          <a:xfrm>
            <a:off x="4406900" y="4452937"/>
            <a:ext cx="1471612" cy="400050"/>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2000" b="1" i="1" dirty="0">
                <a:latin typeface="+mn-lt"/>
                <a:ea typeface="+mn-ea"/>
                <a:cs typeface="Arial" panose="020B0604020202020204" pitchFamily="34" charset="0"/>
              </a:rPr>
              <a:t>Laffer Curve</a:t>
            </a:r>
          </a:p>
        </p:txBody>
      </p:sp>
      <p:sp>
        <p:nvSpPr>
          <p:cNvPr id="25622" name="Text Box 27"/>
          <p:cNvSpPr txBox="1">
            <a:spLocks noChangeArrowheads="1"/>
          </p:cNvSpPr>
          <p:nvPr/>
        </p:nvSpPr>
        <p:spPr bwMode="auto">
          <a:xfrm>
            <a:off x="5178425" y="5530850"/>
            <a:ext cx="1246187" cy="58578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Maximum</a:t>
            </a:r>
          </a:p>
          <a:p>
            <a:pPr eaLnBrk="1" hangingPunct="1">
              <a:spcBef>
                <a:spcPct val="0"/>
              </a:spcBef>
              <a:buClrTx/>
              <a:buFontTx/>
              <a:buNone/>
              <a:defRPr/>
            </a:pPr>
            <a:r>
              <a:rPr lang="en-US" sz="1600" b="1" dirty="0">
                <a:latin typeface="+mn-lt"/>
                <a:ea typeface="+mn-ea"/>
                <a:cs typeface="Arial" panose="020B0604020202020204" pitchFamily="34" charset="0"/>
              </a:rPr>
              <a:t>Tax Revenue</a:t>
            </a:r>
          </a:p>
        </p:txBody>
      </p:sp>
      <p:sp>
        <p:nvSpPr>
          <p:cNvPr id="25623" name="Line 28"/>
          <p:cNvSpPr>
            <a:spLocks noChangeShapeType="1"/>
          </p:cNvSpPr>
          <p:nvPr/>
        </p:nvSpPr>
        <p:spPr bwMode="auto">
          <a:xfrm flipH="1">
            <a:off x="4652962" y="5808662"/>
            <a:ext cx="598488" cy="5476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9"/>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1" fill="hold" nodeType="afterEffect">
                                  <p:stCondLst>
                                    <p:cond delay="0"/>
                                  </p:stCondLst>
                                  <p:childTnLst>
                                    <p:set>
                                      <p:cBhvr>
                                        <p:cTn id="19" dur="1" fill="hold">
                                          <p:stCondLst>
                                            <p:cond delay="0"/>
                                          </p:stCondLst>
                                        </p:cTn>
                                        <p:tgtEl>
                                          <p:spTgt spid="25617"/>
                                        </p:tgtEl>
                                        <p:attrNameLst>
                                          <p:attrName>style.visibility</p:attrName>
                                        </p:attrNameLst>
                                      </p:cBhvr>
                                      <p:to>
                                        <p:strVal val="visible"/>
                                      </p:to>
                                    </p:set>
                                    <p:animEffect transition="in" filter="wipe(up)">
                                      <p:cBhvr>
                                        <p:cTn id="20" dur="500"/>
                                        <p:tgtEl>
                                          <p:spTgt spid="2561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5621"/>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25611"/>
                                        </p:tgtEl>
                                        <p:attrNameLst>
                                          <p:attrName>style.visibility</p:attrName>
                                        </p:attrNameLst>
                                      </p:cBhvr>
                                      <p:to>
                                        <p:strVal val="visible"/>
                                      </p:to>
                                    </p:set>
                                    <p:animEffect transition="in" filter="wipe(left)">
                                      <p:cBhvr>
                                        <p:cTn id="26" dur="500"/>
                                        <p:tgtEl>
                                          <p:spTgt spid="256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5618"/>
                                        </p:tgtEl>
                                        <p:attrNameLst>
                                          <p:attrName>style.visibility</p:attrName>
                                        </p:attrNameLst>
                                      </p:cBhvr>
                                      <p:to>
                                        <p:strVal val="visible"/>
                                      </p:to>
                                    </p:set>
                                    <p:animEffect transition="in" filter="wipe(left)">
                                      <p:cBhvr>
                                        <p:cTn id="29" dur="500"/>
                                        <p:tgtEl>
                                          <p:spTgt spid="25618"/>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615"/>
                                        </p:tgtEl>
                                        <p:attrNameLst>
                                          <p:attrName>style.visibility</p:attrName>
                                        </p:attrNameLst>
                                      </p:cBhvr>
                                      <p:to>
                                        <p:strVal val="visible"/>
                                      </p:to>
                                    </p:set>
                                    <p:animEffect transition="in" filter="wipe(up)">
                                      <p:cBhvr>
                                        <p:cTn id="33" dur="500"/>
                                        <p:tgtEl>
                                          <p:spTgt spid="256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612"/>
                                        </p:tgtEl>
                                        <p:attrNameLst>
                                          <p:attrName>style.visibility</p:attrName>
                                        </p:attrNameLst>
                                      </p:cBhvr>
                                      <p:to>
                                        <p:strVal val="visible"/>
                                      </p:to>
                                    </p:set>
                                    <p:animEffect transition="in" filter="wipe(down)">
                                      <p:cBhvr>
                                        <p:cTn id="36" dur="500"/>
                                        <p:tgtEl>
                                          <p:spTgt spid="25612"/>
                                        </p:tgtEl>
                                      </p:cBhvr>
                                    </p:animEffect>
                                  </p:childTnLst>
                                </p:cTn>
                              </p:par>
                            </p:childTnLst>
                          </p:cTn>
                        </p:par>
                        <p:par>
                          <p:cTn id="37" fill="hold" nodeType="afterGroup">
                            <p:stCondLst>
                              <p:cond delay="1500"/>
                            </p:stCondLst>
                            <p:childTnLst>
                              <p:par>
                                <p:cTn id="38" presetID="22" presetClass="entr" presetSubtype="8" fill="hold" nodeType="afterEffect">
                                  <p:stCondLst>
                                    <p:cond delay="0"/>
                                  </p:stCondLst>
                                  <p:childTnLst>
                                    <p:set>
                                      <p:cBhvr>
                                        <p:cTn id="39" dur="1" fill="hold">
                                          <p:stCondLst>
                                            <p:cond delay="0"/>
                                          </p:stCondLst>
                                        </p:cTn>
                                        <p:tgtEl>
                                          <p:spTgt spid="25610"/>
                                        </p:tgtEl>
                                        <p:attrNameLst>
                                          <p:attrName>style.visibility</p:attrName>
                                        </p:attrNameLst>
                                      </p:cBhvr>
                                      <p:to>
                                        <p:strVal val="visible"/>
                                      </p:to>
                                    </p:set>
                                    <p:animEffect transition="in" filter="wipe(left)">
                                      <p:cBhvr>
                                        <p:cTn id="40" dur="500"/>
                                        <p:tgtEl>
                                          <p:spTgt spid="2561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619"/>
                                        </p:tgtEl>
                                        <p:attrNameLst>
                                          <p:attrName>style.visibility</p:attrName>
                                        </p:attrNameLst>
                                      </p:cBhvr>
                                      <p:to>
                                        <p:strVal val="visible"/>
                                      </p:to>
                                    </p:set>
                                    <p:animEffect transition="in" filter="wipe(up)">
                                      <p:cBhvr>
                                        <p:cTn id="43" dur="500"/>
                                        <p:tgtEl>
                                          <p:spTgt spid="256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614"/>
                                        </p:tgtEl>
                                        <p:attrNameLst>
                                          <p:attrName>style.visibility</p:attrName>
                                        </p:attrNameLst>
                                      </p:cBhvr>
                                      <p:to>
                                        <p:strVal val="visible"/>
                                      </p:to>
                                    </p:set>
                                    <p:animEffect transition="in" filter="wipe(down)">
                                      <p:cBhvr>
                                        <p:cTn id="46" dur="500"/>
                                        <p:tgtEl>
                                          <p:spTgt spid="25614"/>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5616"/>
                                        </p:tgtEl>
                                        <p:attrNameLst>
                                          <p:attrName>style.visibility</p:attrName>
                                        </p:attrNameLst>
                                      </p:cBhvr>
                                      <p:to>
                                        <p:strVal val="visible"/>
                                      </p:to>
                                    </p:set>
                                    <p:animEffect transition="in" filter="wipe(up)">
                                      <p:cBhvr>
                                        <p:cTn id="50" dur="500"/>
                                        <p:tgtEl>
                                          <p:spTgt spid="25616"/>
                                        </p:tgtEl>
                                      </p:cBhvr>
                                    </p:animEffect>
                                  </p:childTnLst>
                                </p:cTn>
                              </p:par>
                            </p:childTnLst>
                          </p:cTn>
                        </p:par>
                        <p:par>
                          <p:cTn id="51" fill="hold" nodeType="afterGroup">
                            <p:stCondLst>
                              <p:cond delay="2500"/>
                            </p:stCondLst>
                            <p:childTnLst>
                              <p:par>
                                <p:cTn id="52" presetID="22" presetClass="entr" presetSubtype="1" fill="hold" grpId="0" nodeType="afterEffect">
                                  <p:stCondLst>
                                    <p:cond delay="0"/>
                                  </p:stCondLst>
                                  <p:childTnLst>
                                    <p:set>
                                      <p:cBhvr>
                                        <p:cTn id="53" dur="1" fill="hold">
                                          <p:stCondLst>
                                            <p:cond delay="0"/>
                                          </p:stCondLst>
                                        </p:cTn>
                                        <p:tgtEl>
                                          <p:spTgt spid="25620"/>
                                        </p:tgtEl>
                                        <p:attrNameLst>
                                          <p:attrName>style.visibility</p:attrName>
                                        </p:attrNameLst>
                                      </p:cBhvr>
                                      <p:to>
                                        <p:strVal val="visible"/>
                                      </p:to>
                                    </p:set>
                                    <p:animEffect transition="in" filter="wipe(up)">
                                      <p:cBhvr>
                                        <p:cTn id="54" dur="500"/>
                                        <p:tgtEl>
                                          <p:spTgt spid="2562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613"/>
                                        </p:tgtEl>
                                        <p:attrNameLst>
                                          <p:attrName>style.visibility</p:attrName>
                                        </p:attrNameLst>
                                      </p:cBhvr>
                                      <p:to>
                                        <p:strVal val="visible"/>
                                      </p:to>
                                    </p:set>
                                    <p:animEffect transition="in" filter="wipe(up)">
                                      <p:cBhvr>
                                        <p:cTn id="57" dur="500"/>
                                        <p:tgtEl>
                                          <p:spTgt spid="25613"/>
                                        </p:tgtEl>
                                      </p:cBhvr>
                                    </p:animEffect>
                                  </p:childTnLst>
                                </p:cTn>
                              </p:par>
                            </p:childTnLst>
                          </p:cTn>
                        </p:par>
                        <p:par>
                          <p:cTn id="58" fill="hold" nodeType="afterGroup">
                            <p:stCondLst>
                              <p:cond delay="3000"/>
                            </p:stCondLst>
                            <p:childTnLst>
                              <p:par>
                                <p:cTn id="59" presetID="1" presetClass="entr" presetSubtype="0" fill="hold" grpId="0" nodeType="afterEffect">
                                  <p:stCondLst>
                                    <p:cond delay="0"/>
                                  </p:stCondLst>
                                  <p:childTnLst>
                                    <p:set>
                                      <p:cBhvr>
                                        <p:cTn id="60" dur="1" fill="hold">
                                          <p:stCondLst>
                                            <p:cond delay="0"/>
                                          </p:stCondLst>
                                        </p:cTn>
                                        <p:tgtEl>
                                          <p:spTgt spid="256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P spid="25608" grpId="0"/>
      <p:bldP spid="25609" grpId="0"/>
      <p:bldP spid="25612" grpId="0"/>
      <p:bldP spid="25613" grpId="0"/>
      <p:bldP spid="25614" grpId="0"/>
      <p:bldP spid="25618" grpId="0" animBg="1"/>
      <p:bldP spid="25619" grpId="0" animBg="1"/>
      <p:bldP spid="25620" grpId="0" animBg="1"/>
      <p:bldP spid="25621" grpId="0"/>
      <p:bldP spid="256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Taxes and Aggregate Supply Continued</a:t>
            </a:r>
          </a:p>
        </p:txBody>
      </p:sp>
      <p:sp>
        <p:nvSpPr>
          <p:cNvPr id="46083" name="Rectangle 3"/>
          <p:cNvSpPr>
            <a:spLocks noGrp="1" noChangeArrowheads="1"/>
          </p:cNvSpPr>
          <p:nvPr>
            <p:ph idx="1"/>
          </p:nvPr>
        </p:nvSpPr>
        <p:spPr>
          <a:xfrm>
            <a:off x="457200" y="1752600"/>
            <a:ext cx="7620000" cy="4800600"/>
          </a:xfrm>
        </p:spPr>
        <p:txBody>
          <a:bodyPr/>
          <a:lstStyle/>
          <a:p>
            <a:pPr eaLnBrk="1" hangingPunct="1"/>
            <a:r>
              <a:rPr lang="en-US" altLang="en-US" sz="3200" dirty="0"/>
              <a:t>Criticisms of the Laffer curve</a:t>
            </a:r>
          </a:p>
          <a:p>
            <a:pPr lvl="1" eaLnBrk="1" hangingPunct="1">
              <a:buClr>
                <a:schemeClr val="accent1"/>
              </a:buClr>
            </a:pPr>
            <a:r>
              <a:rPr lang="en-US" altLang="en-US" sz="3200" dirty="0"/>
              <a:t>Taxes, incentives, and time</a:t>
            </a:r>
          </a:p>
          <a:p>
            <a:pPr lvl="1" eaLnBrk="1" hangingPunct="1">
              <a:buClr>
                <a:schemeClr val="accent1"/>
              </a:buClr>
            </a:pPr>
            <a:r>
              <a:rPr lang="en-US" altLang="en-US" sz="3200" dirty="0"/>
              <a:t>Inflation or higher real interest rates</a:t>
            </a:r>
          </a:p>
          <a:p>
            <a:pPr lvl="1" eaLnBrk="1" hangingPunct="1">
              <a:buClr>
                <a:schemeClr val="accent1"/>
              </a:buClr>
            </a:pPr>
            <a:r>
              <a:rPr lang="en-US" altLang="en-US" sz="3200" dirty="0"/>
              <a:t>Position on the curve</a:t>
            </a:r>
          </a:p>
          <a:p>
            <a:pPr eaLnBrk="1" hangingPunct="1"/>
            <a:r>
              <a:rPr lang="en-US" altLang="en-US" sz="3200" dirty="0"/>
              <a:t>Rebuttal and evaluation</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Taxes and Real GDP</a:t>
            </a:r>
          </a:p>
        </p:txBody>
      </p:sp>
      <p:sp>
        <p:nvSpPr>
          <p:cNvPr id="48131" name="Rectangle 3"/>
          <p:cNvSpPr>
            <a:spLocks noGrp="1" noChangeArrowheads="1"/>
          </p:cNvSpPr>
          <p:nvPr>
            <p:ph idx="1"/>
          </p:nvPr>
        </p:nvSpPr>
        <p:spPr/>
        <p:txBody>
          <a:bodyPr/>
          <a:lstStyle/>
          <a:p>
            <a:pPr eaLnBrk="1" hangingPunct="1"/>
            <a:r>
              <a:rPr lang="en-US" altLang="en-US" sz="3200" dirty="0"/>
              <a:t>New findings suggest tax increases reduce real GDP (Romer and Romer, 2008)</a:t>
            </a:r>
          </a:p>
          <a:p>
            <a:pPr eaLnBrk="1" hangingPunct="1"/>
            <a:r>
              <a:rPr lang="en-US" altLang="en-US" sz="3200" dirty="0"/>
              <a:t>Positive output shocks raise tax revenues</a:t>
            </a:r>
          </a:p>
          <a:p>
            <a:pPr eaLnBrk="1" hangingPunct="1"/>
            <a:r>
              <a:rPr lang="en-US" altLang="en-US" sz="3200" dirty="0"/>
              <a:t>Difficult to separate the effects of tax changes from other effects</a:t>
            </a:r>
          </a:p>
          <a:p>
            <a:pPr eaLnBrk="1" hangingPunct="1"/>
            <a:r>
              <a:rPr lang="en-US" altLang="en-US" sz="3200" dirty="0"/>
              <a:t>Investment falls sharply in response to tax changes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From Short Run to Long Run Continued</a:t>
            </a:r>
          </a:p>
        </p:txBody>
      </p:sp>
      <p:sp>
        <p:nvSpPr>
          <p:cNvPr id="9219" name="Rectangle 3"/>
          <p:cNvSpPr>
            <a:spLocks noGrp="1" noChangeArrowheads="1"/>
          </p:cNvSpPr>
          <p:nvPr>
            <p:ph idx="1"/>
          </p:nvPr>
        </p:nvSpPr>
        <p:spPr>
          <a:xfrm>
            <a:off x="457200" y="1828800"/>
            <a:ext cx="7620000" cy="4800600"/>
          </a:xfrm>
        </p:spPr>
        <p:txBody>
          <a:bodyPr/>
          <a:lstStyle/>
          <a:p>
            <a:pPr eaLnBrk="1" hangingPunct="1"/>
            <a:r>
              <a:rPr lang="en-US" altLang="en-US" sz="3200" dirty="0"/>
              <a:t>Production above potential output:</a:t>
            </a:r>
          </a:p>
          <a:p>
            <a:pPr lvl="1" eaLnBrk="1" hangingPunct="1">
              <a:buClr>
                <a:schemeClr val="accent1"/>
              </a:buClr>
            </a:pPr>
            <a:r>
              <a:rPr lang="en-US" altLang="en-US" sz="3200" dirty="0"/>
              <a:t>High demand for inputs</a:t>
            </a:r>
          </a:p>
          <a:p>
            <a:pPr lvl="1" eaLnBrk="1" hangingPunct="1">
              <a:buClr>
                <a:schemeClr val="accent1"/>
              </a:buClr>
            </a:pPr>
            <a:r>
              <a:rPr lang="en-US" altLang="en-US" sz="3200" dirty="0"/>
              <a:t>Input prices rise</a:t>
            </a:r>
          </a:p>
          <a:p>
            <a:pPr lvl="1" eaLnBrk="1" hangingPunct="1">
              <a:buClr>
                <a:schemeClr val="accent1"/>
              </a:buClr>
            </a:pPr>
            <a:r>
              <a:rPr lang="en-US" altLang="en-US" sz="3200" dirty="0"/>
              <a:t>Short run aggregate supply shifts left</a:t>
            </a:r>
          </a:p>
          <a:p>
            <a:pPr lvl="1" eaLnBrk="1" hangingPunct="1">
              <a:buClr>
                <a:schemeClr val="accent1"/>
              </a:buClr>
            </a:pPr>
            <a:r>
              <a:rPr lang="en-US" altLang="en-US" sz="3200" dirty="0"/>
              <a:t>Return to potential output</a:t>
            </a:r>
          </a:p>
          <a:p>
            <a:pPr eaLnBrk="1" hangingPunct="1"/>
            <a:r>
              <a:rPr lang="en-US" altLang="en-US" sz="3200" dirty="0"/>
              <a:t>Production below potential output</a:t>
            </a:r>
          </a:p>
          <a:p>
            <a:pPr eaLnBrk="1" hangingPunct="1"/>
            <a:r>
              <a:rPr lang="en-US" altLang="en-US" sz="3200" dirty="0"/>
              <a:t>Graphical examples…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979988" y="2879725"/>
            <a:ext cx="2795587" cy="2384425"/>
            <a:chOff x="3655" y="1411"/>
            <a:chExt cx="1761" cy="1502"/>
          </a:xfrm>
        </p:grpSpPr>
        <p:sp>
          <p:nvSpPr>
            <p:cNvPr id="11350" name="Rectangle 6"/>
            <p:cNvSpPr>
              <a:spLocks noChangeArrowheads="1"/>
            </p:cNvSpPr>
            <p:nvPr/>
          </p:nvSpPr>
          <p:spPr bwMode="auto">
            <a:xfrm>
              <a:off x="3664" y="1417"/>
              <a:ext cx="1741" cy="148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1351" name="Rectangle 8"/>
            <p:cNvSpPr>
              <a:spLocks noChangeArrowheads="1"/>
            </p:cNvSpPr>
            <p:nvPr/>
          </p:nvSpPr>
          <p:spPr bwMode="auto">
            <a:xfrm>
              <a:off x="3670" y="1423"/>
              <a:ext cx="783" cy="1470"/>
            </a:xfrm>
            <a:prstGeom prst="rect">
              <a:avLst/>
            </a:prstGeom>
            <a:solidFill>
              <a:srgbClr val="D3D3D3"/>
            </a:solidFill>
            <a:ln w="1587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11352" name="Group 13"/>
            <p:cNvGrpSpPr>
              <a:grpSpLocks/>
            </p:cNvGrpSpPr>
            <p:nvPr/>
          </p:nvGrpSpPr>
          <p:grpSpPr bwMode="auto">
            <a:xfrm>
              <a:off x="3655" y="1411"/>
              <a:ext cx="1761" cy="1502"/>
              <a:chOff x="1441" y="1411"/>
              <a:chExt cx="1761" cy="1502"/>
            </a:xfrm>
          </p:grpSpPr>
          <p:sp>
            <p:nvSpPr>
              <p:cNvPr id="11353" name="Line 14"/>
              <p:cNvSpPr>
                <a:spLocks noChangeShapeType="1"/>
              </p:cNvSpPr>
              <p:nvPr/>
            </p:nvSpPr>
            <p:spPr bwMode="auto">
              <a:xfrm>
                <a:off x="1454" y="1411"/>
                <a:ext cx="0" cy="150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54" name="Line 15"/>
              <p:cNvSpPr>
                <a:spLocks noChangeShapeType="1"/>
              </p:cNvSpPr>
              <p:nvPr/>
            </p:nvSpPr>
            <p:spPr bwMode="auto">
              <a:xfrm>
                <a:off x="1441" y="2906"/>
                <a:ext cx="176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4" name="Group 16"/>
          <p:cNvGrpSpPr>
            <a:grpSpLocks/>
          </p:cNvGrpSpPr>
          <p:nvPr/>
        </p:nvGrpSpPr>
        <p:grpSpPr bwMode="auto">
          <a:xfrm>
            <a:off x="1465263" y="2879725"/>
            <a:ext cx="2795587" cy="2384425"/>
            <a:chOff x="1441" y="1411"/>
            <a:chExt cx="1761" cy="1502"/>
          </a:xfrm>
        </p:grpSpPr>
        <p:sp>
          <p:nvSpPr>
            <p:cNvPr id="11345" name="Rectangle 5"/>
            <p:cNvSpPr>
              <a:spLocks noChangeArrowheads="1"/>
            </p:cNvSpPr>
            <p:nvPr/>
          </p:nvSpPr>
          <p:spPr bwMode="auto">
            <a:xfrm>
              <a:off x="1456" y="1417"/>
              <a:ext cx="1741" cy="148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1346" name="Rectangle 7"/>
            <p:cNvSpPr>
              <a:spLocks noChangeArrowheads="1"/>
            </p:cNvSpPr>
            <p:nvPr/>
          </p:nvSpPr>
          <p:spPr bwMode="auto">
            <a:xfrm>
              <a:off x="1456" y="1423"/>
              <a:ext cx="783" cy="1469"/>
            </a:xfrm>
            <a:prstGeom prst="rect">
              <a:avLst/>
            </a:prstGeom>
            <a:solidFill>
              <a:srgbClr val="D3D3D3"/>
            </a:solidFill>
            <a:ln w="1587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11347" name="Group 12"/>
            <p:cNvGrpSpPr>
              <a:grpSpLocks/>
            </p:cNvGrpSpPr>
            <p:nvPr/>
          </p:nvGrpSpPr>
          <p:grpSpPr bwMode="auto">
            <a:xfrm>
              <a:off x="1441" y="1411"/>
              <a:ext cx="1761" cy="1502"/>
              <a:chOff x="1441" y="1411"/>
              <a:chExt cx="1761" cy="1502"/>
            </a:xfrm>
          </p:grpSpPr>
          <p:sp>
            <p:nvSpPr>
              <p:cNvPr id="11348" name="Line 9"/>
              <p:cNvSpPr>
                <a:spLocks noChangeShapeType="1"/>
              </p:cNvSpPr>
              <p:nvPr/>
            </p:nvSpPr>
            <p:spPr bwMode="auto">
              <a:xfrm>
                <a:off x="1454" y="1411"/>
                <a:ext cx="0" cy="150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49" name="Line 10"/>
              <p:cNvSpPr>
                <a:spLocks noChangeShapeType="1"/>
              </p:cNvSpPr>
              <p:nvPr/>
            </p:nvSpPr>
            <p:spPr bwMode="auto">
              <a:xfrm>
                <a:off x="1441" y="2906"/>
                <a:ext cx="176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11" name="Line 72"/>
          <p:cNvSpPr>
            <a:spLocks noChangeShapeType="1"/>
          </p:cNvSpPr>
          <p:nvPr/>
        </p:nvSpPr>
        <p:spPr bwMode="auto">
          <a:xfrm flipH="1">
            <a:off x="5016500" y="4802188"/>
            <a:ext cx="5286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Line 68"/>
          <p:cNvSpPr>
            <a:spLocks noChangeShapeType="1"/>
          </p:cNvSpPr>
          <p:nvPr/>
        </p:nvSpPr>
        <p:spPr bwMode="auto">
          <a:xfrm>
            <a:off x="6743700" y="3565525"/>
            <a:ext cx="0" cy="16668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Line 71"/>
          <p:cNvSpPr>
            <a:spLocks noChangeShapeType="1"/>
          </p:cNvSpPr>
          <p:nvPr/>
        </p:nvSpPr>
        <p:spPr bwMode="auto">
          <a:xfrm flipH="1">
            <a:off x="1501775" y="3563938"/>
            <a:ext cx="17383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69"/>
          <p:cNvSpPr>
            <a:spLocks noChangeShapeType="1"/>
          </p:cNvSpPr>
          <p:nvPr/>
        </p:nvSpPr>
        <p:spPr bwMode="auto">
          <a:xfrm flipH="1">
            <a:off x="1501775" y="4802188"/>
            <a:ext cx="5286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73"/>
          <p:cNvSpPr>
            <a:spLocks noChangeShapeType="1"/>
          </p:cNvSpPr>
          <p:nvPr/>
        </p:nvSpPr>
        <p:spPr bwMode="auto">
          <a:xfrm flipH="1">
            <a:off x="5016500" y="4287838"/>
            <a:ext cx="12303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Line 70"/>
          <p:cNvSpPr>
            <a:spLocks noChangeShapeType="1"/>
          </p:cNvSpPr>
          <p:nvPr/>
        </p:nvSpPr>
        <p:spPr bwMode="auto">
          <a:xfrm flipH="1">
            <a:off x="1501775" y="4287838"/>
            <a:ext cx="12303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Line 67"/>
          <p:cNvSpPr>
            <a:spLocks noChangeShapeType="1"/>
          </p:cNvSpPr>
          <p:nvPr/>
        </p:nvSpPr>
        <p:spPr bwMode="auto">
          <a:xfrm>
            <a:off x="2038350" y="4808538"/>
            <a:ext cx="0" cy="423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Line 65"/>
          <p:cNvSpPr>
            <a:spLocks noChangeShapeType="1"/>
          </p:cNvSpPr>
          <p:nvPr/>
        </p:nvSpPr>
        <p:spPr bwMode="auto">
          <a:xfrm>
            <a:off x="2733675" y="4276725"/>
            <a:ext cx="0" cy="955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Line 66"/>
          <p:cNvSpPr>
            <a:spLocks noChangeShapeType="1"/>
          </p:cNvSpPr>
          <p:nvPr/>
        </p:nvSpPr>
        <p:spPr bwMode="auto">
          <a:xfrm>
            <a:off x="3248025" y="3565525"/>
            <a:ext cx="0" cy="16668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Line 74"/>
          <p:cNvSpPr>
            <a:spLocks noChangeShapeType="1"/>
          </p:cNvSpPr>
          <p:nvPr/>
        </p:nvSpPr>
        <p:spPr bwMode="auto">
          <a:xfrm flipH="1">
            <a:off x="5016500" y="3563938"/>
            <a:ext cx="17081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6" name="Freeform 18"/>
          <p:cNvSpPr>
            <a:spLocks/>
          </p:cNvSpPr>
          <p:nvPr/>
        </p:nvSpPr>
        <p:spPr bwMode="auto">
          <a:xfrm>
            <a:off x="1738313" y="3032125"/>
            <a:ext cx="1803400" cy="1949450"/>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1"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Aggregate Supply Graphs</a:t>
            </a:r>
          </a:p>
        </p:txBody>
      </p:sp>
      <p:sp>
        <p:nvSpPr>
          <p:cNvPr id="22550" name="Text Box 22"/>
          <p:cNvSpPr txBox="1">
            <a:spLocks noChangeArrowheads="1"/>
          </p:cNvSpPr>
          <p:nvPr/>
        </p:nvSpPr>
        <p:spPr bwMode="auto">
          <a:xfrm>
            <a:off x="1098550" y="4618038"/>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3</a:t>
            </a:r>
          </a:p>
        </p:txBody>
      </p:sp>
      <p:sp>
        <p:nvSpPr>
          <p:cNvPr id="22551" name="Text Box 23"/>
          <p:cNvSpPr txBox="1">
            <a:spLocks noChangeArrowheads="1"/>
          </p:cNvSpPr>
          <p:nvPr/>
        </p:nvSpPr>
        <p:spPr bwMode="auto">
          <a:xfrm>
            <a:off x="1098550" y="409575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22552" name="Text Box 24"/>
          <p:cNvSpPr txBox="1">
            <a:spLocks noChangeArrowheads="1"/>
          </p:cNvSpPr>
          <p:nvPr/>
        </p:nvSpPr>
        <p:spPr bwMode="auto">
          <a:xfrm>
            <a:off x="1098550" y="338296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2</a:t>
            </a:r>
          </a:p>
        </p:txBody>
      </p:sp>
      <p:sp>
        <p:nvSpPr>
          <p:cNvPr id="22553" name="Text Box 25"/>
          <p:cNvSpPr txBox="1">
            <a:spLocks noChangeArrowheads="1"/>
          </p:cNvSpPr>
          <p:nvPr/>
        </p:nvSpPr>
        <p:spPr bwMode="auto">
          <a:xfrm>
            <a:off x="4627563" y="4618038"/>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3</a:t>
            </a:r>
          </a:p>
        </p:txBody>
      </p:sp>
      <p:sp>
        <p:nvSpPr>
          <p:cNvPr id="22554" name="Text Box 26"/>
          <p:cNvSpPr txBox="1">
            <a:spLocks noChangeArrowheads="1"/>
          </p:cNvSpPr>
          <p:nvPr/>
        </p:nvSpPr>
        <p:spPr bwMode="auto">
          <a:xfrm>
            <a:off x="4627563" y="4095750"/>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22555" name="Text Box 27"/>
          <p:cNvSpPr txBox="1">
            <a:spLocks noChangeArrowheads="1"/>
          </p:cNvSpPr>
          <p:nvPr/>
        </p:nvSpPr>
        <p:spPr bwMode="auto">
          <a:xfrm>
            <a:off x="4627563" y="3382963"/>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2</a:t>
            </a:r>
          </a:p>
        </p:txBody>
      </p:sp>
      <p:sp>
        <p:nvSpPr>
          <p:cNvPr id="22558" name="Text Box 30"/>
          <p:cNvSpPr txBox="1">
            <a:spLocks noChangeArrowheads="1"/>
          </p:cNvSpPr>
          <p:nvPr/>
        </p:nvSpPr>
        <p:spPr bwMode="auto">
          <a:xfrm>
            <a:off x="1636713" y="5721350"/>
            <a:ext cx="2051050" cy="339725"/>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Real Domestic Output</a:t>
            </a:r>
          </a:p>
        </p:txBody>
      </p:sp>
      <p:sp>
        <p:nvSpPr>
          <p:cNvPr id="22559" name="Text Box 31"/>
          <p:cNvSpPr txBox="1">
            <a:spLocks noChangeArrowheads="1"/>
          </p:cNvSpPr>
          <p:nvPr/>
        </p:nvSpPr>
        <p:spPr bwMode="auto">
          <a:xfrm>
            <a:off x="5208588" y="5721350"/>
            <a:ext cx="2051050" cy="339725"/>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Real Domestic Output</a:t>
            </a:r>
          </a:p>
        </p:txBody>
      </p:sp>
      <p:sp>
        <p:nvSpPr>
          <p:cNvPr id="22560" name="Text Box 32"/>
          <p:cNvSpPr txBox="1">
            <a:spLocks noChangeArrowheads="1"/>
          </p:cNvSpPr>
          <p:nvPr/>
        </p:nvSpPr>
        <p:spPr bwMode="auto">
          <a:xfrm>
            <a:off x="6049963" y="52435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f</a:t>
            </a:r>
          </a:p>
        </p:txBody>
      </p:sp>
      <p:sp>
        <p:nvSpPr>
          <p:cNvPr id="22561" name="Text Box 33"/>
          <p:cNvSpPr txBox="1">
            <a:spLocks noChangeArrowheads="1"/>
          </p:cNvSpPr>
          <p:nvPr/>
        </p:nvSpPr>
        <p:spPr bwMode="auto">
          <a:xfrm>
            <a:off x="1339850" y="1664897"/>
            <a:ext cx="3082925" cy="1077912"/>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200" dirty="0">
                <a:latin typeface="+mn-lt"/>
                <a:ea typeface="+mn-ea"/>
                <a:cs typeface="Arial" panose="020B0604020202020204" pitchFamily="34" charset="0"/>
              </a:rPr>
              <a:t>Short-Run</a:t>
            </a:r>
          </a:p>
          <a:p>
            <a:pPr algn="ctr" eaLnBrk="1" hangingPunct="1">
              <a:spcBef>
                <a:spcPct val="0"/>
              </a:spcBef>
              <a:buClrTx/>
              <a:buFontTx/>
              <a:buNone/>
              <a:defRPr/>
            </a:pPr>
            <a:r>
              <a:rPr lang="en-US" sz="3200" dirty="0">
                <a:latin typeface="+mn-lt"/>
                <a:ea typeface="+mn-ea"/>
                <a:cs typeface="Arial" panose="020B0604020202020204" pitchFamily="34" charset="0"/>
              </a:rPr>
              <a:t>Aggregate Supply</a:t>
            </a:r>
          </a:p>
        </p:txBody>
      </p:sp>
      <p:sp>
        <p:nvSpPr>
          <p:cNvPr id="22562" name="Text Box 34"/>
          <p:cNvSpPr txBox="1">
            <a:spLocks noChangeArrowheads="1"/>
          </p:cNvSpPr>
          <p:nvPr/>
        </p:nvSpPr>
        <p:spPr bwMode="auto">
          <a:xfrm>
            <a:off x="4833936" y="1659230"/>
            <a:ext cx="3084513" cy="1077913"/>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200" dirty="0">
                <a:latin typeface="+mn-lt"/>
                <a:ea typeface="+mn-ea"/>
                <a:cs typeface="Arial" panose="020B0604020202020204" pitchFamily="34" charset="0"/>
              </a:rPr>
              <a:t>Long-Run</a:t>
            </a:r>
          </a:p>
          <a:p>
            <a:pPr algn="ctr" eaLnBrk="1" hangingPunct="1">
              <a:spcBef>
                <a:spcPct val="0"/>
              </a:spcBef>
              <a:buClrTx/>
              <a:buFontTx/>
              <a:buNone/>
              <a:defRPr/>
            </a:pPr>
            <a:r>
              <a:rPr lang="en-US" sz="3200" dirty="0">
                <a:latin typeface="+mn-lt"/>
                <a:ea typeface="+mn-ea"/>
                <a:cs typeface="Arial" panose="020B0604020202020204" pitchFamily="34" charset="0"/>
              </a:rPr>
              <a:t>Aggregate Supply</a:t>
            </a:r>
          </a:p>
        </p:txBody>
      </p:sp>
      <p:sp>
        <p:nvSpPr>
          <p:cNvPr id="22566" name="Line 38"/>
          <p:cNvSpPr>
            <a:spLocks noChangeShapeType="1"/>
          </p:cNvSpPr>
          <p:nvPr/>
        </p:nvSpPr>
        <p:spPr bwMode="auto">
          <a:xfrm>
            <a:off x="6261100" y="3151188"/>
            <a:ext cx="0" cy="2079625"/>
          </a:xfrm>
          <a:prstGeom prst="line">
            <a:avLst/>
          </a:prstGeom>
          <a:noFill/>
          <a:ln w="571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75" name="Text Box 47"/>
          <p:cNvSpPr txBox="1">
            <a:spLocks noChangeArrowheads="1"/>
          </p:cNvSpPr>
          <p:nvPr/>
        </p:nvSpPr>
        <p:spPr bwMode="auto">
          <a:xfrm>
            <a:off x="5892800" y="3925888"/>
            <a:ext cx="395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r>
              <a:rPr lang="en-US" altLang="en-US" sz="1800" b="1" i="1" baseline="-25000" dirty="0">
                <a:latin typeface="Arial" panose="020B0604020202020204" pitchFamily="34" charset="0"/>
              </a:rPr>
              <a:t>1</a:t>
            </a:r>
          </a:p>
        </p:txBody>
      </p:sp>
      <p:sp>
        <p:nvSpPr>
          <p:cNvPr id="22576" name="Text Box 48"/>
          <p:cNvSpPr txBox="1">
            <a:spLocks noChangeArrowheads="1"/>
          </p:cNvSpPr>
          <p:nvPr/>
        </p:nvSpPr>
        <p:spPr bwMode="auto">
          <a:xfrm>
            <a:off x="6434138" y="3163888"/>
            <a:ext cx="395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r>
              <a:rPr lang="en-US" altLang="en-US" sz="1800" b="1" i="1" baseline="-25000" dirty="0">
                <a:latin typeface="Arial" panose="020B0604020202020204" pitchFamily="34" charset="0"/>
              </a:rPr>
              <a:t>2</a:t>
            </a:r>
          </a:p>
        </p:txBody>
      </p:sp>
      <p:sp>
        <p:nvSpPr>
          <p:cNvPr id="22577" name="Text Box 49"/>
          <p:cNvSpPr txBox="1">
            <a:spLocks noChangeArrowheads="1"/>
          </p:cNvSpPr>
          <p:nvPr/>
        </p:nvSpPr>
        <p:spPr bwMode="auto">
          <a:xfrm>
            <a:off x="5167313" y="4445000"/>
            <a:ext cx="395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r>
              <a:rPr lang="en-US" altLang="en-US" sz="1800" b="1" i="1" baseline="-25000" dirty="0">
                <a:latin typeface="Arial" panose="020B0604020202020204" pitchFamily="34" charset="0"/>
              </a:rPr>
              <a:t>3</a:t>
            </a:r>
          </a:p>
        </p:txBody>
      </p:sp>
      <p:sp>
        <p:nvSpPr>
          <p:cNvPr id="22578" name="Text Box 50"/>
          <p:cNvSpPr txBox="1">
            <a:spLocks noChangeArrowheads="1"/>
          </p:cNvSpPr>
          <p:nvPr/>
        </p:nvSpPr>
        <p:spPr bwMode="auto">
          <a:xfrm>
            <a:off x="5864225" y="3208338"/>
            <a:ext cx="407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b</a:t>
            </a:r>
            <a:r>
              <a:rPr lang="en-US" altLang="en-US" sz="1800" b="1" i="1" baseline="-25000" dirty="0">
                <a:latin typeface="Arial" panose="020B0604020202020204" pitchFamily="34" charset="0"/>
              </a:rPr>
              <a:t>1</a:t>
            </a:r>
          </a:p>
        </p:txBody>
      </p:sp>
      <p:sp>
        <p:nvSpPr>
          <p:cNvPr id="22579" name="Text Box 51"/>
          <p:cNvSpPr txBox="1">
            <a:spLocks noChangeArrowheads="1"/>
          </p:cNvSpPr>
          <p:nvPr/>
        </p:nvSpPr>
        <p:spPr bwMode="auto">
          <a:xfrm>
            <a:off x="6216650" y="4702175"/>
            <a:ext cx="39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r>
              <a:rPr lang="en-US" altLang="en-US" sz="1800" b="1" i="1" baseline="-25000" dirty="0">
                <a:latin typeface="Arial" panose="020B0604020202020204" pitchFamily="34" charset="0"/>
              </a:rPr>
              <a:t>1</a:t>
            </a:r>
          </a:p>
        </p:txBody>
      </p:sp>
      <p:sp>
        <p:nvSpPr>
          <p:cNvPr id="22580" name="Text Box 52"/>
          <p:cNvSpPr txBox="1">
            <a:spLocks noChangeArrowheads="1"/>
          </p:cNvSpPr>
          <p:nvPr/>
        </p:nvSpPr>
        <p:spPr bwMode="auto">
          <a:xfrm rot="-5400000">
            <a:off x="358775" y="3875088"/>
            <a:ext cx="1089025" cy="339725"/>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Price Level</a:t>
            </a:r>
          </a:p>
        </p:txBody>
      </p:sp>
      <p:sp>
        <p:nvSpPr>
          <p:cNvPr id="22581" name="Text Box 53"/>
          <p:cNvSpPr txBox="1">
            <a:spLocks noChangeArrowheads="1"/>
          </p:cNvSpPr>
          <p:nvPr/>
        </p:nvSpPr>
        <p:spPr bwMode="auto">
          <a:xfrm rot="-5400000">
            <a:off x="4019550" y="3875088"/>
            <a:ext cx="1089025" cy="339725"/>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600" b="1" dirty="0">
                <a:latin typeface="+mn-lt"/>
                <a:ea typeface="+mn-ea"/>
                <a:cs typeface="Arial" panose="020B0604020202020204" pitchFamily="34" charset="0"/>
              </a:rPr>
              <a:t>Price Level</a:t>
            </a:r>
          </a:p>
        </p:txBody>
      </p:sp>
      <p:sp>
        <p:nvSpPr>
          <p:cNvPr id="22585" name="Text Box 57"/>
          <p:cNvSpPr txBox="1">
            <a:spLocks noChangeArrowheads="1"/>
          </p:cNvSpPr>
          <p:nvPr/>
        </p:nvSpPr>
        <p:spPr bwMode="auto">
          <a:xfrm>
            <a:off x="7231063" y="3201988"/>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3</a:t>
            </a:r>
          </a:p>
        </p:txBody>
      </p:sp>
      <p:sp>
        <p:nvSpPr>
          <p:cNvPr id="22586" name="Text Box 58"/>
          <p:cNvSpPr txBox="1">
            <a:spLocks noChangeArrowheads="1"/>
          </p:cNvSpPr>
          <p:nvPr/>
        </p:nvSpPr>
        <p:spPr bwMode="auto">
          <a:xfrm>
            <a:off x="6559550" y="2822575"/>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2</a:t>
            </a:r>
          </a:p>
        </p:txBody>
      </p:sp>
      <p:sp>
        <p:nvSpPr>
          <p:cNvPr id="22587" name="Text Box 59"/>
          <p:cNvSpPr txBox="1">
            <a:spLocks noChangeArrowheads="1"/>
          </p:cNvSpPr>
          <p:nvPr/>
        </p:nvSpPr>
        <p:spPr bwMode="auto">
          <a:xfrm>
            <a:off x="6932613" y="2986088"/>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1</a:t>
            </a:r>
          </a:p>
        </p:txBody>
      </p:sp>
      <p:sp>
        <p:nvSpPr>
          <p:cNvPr id="22588" name="Text Box 60"/>
          <p:cNvSpPr txBox="1">
            <a:spLocks noChangeArrowheads="1"/>
          </p:cNvSpPr>
          <p:nvPr/>
        </p:nvSpPr>
        <p:spPr bwMode="auto">
          <a:xfrm>
            <a:off x="5819775" y="2895600"/>
            <a:ext cx="652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LR</a:t>
            </a:r>
          </a:p>
        </p:txBody>
      </p:sp>
      <p:sp>
        <p:nvSpPr>
          <p:cNvPr id="22592" name="AutoShape 64"/>
          <p:cNvSpPr>
            <a:spLocks noChangeArrowheads="1"/>
          </p:cNvSpPr>
          <p:nvPr/>
        </p:nvSpPr>
        <p:spPr bwMode="auto">
          <a:xfrm flipH="1">
            <a:off x="5776913" y="4707355"/>
            <a:ext cx="334962" cy="200025"/>
          </a:xfrm>
          <a:prstGeom prst="leftArrow">
            <a:avLst>
              <a:gd name="adj1" fmla="val 50000"/>
              <a:gd name="adj2" fmla="val 41865"/>
            </a:avLst>
          </a:prstGeom>
          <a:gradFill rotWithShape="1">
            <a:gsLst>
              <a:gs pos="46000">
                <a:srgbClr val="990033">
                  <a:alpha val="68000"/>
                </a:srgbClr>
              </a:gs>
              <a:gs pos="100000">
                <a:srgbClr val="FFFF99"/>
              </a:gs>
            </a:gsLst>
            <a:lin ang="0" scaled="1"/>
          </a:gra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cs typeface="Arial" panose="020B0604020202020204" pitchFamily="34" charset="0"/>
            </a:endParaRPr>
          </a:p>
        </p:txBody>
      </p:sp>
      <p:sp>
        <p:nvSpPr>
          <p:cNvPr id="22596" name="Line 68"/>
          <p:cNvSpPr>
            <a:spLocks noChangeShapeType="1"/>
          </p:cNvSpPr>
          <p:nvPr/>
        </p:nvSpPr>
        <p:spPr bwMode="auto">
          <a:xfrm>
            <a:off x="6743700" y="3565525"/>
            <a:ext cx="0" cy="1666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600" name="Line 72"/>
          <p:cNvSpPr>
            <a:spLocks noChangeShapeType="1"/>
          </p:cNvSpPr>
          <p:nvPr/>
        </p:nvSpPr>
        <p:spPr bwMode="auto">
          <a:xfrm flipH="1">
            <a:off x="5016500" y="4802188"/>
            <a:ext cx="5286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601" name="Line 73"/>
          <p:cNvSpPr>
            <a:spLocks noChangeShapeType="1"/>
          </p:cNvSpPr>
          <p:nvPr/>
        </p:nvSpPr>
        <p:spPr bwMode="auto">
          <a:xfrm flipH="1">
            <a:off x="5016500" y="4287838"/>
            <a:ext cx="1230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602" name="Line 74"/>
          <p:cNvSpPr>
            <a:spLocks noChangeShapeType="1"/>
          </p:cNvSpPr>
          <p:nvPr/>
        </p:nvSpPr>
        <p:spPr bwMode="auto">
          <a:xfrm flipH="1">
            <a:off x="5016500" y="3563938"/>
            <a:ext cx="1708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63" name="Freeform 35"/>
          <p:cNvSpPr>
            <a:spLocks/>
          </p:cNvSpPr>
          <p:nvPr/>
        </p:nvSpPr>
        <p:spPr bwMode="auto">
          <a:xfrm>
            <a:off x="5275263" y="3146425"/>
            <a:ext cx="1698625" cy="181768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574" name="Oval 46"/>
          <p:cNvSpPr>
            <a:spLocks noChangeArrowheads="1"/>
          </p:cNvSpPr>
          <p:nvPr/>
        </p:nvSpPr>
        <p:spPr bwMode="auto">
          <a:xfrm>
            <a:off x="6205538" y="4232275"/>
            <a:ext cx="103187"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91" name="AutoShape 63"/>
          <p:cNvSpPr>
            <a:spLocks noChangeArrowheads="1"/>
          </p:cNvSpPr>
          <p:nvPr/>
        </p:nvSpPr>
        <p:spPr bwMode="auto">
          <a:xfrm>
            <a:off x="6303963" y="3586580"/>
            <a:ext cx="334962" cy="200025"/>
          </a:xfrm>
          <a:prstGeom prst="leftArrow">
            <a:avLst>
              <a:gd name="adj1" fmla="val 50000"/>
              <a:gd name="adj2" fmla="val 41865"/>
            </a:avLst>
          </a:prstGeom>
          <a:gradFill rotWithShape="1">
            <a:gsLst>
              <a:gs pos="47000">
                <a:srgbClr val="990033">
                  <a:alpha val="70000"/>
                </a:srgbClr>
              </a:gs>
              <a:gs pos="100000">
                <a:srgbClr val="FFFF99"/>
              </a:gs>
            </a:gsLst>
            <a:lin ang="0" scaled="1"/>
          </a:gra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cs typeface="Arial" panose="020B0604020202020204" pitchFamily="34" charset="0"/>
            </a:endParaRPr>
          </a:p>
        </p:txBody>
      </p:sp>
      <p:sp>
        <p:nvSpPr>
          <p:cNvPr id="22573" name="Oval 45"/>
          <p:cNvSpPr>
            <a:spLocks noChangeArrowheads="1"/>
          </p:cNvSpPr>
          <p:nvPr/>
        </p:nvSpPr>
        <p:spPr bwMode="auto">
          <a:xfrm>
            <a:off x="6689725" y="3517900"/>
            <a:ext cx="103188"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64" name="Freeform 36"/>
          <p:cNvSpPr>
            <a:spLocks/>
          </p:cNvSpPr>
          <p:nvPr/>
        </p:nvSpPr>
        <p:spPr bwMode="auto">
          <a:xfrm>
            <a:off x="5716588" y="3389313"/>
            <a:ext cx="1560512" cy="1744662"/>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582" name="Oval 54"/>
          <p:cNvSpPr>
            <a:spLocks noChangeArrowheads="1"/>
          </p:cNvSpPr>
          <p:nvPr/>
        </p:nvSpPr>
        <p:spPr bwMode="auto">
          <a:xfrm>
            <a:off x="6215063" y="4746625"/>
            <a:ext cx="103187"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72" name="Oval 44"/>
          <p:cNvSpPr>
            <a:spLocks noChangeArrowheads="1"/>
          </p:cNvSpPr>
          <p:nvPr/>
        </p:nvSpPr>
        <p:spPr bwMode="auto">
          <a:xfrm>
            <a:off x="5507038" y="4749800"/>
            <a:ext cx="103187"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65" name="Freeform 37"/>
          <p:cNvSpPr>
            <a:spLocks/>
          </p:cNvSpPr>
          <p:nvPr/>
        </p:nvSpPr>
        <p:spPr bwMode="auto">
          <a:xfrm>
            <a:off x="5162550" y="2938463"/>
            <a:ext cx="1465263" cy="16081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583" name="Oval 55"/>
          <p:cNvSpPr>
            <a:spLocks noChangeArrowheads="1"/>
          </p:cNvSpPr>
          <p:nvPr/>
        </p:nvSpPr>
        <p:spPr bwMode="auto">
          <a:xfrm>
            <a:off x="6208713" y="3514725"/>
            <a:ext cx="103187"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47" name="Text Box 19"/>
          <p:cNvSpPr txBox="1">
            <a:spLocks noChangeArrowheads="1"/>
          </p:cNvSpPr>
          <p:nvPr/>
        </p:nvSpPr>
        <p:spPr bwMode="auto">
          <a:xfrm>
            <a:off x="2516188" y="52435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f</a:t>
            </a:r>
          </a:p>
        </p:txBody>
      </p:sp>
      <p:sp>
        <p:nvSpPr>
          <p:cNvPr id="22548" name="Text Box 20"/>
          <p:cNvSpPr txBox="1">
            <a:spLocks noChangeArrowheads="1"/>
          </p:cNvSpPr>
          <p:nvPr/>
        </p:nvSpPr>
        <p:spPr bwMode="auto">
          <a:xfrm>
            <a:off x="3021013" y="5253038"/>
            <a:ext cx="446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2</a:t>
            </a:r>
          </a:p>
        </p:txBody>
      </p:sp>
      <p:sp>
        <p:nvSpPr>
          <p:cNvPr id="22549" name="Text Box 21"/>
          <p:cNvSpPr txBox="1">
            <a:spLocks noChangeArrowheads="1"/>
          </p:cNvSpPr>
          <p:nvPr/>
        </p:nvSpPr>
        <p:spPr bwMode="auto">
          <a:xfrm>
            <a:off x="1811338" y="5233988"/>
            <a:ext cx="446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3</a:t>
            </a:r>
          </a:p>
        </p:txBody>
      </p:sp>
      <p:sp>
        <p:nvSpPr>
          <p:cNvPr id="22556" name="Text Box 28"/>
          <p:cNvSpPr txBox="1">
            <a:spLocks noChangeArrowheads="1"/>
          </p:cNvSpPr>
          <p:nvPr/>
        </p:nvSpPr>
        <p:spPr bwMode="auto">
          <a:xfrm>
            <a:off x="3506788" y="2814638"/>
            <a:ext cx="585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AS</a:t>
            </a:r>
            <a:r>
              <a:rPr lang="en-US" altLang="en-US" sz="1800" b="1" i="1" baseline="-25000" dirty="0">
                <a:latin typeface="Arial" panose="020B0604020202020204" pitchFamily="34" charset="0"/>
              </a:rPr>
              <a:t>1</a:t>
            </a:r>
          </a:p>
        </p:txBody>
      </p:sp>
      <p:sp>
        <p:nvSpPr>
          <p:cNvPr id="22567" name="Text Box 39"/>
          <p:cNvSpPr txBox="1">
            <a:spLocks noChangeArrowheads="1"/>
          </p:cNvSpPr>
          <p:nvPr/>
        </p:nvSpPr>
        <p:spPr bwMode="auto">
          <a:xfrm>
            <a:off x="2362200" y="3903663"/>
            <a:ext cx="395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r>
              <a:rPr lang="en-US" altLang="en-US" sz="1800" b="1" i="1" baseline="-25000" dirty="0">
                <a:latin typeface="Arial" panose="020B0604020202020204" pitchFamily="34" charset="0"/>
              </a:rPr>
              <a:t>1</a:t>
            </a:r>
          </a:p>
        </p:txBody>
      </p:sp>
      <p:sp>
        <p:nvSpPr>
          <p:cNvPr id="22568" name="Text Box 40"/>
          <p:cNvSpPr txBox="1">
            <a:spLocks noChangeArrowheads="1"/>
          </p:cNvSpPr>
          <p:nvPr/>
        </p:nvSpPr>
        <p:spPr bwMode="auto">
          <a:xfrm>
            <a:off x="2881313" y="3194050"/>
            <a:ext cx="395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r>
              <a:rPr lang="en-US" altLang="en-US" sz="1800" b="1" i="1" baseline="-25000" dirty="0">
                <a:latin typeface="Arial" panose="020B0604020202020204" pitchFamily="34" charset="0"/>
              </a:rPr>
              <a:t>2</a:t>
            </a:r>
          </a:p>
        </p:txBody>
      </p:sp>
      <p:sp>
        <p:nvSpPr>
          <p:cNvPr id="22569" name="Text Box 41"/>
          <p:cNvSpPr txBox="1">
            <a:spLocks noChangeArrowheads="1"/>
          </p:cNvSpPr>
          <p:nvPr/>
        </p:nvSpPr>
        <p:spPr bwMode="auto">
          <a:xfrm>
            <a:off x="1625600" y="4445000"/>
            <a:ext cx="39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r>
              <a:rPr lang="en-US" altLang="en-US" sz="1800" b="1" i="1" baseline="-25000" dirty="0">
                <a:latin typeface="Arial" panose="020B0604020202020204" pitchFamily="34" charset="0"/>
              </a:rPr>
              <a:t>3</a:t>
            </a:r>
          </a:p>
        </p:txBody>
      </p:sp>
      <p:sp>
        <p:nvSpPr>
          <p:cNvPr id="22589" name="AutoShape 61"/>
          <p:cNvSpPr>
            <a:spLocks noChangeArrowheads="1"/>
          </p:cNvSpPr>
          <p:nvPr/>
        </p:nvSpPr>
        <p:spPr bwMode="auto">
          <a:xfrm rot="-3016267">
            <a:off x="2605882" y="3741361"/>
            <a:ext cx="557212" cy="200025"/>
          </a:xfrm>
          <a:prstGeom prst="rightArrow">
            <a:avLst>
              <a:gd name="adj1" fmla="val 50000"/>
              <a:gd name="adj2" fmla="val 69643"/>
            </a:avLst>
          </a:prstGeom>
          <a:gradFill rotWithShape="1">
            <a:gsLst>
              <a:gs pos="46000">
                <a:srgbClr val="990033">
                  <a:alpha val="70000"/>
                </a:srgbClr>
              </a:gs>
              <a:gs pos="100000">
                <a:srgbClr val="990033"/>
              </a:gs>
            </a:gsLst>
            <a:lin ang="0" scaled="1"/>
          </a:gra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cs typeface="Arial" panose="020B0604020202020204" pitchFamily="34" charset="0"/>
            </a:endParaRPr>
          </a:p>
        </p:txBody>
      </p:sp>
      <p:sp>
        <p:nvSpPr>
          <p:cNvPr id="22593" name="Line 65"/>
          <p:cNvSpPr>
            <a:spLocks noChangeShapeType="1"/>
          </p:cNvSpPr>
          <p:nvPr/>
        </p:nvSpPr>
        <p:spPr bwMode="auto">
          <a:xfrm>
            <a:off x="2733675" y="4276725"/>
            <a:ext cx="0" cy="955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90" name="AutoShape 62"/>
          <p:cNvSpPr>
            <a:spLocks noChangeArrowheads="1"/>
          </p:cNvSpPr>
          <p:nvPr/>
        </p:nvSpPr>
        <p:spPr bwMode="auto">
          <a:xfrm rot="8399106">
            <a:off x="2246313" y="4564480"/>
            <a:ext cx="557212" cy="200025"/>
          </a:xfrm>
          <a:prstGeom prst="rightArrow">
            <a:avLst>
              <a:gd name="adj1" fmla="val 50000"/>
              <a:gd name="adj2" fmla="val 69643"/>
            </a:avLst>
          </a:prstGeom>
          <a:gradFill rotWithShape="1">
            <a:gsLst>
              <a:gs pos="45000">
                <a:srgbClr val="990033">
                  <a:alpha val="70000"/>
                </a:srgbClr>
              </a:gs>
              <a:gs pos="100000">
                <a:srgbClr val="990033"/>
              </a:gs>
            </a:gsLst>
            <a:lin ang="0" scaled="1"/>
          </a:gradFill>
          <a:ln w="9525">
            <a:solidFill>
              <a:schemeClr val="tx1"/>
            </a:solidFill>
            <a:miter lim="800000"/>
            <a:headEnd/>
            <a:tailEnd/>
          </a:ln>
        </p:spPr>
        <p:txBody>
          <a:bodyPr wrap="none" anchor="ctr"/>
          <a:lstStyle/>
          <a:p>
            <a:pPr eaLnBrk="1" hangingPunct="1">
              <a:defRPr/>
            </a:pPr>
            <a:endParaRPr lang="en-US" dirty="0">
              <a:latin typeface="Arial" charset="0"/>
              <a:ea typeface="ＭＳ Ｐゴシック" pitchFamily="17" charset="-128"/>
              <a:cs typeface="Arial" panose="020B0604020202020204" pitchFamily="34" charset="0"/>
            </a:endParaRPr>
          </a:p>
        </p:txBody>
      </p:sp>
      <p:sp>
        <p:nvSpPr>
          <p:cNvPr id="22594" name="Line 66"/>
          <p:cNvSpPr>
            <a:spLocks noChangeShapeType="1"/>
          </p:cNvSpPr>
          <p:nvPr/>
        </p:nvSpPr>
        <p:spPr bwMode="auto">
          <a:xfrm>
            <a:off x="3248025" y="3565525"/>
            <a:ext cx="0" cy="1666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95" name="Line 67"/>
          <p:cNvSpPr>
            <a:spLocks noChangeShapeType="1"/>
          </p:cNvSpPr>
          <p:nvPr/>
        </p:nvSpPr>
        <p:spPr bwMode="auto">
          <a:xfrm>
            <a:off x="2038350" y="4808538"/>
            <a:ext cx="0" cy="423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97" name="Line 69"/>
          <p:cNvSpPr>
            <a:spLocks noChangeShapeType="1"/>
          </p:cNvSpPr>
          <p:nvPr/>
        </p:nvSpPr>
        <p:spPr bwMode="auto">
          <a:xfrm flipH="1">
            <a:off x="1501775" y="4802188"/>
            <a:ext cx="5286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98" name="Line 70"/>
          <p:cNvSpPr>
            <a:spLocks noChangeShapeType="1"/>
          </p:cNvSpPr>
          <p:nvPr/>
        </p:nvSpPr>
        <p:spPr bwMode="auto">
          <a:xfrm flipH="1">
            <a:off x="1501775" y="4287838"/>
            <a:ext cx="1230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99" name="Line 71"/>
          <p:cNvSpPr>
            <a:spLocks noChangeShapeType="1"/>
          </p:cNvSpPr>
          <p:nvPr/>
        </p:nvSpPr>
        <p:spPr bwMode="auto">
          <a:xfrm flipH="1">
            <a:off x="1501775" y="3563938"/>
            <a:ext cx="1738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70" name="Oval 42"/>
          <p:cNvSpPr>
            <a:spLocks noChangeArrowheads="1"/>
          </p:cNvSpPr>
          <p:nvPr/>
        </p:nvSpPr>
        <p:spPr bwMode="auto">
          <a:xfrm>
            <a:off x="1981200" y="4756150"/>
            <a:ext cx="103188"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57" name="Oval 29"/>
          <p:cNvSpPr>
            <a:spLocks noChangeArrowheads="1"/>
          </p:cNvSpPr>
          <p:nvPr/>
        </p:nvSpPr>
        <p:spPr bwMode="auto">
          <a:xfrm>
            <a:off x="2686050" y="4232275"/>
            <a:ext cx="103188" cy="1031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71" name="Oval 43"/>
          <p:cNvSpPr>
            <a:spLocks noChangeArrowheads="1"/>
          </p:cNvSpPr>
          <p:nvPr/>
        </p:nvSpPr>
        <p:spPr bwMode="auto">
          <a:xfrm>
            <a:off x="3198813" y="3519488"/>
            <a:ext cx="103187" cy="1031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cxnSp>
        <p:nvCxnSpPr>
          <p:cNvPr id="85" name="Straight Connector 84"/>
          <p:cNvCxnSpPr>
            <a:stCxn id="22572" idx="4"/>
          </p:cNvCxnSpPr>
          <p:nvPr/>
        </p:nvCxnSpPr>
        <p:spPr>
          <a:xfrm rot="16200000" flipH="1">
            <a:off x="5363369" y="5047457"/>
            <a:ext cx="39052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2561"/>
                                        </p:tgtEl>
                                        <p:attrNameLst>
                                          <p:attrName>style.visibility</p:attrName>
                                        </p:attrNameLst>
                                      </p:cBhvr>
                                      <p:to>
                                        <p:strVal val="visible"/>
                                      </p:to>
                                    </p:set>
                                    <p:animEffect transition="in" filter="wipe(up)">
                                      <p:cBhvr>
                                        <p:cTn id="16" dur="500"/>
                                        <p:tgtEl>
                                          <p:spTgt spid="2256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2562"/>
                                        </p:tgtEl>
                                        <p:attrNameLst>
                                          <p:attrName>style.visibility</p:attrName>
                                        </p:attrNameLst>
                                      </p:cBhvr>
                                      <p:to>
                                        <p:strVal val="visible"/>
                                      </p:to>
                                    </p:set>
                                    <p:animEffect transition="in" filter="wipe(up)">
                                      <p:cBhvr>
                                        <p:cTn id="19" dur="500"/>
                                        <p:tgtEl>
                                          <p:spTgt spid="22562"/>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25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81"/>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4" fill="hold" nodeType="after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wipe(down)">
                                      <p:cBhvr>
                                        <p:cTn id="32" dur="1000"/>
                                        <p:tgtEl>
                                          <p:spTgt spid="22546"/>
                                        </p:tgtEl>
                                      </p:cBhvr>
                                    </p:animEffect>
                                  </p:childTnLst>
                                </p:cTn>
                              </p:par>
                              <p:par>
                                <p:cTn id="33" presetID="22" presetClass="entr" presetSubtype="4" fill="hold" nodeType="withEffect">
                                  <p:stCondLst>
                                    <p:cond delay="0"/>
                                  </p:stCondLst>
                                  <p:childTnLst>
                                    <p:set>
                                      <p:cBhvr>
                                        <p:cTn id="34" dur="1" fill="hold">
                                          <p:stCondLst>
                                            <p:cond delay="0"/>
                                          </p:stCondLst>
                                        </p:cTn>
                                        <p:tgtEl>
                                          <p:spTgt spid="22563"/>
                                        </p:tgtEl>
                                        <p:attrNameLst>
                                          <p:attrName>style.visibility</p:attrName>
                                        </p:attrNameLst>
                                      </p:cBhvr>
                                      <p:to>
                                        <p:strVal val="visible"/>
                                      </p:to>
                                    </p:set>
                                    <p:animEffect transition="in" filter="wipe(down)">
                                      <p:cBhvr>
                                        <p:cTn id="35" dur="1000"/>
                                        <p:tgtEl>
                                          <p:spTgt spid="22563"/>
                                        </p:tgtEl>
                                      </p:cBhvr>
                                    </p:animEffec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225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87"/>
                                        </p:tgtEl>
                                        <p:attrNameLst>
                                          <p:attrName>style.visibility</p:attrName>
                                        </p:attrNameLst>
                                      </p:cBhvr>
                                      <p:to>
                                        <p:strVal val="visible"/>
                                      </p:to>
                                    </p:set>
                                  </p:childTnLst>
                                </p:cTn>
                              </p:par>
                            </p:childTnLst>
                          </p:cTn>
                        </p:par>
                        <p:par>
                          <p:cTn id="41" fill="hold" nodeType="afterGroup">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255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574"/>
                                        </p:tgtEl>
                                        <p:attrNameLst>
                                          <p:attrName>style.visibility</p:attrName>
                                        </p:attrNameLst>
                                      </p:cBhvr>
                                      <p:to>
                                        <p:strVal val="visible"/>
                                      </p:to>
                                    </p:set>
                                  </p:childTnLst>
                                </p:cTn>
                              </p:par>
                            </p:childTnLst>
                          </p:cTn>
                        </p:par>
                        <p:par>
                          <p:cTn id="46" fill="hold" nodeType="afterGroup">
                            <p:stCondLst>
                              <p:cond delay="2000"/>
                            </p:stCondLst>
                            <p:childTnLst>
                              <p:par>
                                <p:cTn id="47" presetID="22" presetClass="entr" presetSubtype="2" fill="hold" nodeType="afterEffect">
                                  <p:stCondLst>
                                    <p:cond delay="0"/>
                                  </p:stCondLst>
                                  <p:childTnLst>
                                    <p:set>
                                      <p:cBhvr>
                                        <p:cTn id="48" dur="1" fill="hold">
                                          <p:stCondLst>
                                            <p:cond delay="0"/>
                                          </p:stCondLst>
                                        </p:cTn>
                                        <p:tgtEl>
                                          <p:spTgt spid="22598"/>
                                        </p:tgtEl>
                                        <p:attrNameLst>
                                          <p:attrName>style.visibility</p:attrName>
                                        </p:attrNameLst>
                                      </p:cBhvr>
                                      <p:to>
                                        <p:strVal val="visible"/>
                                      </p:to>
                                    </p:set>
                                    <p:animEffect transition="in" filter="wipe(right)">
                                      <p:cBhvr>
                                        <p:cTn id="49" dur="500"/>
                                        <p:tgtEl>
                                          <p:spTgt spid="22598"/>
                                        </p:tgtEl>
                                      </p:cBhvr>
                                    </p:animEffect>
                                  </p:childTnLst>
                                </p:cTn>
                              </p:par>
                              <p:par>
                                <p:cTn id="50" presetID="22" presetClass="entr" presetSubtype="2" fill="hold" nodeType="withEffect">
                                  <p:stCondLst>
                                    <p:cond delay="0"/>
                                  </p:stCondLst>
                                  <p:childTnLst>
                                    <p:set>
                                      <p:cBhvr>
                                        <p:cTn id="51" dur="1" fill="hold">
                                          <p:stCondLst>
                                            <p:cond delay="0"/>
                                          </p:stCondLst>
                                        </p:cTn>
                                        <p:tgtEl>
                                          <p:spTgt spid="22601"/>
                                        </p:tgtEl>
                                        <p:attrNameLst>
                                          <p:attrName>style.visibility</p:attrName>
                                        </p:attrNameLst>
                                      </p:cBhvr>
                                      <p:to>
                                        <p:strVal val="visible"/>
                                      </p:to>
                                    </p:set>
                                    <p:animEffect transition="in" filter="wipe(right)">
                                      <p:cBhvr>
                                        <p:cTn id="52" dur="500"/>
                                        <p:tgtEl>
                                          <p:spTgt spid="22601"/>
                                        </p:tgtEl>
                                      </p:cBhvr>
                                    </p:animEffect>
                                  </p:childTnLst>
                                </p:cTn>
                              </p:par>
                              <p:par>
                                <p:cTn id="53" presetID="22" presetClass="entr" presetSubtype="1" fill="hold" nodeType="withEffect">
                                  <p:stCondLst>
                                    <p:cond delay="0"/>
                                  </p:stCondLst>
                                  <p:childTnLst>
                                    <p:set>
                                      <p:cBhvr>
                                        <p:cTn id="54" dur="1" fill="hold">
                                          <p:stCondLst>
                                            <p:cond delay="0"/>
                                          </p:stCondLst>
                                        </p:cTn>
                                        <p:tgtEl>
                                          <p:spTgt spid="22593"/>
                                        </p:tgtEl>
                                        <p:attrNameLst>
                                          <p:attrName>style.visibility</p:attrName>
                                        </p:attrNameLst>
                                      </p:cBhvr>
                                      <p:to>
                                        <p:strVal val="visible"/>
                                      </p:to>
                                    </p:set>
                                    <p:animEffect transition="in" filter="wipe(up)">
                                      <p:cBhvr>
                                        <p:cTn id="55" dur="500"/>
                                        <p:tgtEl>
                                          <p:spTgt spid="22593"/>
                                        </p:tgtEl>
                                      </p:cBhvr>
                                    </p:animEffect>
                                  </p:childTnLst>
                                </p:cTn>
                              </p:par>
                            </p:childTnLst>
                          </p:cTn>
                        </p:par>
                        <p:par>
                          <p:cTn id="56" fill="hold" nodeType="afterGroup">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225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575"/>
                                        </p:tgtEl>
                                        <p:attrNameLst>
                                          <p:attrName>style.visibility</p:attrName>
                                        </p:attrNameLst>
                                      </p:cBhvr>
                                      <p:to>
                                        <p:strVal val="visible"/>
                                      </p:to>
                                    </p:set>
                                  </p:childTnLst>
                                </p:cTn>
                              </p:par>
                            </p:childTnLst>
                          </p:cTn>
                        </p:par>
                        <p:par>
                          <p:cTn id="61" fill="hold" nodeType="afterGroup">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2255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254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554"/>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22589"/>
                                        </p:tgtEl>
                                        <p:attrNameLst>
                                          <p:attrName>style.visibility</p:attrName>
                                        </p:attrNameLst>
                                      </p:cBhvr>
                                      <p:to>
                                        <p:strVal val="visible"/>
                                      </p:to>
                                    </p:set>
                                    <p:animEffect transition="in" filter="wipe(down)">
                                      <p:cBhvr>
                                        <p:cTn id="72" dur="1000"/>
                                        <p:tgtEl>
                                          <p:spTgt spid="22589"/>
                                        </p:tgtEl>
                                      </p:cBhvr>
                                    </p:animEffect>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2257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2573"/>
                                        </p:tgtEl>
                                        <p:attrNameLst>
                                          <p:attrName>style.visibility</p:attrName>
                                        </p:attrNameLst>
                                      </p:cBhvr>
                                      <p:to>
                                        <p:strVal val="visible"/>
                                      </p:to>
                                    </p:set>
                                  </p:childTnLst>
                                </p:cTn>
                              </p:par>
                            </p:childTnLst>
                          </p:cTn>
                        </p:par>
                        <p:par>
                          <p:cTn id="78" fill="hold" nodeType="afterGroup">
                            <p:stCondLst>
                              <p:cond delay="1000"/>
                            </p:stCondLst>
                            <p:childTnLst>
                              <p:par>
                                <p:cTn id="79" presetID="22" presetClass="entr" presetSubtype="2" fill="hold" nodeType="afterEffect">
                                  <p:stCondLst>
                                    <p:cond delay="0"/>
                                  </p:stCondLst>
                                  <p:childTnLst>
                                    <p:set>
                                      <p:cBhvr>
                                        <p:cTn id="80" dur="1" fill="hold">
                                          <p:stCondLst>
                                            <p:cond delay="0"/>
                                          </p:stCondLst>
                                        </p:cTn>
                                        <p:tgtEl>
                                          <p:spTgt spid="22599"/>
                                        </p:tgtEl>
                                        <p:attrNameLst>
                                          <p:attrName>style.visibility</p:attrName>
                                        </p:attrNameLst>
                                      </p:cBhvr>
                                      <p:to>
                                        <p:strVal val="visible"/>
                                      </p:to>
                                    </p:set>
                                    <p:animEffect transition="in" filter="wipe(right)">
                                      <p:cBhvr>
                                        <p:cTn id="81" dur="500"/>
                                        <p:tgtEl>
                                          <p:spTgt spid="22599"/>
                                        </p:tgtEl>
                                      </p:cBhvr>
                                    </p:animEffect>
                                  </p:childTnLst>
                                </p:cTn>
                              </p:par>
                              <p:par>
                                <p:cTn id="82" presetID="22" presetClass="entr" presetSubtype="2" fill="hold" nodeType="withEffect">
                                  <p:stCondLst>
                                    <p:cond delay="0"/>
                                  </p:stCondLst>
                                  <p:childTnLst>
                                    <p:set>
                                      <p:cBhvr>
                                        <p:cTn id="83" dur="1" fill="hold">
                                          <p:stCondLst>
                                            <p:cond delay="0"/>
                                          </p:stCondLst>
                                        </p:cTn>
                                        <p:tgtEl>
                                          <p:spTgt spid="22602"/>
                                        </p:tgtEl>
                                        <p:attrNameLst>
                                          <p:attrName>style.visibility</p:attrName>
                                        </p:attrNameLst>
                                      </p:cBhvr>
                                      <p:to>
                                        <p:strVal val="visible"/>
                                      </p:to>
                                    </p:set>
                                    <p:animEffect transition="in" filter="wipe(right)">
                                      <p:cBhvr>
                                        <p:cTn id="84" dur="500"/>
                                        <p:tgtEl>
                                          <p:spTgt spid="22602"/>
                                        </p:tgtEl>
                                      </p:cBhvr>
                                    </p:animEffect>
                                  </p:childTnLst>
                                </p:cTn>
                              </p:par>
                              <p:par>
                                <p:cTn id="85" presetID="22" presetClass="entr" presetSubtype="1" fill="hold" nodeType="withEffect">
                                  <p:stCondLst>
                                    <p:cond delay="0"/>
                                  </p:stCondLst>
                                  <p:childTnLst>
                                    <p:set>
                                      <p:cBhvr>
                                        <p:cTn id="86" dur="1" fill="hold">
                                          <p:stCondLst>
                                            <p:cond delay="0"/>
                                          </p:stCondLst>
                                        </p:cTn>
                                        <p:tgtEl>
                                          <p:spTgt spid="22594"/>
                                        </p:tgtEl>
                                        <p:attrNameLst>
                                          <p:attrName>style.visibility</p:attrName>
                                        </p:attrNameLst>
                                      </p:cBhvr>
                                      <p:to>
                                        <p:strVal val="visible"/>
                                      </p:to>
                                    </p:set>
                                    <p:animEffect transition="in" filter="wipe(up)">
                                      <p:cBhvr>
                                        <p:cTn id="87" dur="500"/>
                                        <p:tgtEl>
                                          <p:spTgt spid="22594"/>
                                        </p:tgtEl>
                                      </p:cBhvr>
                                    </p:animEffect>
                                  </p:childTnLst>
                                </p:cTn>
                              </p:par>
                              <p:par>
                                <p:cTn id="88" presetID="22" presetClass="entr" presetSubtype="1" fill="hold" nodeType="withEffect">
                                  <p:stCondLst>
                                    <p:cond delay="0"/>
                                  </p:stCondLst>
                                  <p:childTnLst>
                                    <p:set>
                                      <p:cBhvr>
                                        <p:cTn id="89" dur="1" fill="hold">
                                          <p:stCondLst>
                                            <p:cond delay="0"/>
                                          </p:stCondLst>
                                        </p:cTn>
                                        <p:tgtEl>
                                          <p:spTgt spid="22596"/>
                                        </p:tgtEl>
                                        <p:attrNameLst>
                                          <p:attrName>style.visibility</p:attrName>
                                        </p:attrNameLst>
                                      </p:cBhvr>
                                      <p:to>
                                        <p:strVal val="visible"/>
                                      </p:to>
                                    </p:set>
                                    <p:animEffect transition="in" filter="wipe(up)">
                                      <p:cBhvr>
                                        <p:cTn id="90" dur="500"/>
                                        <p:tgtEl>
                                          <p:spTgt spid="22596"/>
                                        </p:tgtEl>
                                      </p:cBhvr>
                                    </p:animEffect>
                                  </p:childTnLst>
                                </p:cTn>
                              </p:par>
                            </p:childTnLst>
                          </p:cTn>
                        </p:par>
                        <p:par>
                          <p:cTn id="91" fill="hold" nodeType="afterGroup">
                            <p:stCondLst>
                              <p:cond delay="1500"/>
                            </p:stCondLst>
                            <p:childTnLst>
                              <p:par>
                                <p:cTn id="92" presetID="1" presetClass="entr" presetSubtype="0" fill="hold" grpId="0" nodeType="afterEffect">
                                  <p:stCondLst>
                                    <p:cond delay="0"/>
                                  </p:stCondLst>
                                  <p:childTnLst>
                                    <p:set>
                                      <p:cBhvr>
                                        <p:cTn id="93" dur="1" fill="hold">
                                          <p:stCondLst>
                                            <p:cond delay="0"/>
                                          </p:stCondLst>
                                        </p:cTn>
                                        <p:tgtEl>
                                          <p:spTgt spid="22568"/>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2576"/>
                                        </p:tgtEl>
                                        <p:attrNameLst>
                                          <p:attrName>style.visibility</p:attrName>
                                        </p:attrNameLst>
                                      </p:cBhvr>
                                      <p:to>
                                        <p:strVal val="visible"/>
                                      </p:to>
                                    </p:set>
                                  </p:childTnLst>
                                </p:cTn>
                              </p:par>
                            </p:childTnLst>
                          </p:cTn>
                        </p:par>
                        <p:par>
                          <p:cTn id="96" fill="hold" nodeType="afterGroup">
                            <p:stCondLst>
                              <p:cond delay="1500"/>
                            </p:stCondLst>
                            <p:childTnLst>
                              <p:par>
                                <p:cTn id="97" presetID="1" presetClass="entr" presetSubtype="0" fill="hold" grpId="0" nodeType="afterEffect">
                                  <p:stCondLst>
                                    <p:cond delay="0"/>
                                  </p:stCondLst>
                                  <p:childTnLst>
                                    <p:set>
                                      <p:cBhvr>
                                        <p:cTn id="98" dur="1" fill="hold">
                                          <p:stCondLst>
                                            <p:cond delay="0"/>
                                          </p:stCondLst>
                                        </p:cTn>
                                        <p:tgtEl>
                                          <p:spTgt spid="2255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5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55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22591"/>
                                        </p:tgtEl>
                                        <p:attrNameLst>
                                          <p:attrName>style.visibility</p:attrName>
                                        </p:attrNameLst>
                                      </p:cBhvr>
                                      <p:to>
                                        <p:strVal val="visible"/>
                                      </p:to>
                                    </p:set>
                                    <p:animEffect transition="in" filter="wipe(right)">
                                      <p:cBhvr>
                                        <p:cTn id="107" dur="1000"/>
                                        <p:tgtEl>
                                          <p:spTgt spid="22591"/>
                                        </p:tgtEl>
                                      </p:cBhvr>
                                    </p:animEffect>
                                  </p:childTnLst>
                                </p:cTn>
                              </p:par>
                            </p:childTnLst>
                          </p:cTn>
                        </p:par>
                        <p:par>
                          <p:cTn id="108" fill="hold" nodeType="afterGroup">
                            <p:stCondLst>
                              <p:cond delay="1000"/>
                            </p:stCondLst>
                            <p:childTnLst>
                              <p:par>
                                <p:cTn id="109" presetID="1" presetClass="entr" presetSubtype="0" fill="hold" grpId="0" nodeType="afterEffect">
                                  <p:stCondLst>
                                    <p:cond delay="0"/>
                                  </p:stCondLst>
                                  <p:childTnLst>
                                    <p:set>
                                      <p:cBhvr>
                                        <p:cTn id="110" dur="1" fill="hold">
                                          <p:stCondLst>
                                            <p:cond delay="0"/>
                                          </p:stCondLst>
                                        </p:cTn>
                                        <p:tgtEl>
                                          <p:spTgt spid="22583"/>
                                        </p:tgtEl>
                                        <p:attrNameLst>
                                          <p:attrName>style.visibility</p:attrName>
                                        </p:attrNameLst>
                                      </p:cBhvr>
                                      <p:to>
                                        <p:strVal val="visible"/>
                                      </p:to>
                                    </p:se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22578"/>
                                        </p:tgtEl>
                                        <p:attrNameLst>
                                          <p:attrName>style.visibility</p:attrName>
                                        </p:attrNameLst>
                                      </p:cBhvr>
                                      <p:to>
                                        <p:strVal val="visible"/>
                                      </p:to>
                                    </p:set>
                                  </p:childTnLst>
                                </p:cTn>
                              </p:par>
                            </p:childTnLst>
                          </p:cTn>
                        </p:par>
                        <p:par>
                          <p:cTn id="114" fill="hold" nodeType="afterGroup">
                            <p:stCondLst>
                              <p:cond delay="1000"/>
                            </p:stCondLst>
                            <p:childTnLst>
                              <p:par>
                                <p:cTn id="115" presetID="22" presetClass="entr" presetSubtype="8" fill="hold" nodeType="afterEffect">
                                  <p:stCondLst>
                                    <p:cond delay="0"/>
                                  </p:stCondLst>
                                  <p:childTnLst>
                                    <p:set>
                                      <p:cBhvr>
                                        <p:cTn id="116" dur="1" fill="hold">
                                          <p:stCondLst>
                                            <p:cond delay="0"/>
                                          </p:stCondLst>
                                        </p:cTn>
                                        <p:tgtEl>
                                          <p:spTgt spid="22565"/>
                                        </p:tgtEl>
                                        <p:attrNameLst>
                                          <p:attrName>style.visibility</p:attrName>
                                        </p:attrNameLst>
                                      </p:cBhvr>
                                      <p:to>
                                        <p:strVal val="visible"/>
                                      </p:to>
                                    </p:set>
                                    <p:animEffect transition="in" filter="wipe(left)">
                                      <p:cBhvr>
                                        <p:cTn id="117" dur="1000"/>
                                        <p:tgtEl>
                                          <p:spTgt spid="22565"/>
                                        </p:tgtEl>
                                      </p:cBhvr>
                                    </p:animEffect>
                                  </p:childTnLst>
                                </p:cTn>
                              </p:par>
                            </p:childTnLst>
                          </p:cTn>
                        </p:par>
                        <p:par>
                          <p:cTn id="118" fill="hold" nodeType="afterGroup">
                            <p:stCondLst>
                              <p:cond delay="2000"/>
                            </p:stCondLst>
                            <p:childTnLst>
                              <p:par>
                                <p:cTn id="119" presetID="1" presetClass="entr" presetSubtype="0" fill="hold" grpId="0" nodeType="afterEffect">
                                  <p:stCondLst>
                                    <p:cond delay="0"/>
                                  </p:stCondLst>
                                  <p:childTnLst>
                                    <p:set>
                                      <p:cBhvr>
                                        <p:cTn id="120" dur="1" fill="hold">
                                          <p:stCondLst>
                                            <p:cond delay="0"/>
                                          </p:stCondLst>
                                        </p:cTn>
                                        <p:tgtEl>
                                          <p:spTgt spid="22586"/>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2" fill="hold" nodeType="clickEffect">
                                  <p:stCondLst>
                                    <p:cond delay="0"/>
                                  </p:stCondLst>
                                  <p:childTnLst>
                                    <p:set>
                                      <p:cBhvr>
                                        <p:cTn id="124" dur="1" fill="hold">
                                          <p:stCondLst>
                                            <p:cond delay="0"/>
                                          </p:stCondLst>
                                        </p:cTn>
                                        <p:tgtEl>
                                          <p:spTgt spid="22590"/>
                                        </p:tgtEl>
                                        <p:attrNameLst>
                                          <p:attrName>style.visibility</p:attrName>
                                        </p:attrNameLst>
                                      </p:cBhvr>
                                      <p:to>
                                        <p:strVal val="visible"/>
                                      </p:to>
                                    </p:set>
                                    <p:animEffect transition="in" filter="wipe(right)">
                                      <p:cBhvr>
                                        <p:cTn id="125" dur="1000"/>
                                        <p:tgtEl>
                                          <p:spTgt spid="22590"/>
                                        </p:tgtEl>
                                      </p:cBhvr>
                                    </p:animEffect>
                                  </p:childTnLst>
                                </p:cTn>
                              </p:par>
                            </p:childTnLst>
                          </p:cTn>
                        </p:par>
                        <p:par>
                          <p:cTn id="126" fill="hold" nodeType="afterGroup">
                            <p:stCondLst>
                              <p:cond delay="1000"/>
                            </p:stCondLst>
                            <p:childTnLst>
                              <p:par>
                                <p:cTn id="127" presetID="1" presetClass="entr" presetSubtype="0" fill="hold" grpId="0" nodeType="afterEffect">
                                  <p:stCondLst>
                                    <p:cond delay="0"/>
                                  </p:stCondLst>
                                  <p:childTnLst>
                                    <p:set>
                                      <p:cBhvr>
                                        <p:cTn id="128" dur="1" fill="hold">
                                          <p:stCondLst>
                                            <p:cond delay="0"/>
                                          </p:stCondLst>
                                        </p:cTn>
                                        <p:tgtEl>
                                          <p:spTgt spid="2257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2572"/>
                                        </p:tgtEl>
                                        <p:attrNameLst>
                                          <p:attrName>style.visibility</p:attrName>
                                        </p:attrNameLst>
                                      </p:cBhvr>
                                      <p:to>
                                        <p:strVal val="visible"/>
                                      </p:to>
                                    </p:set>
                                  </p:childTnLst>
                                </p:cTn>
                              </p:par>
                            </p:childTnLst>
                          </p:cTn>
                        </p:par>
                        <p:par>
                          <p:cTn id="131" fill="hold" nodeType="afterGroup">
                            <p:stCondLst>
                              <p:cond delay="1000"/>
                            </p:stCondLst>
                            <p:childTnLst>
                              <p:par>
                                <p:cTn id="132" presetID="22" presetClass="entr" presetSubtype="2" fill="hold" nodeType="afterEffect">
                                  <p:stCondLst>
                                    <p:cond delay="0"/>
                                  </p:stCondLst>
                                  <p:childTnLst>
                                    <p:set>
                                      <p:cBhvr>
                                        <p:cTn id="133" dur="1" fill="hold">
                                          <p:stCondLst>
                                            <p:cond delay="0"/>
                                          </p:stCondLst>
                                        </p:cTn>
                                        <p:tgtEl>
                                          <p:spTgt spid="22597"/>
                                        </p:tgtEl>
                                        <p:attrNameLst>
                                          <p:attrName>style.visibility</p:attrName>
                                        </p:attrNameLst>
                                      </p:cBhvr>
                                      <p:to>
                                        <p:strVal val="visible"/>
                                      </p:to>
                                    </p:set>
                                    <p:animEffect transition="in" filter="wipe(right)">
                                      <p:cBhvr>
                                        <p:cTn id="134" dur="500"/>
                                        <p:tgtEl>
                                          <p:spTgt spid="22597"/>
                                        </p:tgtEl>
                                      </p:cBhvr>
                                    </p:animEffect>
                                  </p:childTnLst>
                                </p:cTn>
                              </p:par>
                              <p:par>
                                <p:cTn id="135" presetID="22" presetClass="entr" presetSubtype="2" fill="hold" nodeType="withEffect">
                                  <p:stCondLst>
                                    <p:cond delay="0"/>
                                  </p:stCondLst>
                                  <p:childTnLst>
                                    <p:set>
                                      <p:cBhvr>
                                        <p:cTn id="136" dur="1" fill="hold">
                                          <p:stCondLst>
                                            <p:cond delay="0"/>
                                          </p:stCondLst>
                                        </p:cTn>
                                        <p:tgtEl>
                                          <p:spTgt spid="22600"/>
                                        </p:tgtEl>
                                        <p:attrNameLst>
                                          <p:attrName>style.visibility</p:attrName>
                                        </p:attrNameLst>
                                      </p:cBhvr>
                                      <p:to>
                                        <p:strVal val="visible"/>
                                      </p:to>
                                    </p:set>
                                    <p:animEffect transition="in" filter="wipe(right)">
                                      <p:cBhvr>
                                        <p:cTn id="137" dur="500"/>
                                        <p:tgtEl>
                                          <p:spTgt spid="22600"/>
                                        </p:tgtEl>
                                      </p:cBhvr>
                                    </p:animEffect>
                                  </p:childTnLst>
                                </p:cTn>
                              </p:par>
                              <p:par>
                                <p:cTn id="138" presetID="22" presetClass="entr" presetSubtype="4" fill="hold" nodeType="with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wipe(down)">
                                      <p:cBhvr>
                                        <p:cTn id="140" dur="1000"/>
                                        <p:tgtEl>
                                          <p:spTgt spid="85"/>
                                        </p:tgtEl>
                                      </p:cBhvr>
                                    </p:animEffect>
                                  </p:childTnLst>
                                </p:cTn>
                              </p:par>
                              <p:par>
                                <p:cTn id="141" presetID="22" presetClass="entr" presetSubtype="1" fill="hold" nodeType="withEffect">
                                  <p:stCondLst>
                                    <p:cond delay="0"/>
                                  </p:stCondLst>
                                  <p:childTnLst>
                                    <p:set>
                                      <p:cBhvr>
                                        <p:cTn id="142" dur="1" fill="hold">
                                          <p:stCondLst>
                                            <p:cond delay="0"/>
                                          </p:stCondLst>
                                        </p:cTn>
                                        <p:tgtEl>
                                          <p:spTgt spid="22595"/>
                                        </p:tgtEl>
                                        <p:attrNameLst>
                                          <p:attrName>style.visibility</p:attrName>
                                        </p:attrNameLst>
                                      </p:cBhvr>
                                      <p:to>
                                        <p:strVal val="visible"/>
                                      </p:to>
                                    </p:set>
                                    <p:animEffect transition="in" filter="wipe(up)">
                                      <p:cBhvr>
                                        <p:cTn id="143" dur="500"/>
                                        <p:tgtEl>
                                          <p:spTgt spid="22595"/>
                                        </p:tgtEl>
                                      </p:cBhvr>
                                    </p:animEffect>
                                  </p:childTnLst>
                                </p:cTn>
                              </p:par>
                            </p:childTnLst>
                          </p:cTn>
                        </p:par>
                        <p:par>
                          <p:cTn id="144" fill="hold" nodeType="afterGroup">
                            <p:stCondLst>
                              <p:cond delay="2000"/>
                            </p:stCondLst>
                            <p:childTnLst>
                              <p:par>
                                <p:cTn id="145" presetID="1" presetClass="entr" presetSubtype="0" fill="hold" grpId="0" nodeType="afterEffect">
                                  <p:stCondLst>
                                    <p:cond delay="0"/>
                                  </p:stCondLst>
                                  <p:childTnLst>
                                    <p:set>
                                      <p:cBhvr>
                                        <p:cTn id="146" dur="1" fill="hold">
                                          <p:stCondLst>
                                            <p:cond delay="0"/>
                                          </p:stCondLst>
                                        </p:cTn>
                                        <p:tgtEl>
                                          <p:spTgt spid="2256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2577"/>
                                        </p:tgtEl>
                                        <p:attrNameLst>
                                          <p:attrName>style.visibility</p:attrName>
                                        </p:attrNameLst>
                                      </p:cBhvr>
                                      <p:to>
                                        <p:strVal val="visible"/>
                                      </p:to>
                                    </p:set>
                                  </p:childTnLst>
                                </p:cTn>
                              </p:par>
                            </p:childTnLst>
                          </p:cTn>
                        </p:par>
                        <p:par>
                          <p:cTn id="149" fill="hold" nodeType="afterGroup">
                            <p:stCondLst>
                              <p:cond delay="2000"/>
                            </p:stCondLst>
                            <p:childTnLst>
                              <p:par>
                                <p:cTn id="150" presetID="1" presetClass="entr" presetSubtype="0" fill="hold" grpId="0" nodeType="afterEffect">
                                  <p:stCondLst>
                                    <p:cond delay="0"/>
                                  </p:stCondLst>
                                  <p:childTnLst>
                                    <p:set>
                                      <p:cBhvr>
                                        <p:cTn id="151" dur="1" fill="hold">
                                          <p:stCondLst>
                                            <p:cond delay="0"/>
                                          </p:stCondLst>
                                        </p:cTn>
                                        <p:tgtEl>
                                          <p:spTgt spid="2255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2549"/>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2553"/>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nodeType="clickEffect">
                                  <p:stCondLst>
                                    <p:cond delay="0"/>
                                  </p:stCondLst>
                                  <p:childTnLst>
                                    <p:set>
                                      <p:cBhvr>
                                        <p:cTn id="159" dur="1" fill="hold">
                                          <p:stCondLst>
                                            <p:cond delay="0"/>
                                          </p:stCondLst>
                                        </p:cTn>
                                        <p:tgtEl>
                                          <p:spTgt spid="22592"/>
                                        </p:tgtEl>
                                        <p:attrNameLst>
                                          <p:attrName>style.visibility</p:attrName>
                                        </p:attrNameLst>
                                      </p:cBhvr>
                                      <p:to>
                                        <p:strVal val="visible"/>
                                      </p:to>
                                    </p:set>
                                    <p:animEffect transition="in" filter="wipe(left)">
                                      <p:cBhvr>
                                        <p:cTn id="160" dur="1000"/>
                                        <p:tgtEl>
                                          <p:spTgt spid="22592"/>
                                        </p:tgtEl>
                                      </p:cBhvr>
                                    </p:animEffect>
                                  </p:childTnLst>
                                </p:cTn>
                              </p:par>
                            </p:childTnLst>
                          </p:cTn>
                        </p:par>
                        <p:par>
                          <p:cTn id="161" fill="hold" nodeType="afterGroup">
                            <p:stCondLst>
                              <p:cond delay="1000"/>
                            </p:stCondLst>
                            <p:childTnLst>
                              <p:par>
                                <p:cTn id="162" presetID="1" presetClass="entr" presetSubtype="0" fill="hold" grpId="0" nodeType="afterEffect">
                                  <p:stCondLst>
                                    <p:cond delay="0"/>
                                  </p:stCondLst>
                                  <p:childTnLst>
                                    <p:set>
                                      <p:cBhvr>
                                        <p:cTn id="163" dur="1" fill="hold">
                                          <p:stCondLst>
                                            <p:cond delay="0"/>
                                          </p:stCondLst>
                                        </p:cTn>
                                        <p:tgtEl>
                                          <p:spTgt spid="22582"/>
                                        </p:tgtEl>
                                        <p:attrNameLst>
                                          <p:attrName>style.visibility</p:attrName>
                                        </p:attrNameLst>
                                      </p:cBhvr>
                                      <p:to>
                                        <p:strVal val="visible"/>
                                      </p:to>
                                    </p:set>
                                  </p:childTnLst>
                                </p:cTn>
                              </p:par>
                            </p:childTnLst>
                          </p:cTn>
                        </p:par>
                        <p:par>
                          <p:cTn id="164" fill="hold" nodeType="afterGroup">
                            <p:stCondLst>
                              <p:cond delay="1000"/>
                            </p:stCondLst>
                            <p:childTnLst>
                              <p:par>
                                <p:cTn id="165" presetID="1" presetClass="entr" presetSubtype="0" fill="hold" grpId="0" nodeType="afterEffect">
                                  <p:stCondLst>
                                    <p:cond delay="0"/>
                                  </p:stCondLst>
                                  <p:childTnLst>
                                    <p:set>
                                      <p:cBhvr>
                                        <p:cTn id="166" dur="1" fill="hold">
                                          <p:stCondLst>
                                            <p:cond delay="0"/>
                                          </p:stCondLst>
                                        </p:cTn>
                                        <p:tgtEl>
                                          <p:spTgt spid="22579"/>
                                        </p:tgtEl>
                                        <p:attrNameLst>
                                          <p:attrName>style.visibility</p:attrName>
                                        </p:attrNameLst>
                                      </p:cBhvr>
                                      <p:to>
                                        <p:strVal val="visible"/>
                                      </p:to>
                                    </p:set>
                                  </p:childTnLst>
                                </p:cTn>
                              </p:par>
                            </p:childTnLst>
                          </p:cTn>
                        </p:par>
                        <p:par>
                          <p:cTn id="167" fill="hold" nodeType="afterGroup">
                            <p:stCondLst>
                              <p:cond delay="1000"/>
                            </p:stCondLst>
                            <p:childTnLst>
                              <p:par>
                                <p:cTn id="168" presetID="22" presetClass="entr" presetSubtype="4" fill="hold" nodeType="afterEffect">
                                  <p:stCondLst>
                                    <p:cond delay="0"/>
                                  </p:stCondLst>
                                  <p:childTnLst>
                                    <p:set>
                                      <p:cBhvr>
                                        <p:cTn id="169" dur="1" fill="hold">
                                          <p:stCondLst>
                                            <p:cond delay="0"/>
                                          </p:stCondLst>
                                        </p:cTn>
                                        <p:tgtEl>
                                          <p:spTgt spid="22564"/>
                                        </p:tgtEl>
                                        <p:attrNameLst>
                                          <p:attrName>style.visibility</p:attrName>
                                        </p:attrNameLst>
                                      </p:cBhvr>
                                      <p:to>
                                        <p:strVal val="visible"/>
                                      </p:to>
                                    </p:set>
                                    <p:animEffect transition="in" filter="wipe(down)">
                                      <p:cBhvr>
                                        <p:cTn id="170" dur="1000"/>
                                        <p:tgtEl>
                                          <p:spTgt spid="22564"/>
                                        </p:tgtEl>
                                      </p:cBhvr>
                                    </p:animEffect>
                                  </p:childTnLst>
                                </p:cTn>
                              </p:par>
                            </p:childTnLst>
                          </p:cTn>
                        </p:par>
                        <p:par>
                          <p:cTn id="171" fill="hold" nodeType="afterGroup">
                            <p:stCondLst>
                              <p:cond delay="2000"/>
                            </p:stCondLst>
                            <p:childTnLst>
                              <p:par>
                                <p:cTn id="172" presetID="1" presetClass="entr" presetSubtype="0" fill="hold" grpId="0" nodeType="afterEffect">
                                  <p:stCondLst>
                                    <p:cond delay="0"/>
                                  </p:stCondLst>
                                  <p:childTnLst>
                                    <p:set>
                                      <p:cBhvr>
                                        <p:cTn id="173" dur="1" fill="hold">
                                          <p:stCondLst>
                                            <p:cond delay="0"/>
                                          </p:stCondLst>
                                        </p:cTn>
                                        <p:tgtEl>
                                          <p:spTgt spid="22585"/>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nodeType="clickEffect">
                                  <p:stCondLst>
                                    <p:cond delay="0"/>
                                  </p:stCondLst>
                                  <p:childTnLst>
                                    <p:set>
                                      <p:cBhvr>
                                        <p:cTn id="177" dur="1" fill="hold">
                                          <p:stCondLst>
                                            <p:cond delay="0"/>
                                          </p:stCondLst>
                                        </p:cTn>
                                        <p:tgtEl>
                                          <p:spTgt spid="22566"/>
                                        </p:tgtEl>
                                        <p:attrNameLst>
                                          <p:attrName>style.visibility</p:attrName>
                                        </p:attrNameLst>
                                      </p:cBhvr>
                                      <p:to>
                                        <p:strVal val="visible"/>
                                      </p:to>
                                    </p:set>
                                    <p:animEffect transition="in" filter="wipe(down)">
                                      <p:cBhvr>
                                        <p:cTn id="178" dur="1000"/>
                                        <p:tgtEl>
                                          <p:spTgt spid="22566"/>
                                        </p:tgtEl>
                                      </p:cBhvr>
                                    </p:animEffect>
                                  </p:childTnLst>
                                </p:cTn>
                              </p:par>
                            </p:childTnLst>
                          </p:cTn>
                        </p:par>
                        <p:par>
                          <p:cTn id="179" fill="hold" nodeType="afterGroup">
                            <p:stCondLst>
                              <p:cond delay="1000"/>
                            </p:stCondLst>
                            <p:childTnLst>
                              <p:par>
                                <p:cTn id="180" presetID="1" presetClass="entr" presetSubtype="0" fill="hold" grpId="0" nodeType="afterEffect">
                                  <p:stCondLst>
                                    <p:cond delay="0"/>
                                  </p:stCondLst>
                                  <p:childTnLst>
                                    <p:set>
                                      <p:cBhvr>
                                        <p:cTn id="181" dur="1" fill="hold">
                                          <p:stCondLst>
                                            <p:cond delay="0"/>
                                          </p:stCondLst>
                                        </p:cTn>
                                        <p:tgtEl>
                                          <p:spTgt spid="22588"/>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22560"/>
                                        </p:tgtEl>
                                        <p:attrNameLst>
                                          <p:attrName>style.visibility</p:attrName>
                                        </p:attrNameLst>
                                      </p:cBhvr>
                                      <p:to>
                                        <p:strVal val="visible"/>
                                      </p:to>
                                    </p:set>
                                  </p:childTnLst>
                                </p:cTn>
                              </p:par>
                            </p:childTnLst>
                          </p:cTn>
                        </p:par>
                        <p:par>
                          <p:cTn id="184" fill="hold" nodeType="afterGroup">
                            <p:stCondLst>
                              <p:cond delay="1000"/>
                            </p:stCondLst>
                            <p:childTnLst>
                              <p:par>
                                <p:cTn id="185" presetID="22" presetClass="entr" presetSubtype="2" fill="hold" nodeType="afterEffect">
                                  <p:stCondLst>
                                    <p:cond delay="0"/>
                                  </p:stCondLst>
                                  <p:childTnLst>
                                    <p:set>
                                      <p:cBhvr>
                                        <p:cTn id="186" dur="1" fill="hold">
                                          <p:stCondLst>
                                            <p:cond delay="0"/>
                                          </p:stCondLst>
                                        </p:cTn>
                                        <p:tgtEl>
                                          <p:spTgt spid="9"/>
                                        </p:tgtEl>
                                        <p:attrNameLst>
                                          <p:attrName>style.visibility</p:attrName>
                                        </p:attrNameLst>
                                      </p:cBhvr>
                                      <p:to>
                                        <p:strVal val="visible"/>
                                      </p:to>
                                    </p:set>
                                    <p:animEffect transition="in" filter="wipe(right)">
                                      <p:cBhvr>
                                        <p:cTn id="187" dur="500"/>
                                        <p:tgtEl>
                                          <p:spTgt spid="9"/>
                                        </p:tgtEl>
                                      </p:cBhvr>
                                    </p:animEffect>
                                  </p:childTnLst>
                                </p:cTn>
                              </p:par>
                              <p:par>
                                <p:cTn id="188" presetID="22" presetClass="entr" presetSubtype="2" fill="hold" nodeType="withEffect">
                                  <p:stCondLst>
                                    <p:cond delay="0"/>
                                  </p:stCondLst>
                                  <p:childTnLst>
                                    <p:set>
                                      <p:cBhvr>
                                        <p:cTn id="189" dur="1" fill="hold">
                                          <p:stCondLst>
                                            <p:cond delay="0"/>
                                          </p:stCondLst>
                                        </p:cTn>
                                        <p:tgtEl>
                                          <p:spTgt spid="12"/>
                                        </p:tgtEl>
                                        <p:attrNameLst>
                                          <p:attrName>style.visibility</p:attrName>
                                        </p:attrNameLst>
                                      </p:cBhvr>
                                      <p:to>
                                        <p:strVal val="visible"/>
                                      </p:to>
                                    </p:set>
                                    <p:animEffect transition="in" filter="wipe(right)">
                                      <p:cBhvr>
                                        <p:cTn id="190" dur="500"/>
                                        <p:tgtEl>
                                          <p:spTgt spid="12"/>
                                        </p:tgtEl>
                                      </p:cBhvr>
                                    </p:animEffect>
                                  </p:childTnLst>
                                </p:cTn>
                              </p:par>
                              <p:par>
                                <p:cTn id="191" presetID="22" presetClass="entr" presetSubtype="1" fill="hold" nodeType="withEffect">
                                  <p:stCondLst>
                                    <p:cond delay="0"/>
                                  </p:stCondLst>
                                  <p:childTnLst>
                                    <p:set>
                                      <p:cBhvr>
                                        <p:cTn id="192" dur="1" fill="hold">
                                          <p:stCondLst>
                                            <p:cond delay="0"/>
                                          </p:stCondLst>
                                        </p:cTn>
                                        <p:tgtEl>
                                          <p:spTgt spid="3"/>
                                        </p:tgtEl>
                                        <p:attrNameLst>
                                          <p:attrName>style.visibility</p:attrName>
                                        </p:attrNameLst>
                                      </p:cBhvr>
                                      <p:to>
                                        <p:strVal val="visible"/>
                                      </p:to>
                                    </p:set>
                                    <p:animEffect transition="in" filter="wipe(up)">
                                      <p:cBhvr>
                                        <p:cTn id="193" dur="500"/>
                                        <p:tgtEl>
                                          <p:spTgt spid="3"/>
                                        </p:tgtEl>
                                      </p:cBhvr>
                                    </p:animEffect>
                                  </p:childTnLst>
                                </p:cTn>
                              </p:par>
                            </p:childTnLst>
                          </p:cTn>
                        </p:par>
                        <p:par>
                          <p:cTn id="194" fill="hold" nodeType="afterGroup">
                            <p:stCondLst>
                              <p:cond delay="1500"/>
                            </p:stCondLst>
                            <p:childTnLst>
                              <p:par>
                                <p:cTn id="195" presetID="22" presetClass="entr" presetSubtype="2" fill="hold" nodeType="afterEffect">
                                  <p:stCondLst>
                                    <p:cond delay="0"/>
                                  </p:stCondLst>
                                  <p:childTnLst>
                                    <p:set>
                                      <p:cBhvr>
                                        <p:cTn id="196" dur="1" fill="hold">
                                          <p:stCondLst>
                                            <p:cond delay="0"/>
                                          </p:stCondLst>
                                        </p:cTn>
                                        <p:tgtEl>
                                          <p:spTgt spid="10"/>
                                        </p:tgtEl>
                                        <p:attrNameLst>
                                          <p:attrName>style.visibility</p:attrName>
                                        </p:attrNameLst>
                                      </p:cBhvr>
                                      <p:to>
                                        <p:strVal val="visible"/>
                                      </p:to>
                                    </p:set>
                                    <p:animEffect transition="in" filter="wipe(right)">
                                      <p:cBhvr>
                                        <p:cTn id="197" dur="500"/>
                                        <p:tgtEl>
                                          <p:spTgt spid="10"/>
                                        </p:tgtEl>
                                      </p:cBhvr>
                                    </p:animEffect>
                                  </p:childTnLst>
                                </p:cTn>
                              </p:par>
                              <p:par>
                                <p:cTn id="198" presetID="22" presetClass="entr" presetSubtype="2" fill="hold" nodeType="withEffect">
                                  <p:stCondLst>
                                    <p:cond delay="0"/>
                                  </p:stCondLst>
                                  <p:childTnLst>
                                    <p:set>
                                      <p:cBhvr>
                                        <p:cTn id="199" dur="1" fill="hold">
                                          <p:stCondLst>
                                            <p:cond delay="0"/>
                                          </p:stCondLst>
                                        </p:cTn>
                                        <p:tgtEl>
                                          <p:spTgt spid="13"/>
                                        </p:tgtEl>
                                        <p:attrNameLst>
                                          <p:attrName>style.visibility</p:attrName>
                                        </p:attrNameLst>
                                      </p:cBhvr>
                                      <p:to>
                                        <p:strVal val="visible"/>
                                      </p:to>
                                    </p:set>
                                    <p:animEffect transition="in" filter="wipe(right)">
                                      <p:cBhvr>
                                        <p:cTn id="200" dur="500"/>
                                        <p:tgtEl>
                                          <p:spTgt spid="13"/>
                                        </p:tgtEl>
                                      </p:cBhvr>
                                    </p:animEffect>
                                  </p:childTnLst>
                                </p:cTn>
                              </p:par>
                              <p:par>
                                <p:cTn id="201" presetID="22" presetClass="entr" presetSubtype="1" fill="hold" nodeType="with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wipe(up)">
                                      <p:cBhvr>
                                        <p:cTn id="203" dur="500"/>
                                        <p:tgtEl>
                                          <p:spTgt spid="5"/>
                                        </p:tgtEl>
                                      </p:cBhvr>
                                    </p:animEffect>
                                  </p:childTnLst>
                                </p:cTn>
                              </p:par>
                              <p:par>
                                <p:cTn id="204" presetID="22" presetClass="entr" presetSubtype="1" fill="hold" nodeType="withEffect">
                                  <p:stCondLst>
                                    <p:cond delay="0"/>
                                  </p:stCondLst>
                                  <p:childTnLst>
                                    <p:set>
                                      <p:cBhvr>
                                        <p:cTn id="205" dur="1" fill="hold">
                                          <p:stCondLst>
                                            <p:cond delay="0"/>
                                          </p:stCondLst>
                                        </p:cTn>
                                        <p:tgtEl>
                                          <p:spTgt spid="7"/>
                                        </p:tgtEl>
                                        <p:attrNameLst>
                                          <p:attrName>style.visibility</p:attrName>
                                        </p:attrNameLst>
                                      </p:cBhvr>
                                      <p:to>
                                        <p:strVal val="visible"/>
                                      </p:to>
                                    </p:set>
                                    <p:animEffect transition="in" filter="wipe(up)">
                                      <p:cBhvr>
                                        <p:cTn id="206" dur="500"/>
                                        <p:tgtEl>
                                          <p:spTgt spid="7"/>
                                        </p:tgtEl>
                                      </p:cBhvr>
                                    </p:animEffect>
                                  </p:childTnLst>
                                </p:cTn>
                              </p:par>
                            </p:childTnLst>
                          </p:cTn>
                        </p:par>
                        <p:par>
                          <p:cTn id="207" fill="hold" nodeType="afterGroup">
                            <p:stCondLst>
                              <p:cond delay="2000"/>
                            </p:stCondLst>
                            <p:childTnLst>
                              <p:par>
                                <p:cTn id="208" presetID="22" presetClass="entr" presetSubtype="2" fill="hold" nodeType="afterEffect">
                                  <p:stCondLst>
                                    <p:cond delay="0"/>
                                  </p:stCondLst>
                                  <p:childTnLst>
                                    <p:set>
                                      <p:cBhvr>
                                        <p:cTn id="209" dur="1" fill="hold">
                                          <p:stCondLst>
                                            <p:cond delay="0"/>
                                          </p:stCondLst>
                                        </p:cTn>
                                        <p:tgtEl>
                                          <p:spTgt spid="8"/>
                                        </p:tgtEl>
                                        <p:attrNameLst>
                                          <p:attrName>style.visibility</p:attrName>
                                        </p:attrNameLst>
                                      </p:cBhvr>
                                      <p:to>
                                        <p:strVal val="visible"/>
                                      </p:to>
                                    </p:set>
                                    <p:animEffect transition="in" filter="wipe(right)">
                                      <p:cBhvr>
                                        <p:cTn id="210" dur="500"/>
                                        <p:tgtEl>
                                          <p:spTgt spid="8"/>
                                        </p:tgtEl>
                                      </p:cBhvr>
                                    </p:animEffect>
                                  </p:childTnLst>
                                </p:cTn>
                              </p:par>
                              <p:par>
                                <p:cTn id="211" presetID="22" presetClass="entr" presetSubtype="2" fill="hold" nodeType="withEffect">
                                  <p:stCondLst>
                                    <p:cond delay="0"/>
                                  </p:stCondLst>
                                  <p:childTnLst>
                                    <p:set>
                                      <p:cBhvr>
                                        <p:cTn id="212" dur="1" fill="hold">
                                          <p:stCondLst>
                                            <p:cond delay="0"/>
                                          </p:stCondLst>
                                        </p:cTn>
                                        <p:tgtEl>
                                          <p:spTgt spid="11"/>
                                        </p:tgtEl>
                                        <p:attrNameLst>
                                          <p:attrName>style.visibility</p:attrName>
                                        </p:attrNameLst>
                                      </p:cBhvr>
                                      <p:to>
                                        <p:strVal val="visible"/>
                                      </p:to>
                                    </p:set>
                                    <p:animEffect transition="in" filter="wipe(right)">
                                      <p:cBhvr>
                                        <p:cTn id="213" dur="500"/>
                                        <p:tgtEl>
                                          <p:spTgt spid="11"/>
                                        </p:tgtEl>
                                      </p:cBhvr>
                                    </p:animEffect>
                                  </p:childTnLst>
                                </p:cTn>
                              </p:par>
                              <p:par>
                                <p:cTn id="214" presetID="22" presetClass="entr" presetSubtype="1" fill="hold" nodeType="withEffect">
                                  <p:stCondLst>
                                    <p:cond delay="0"/>
                                  </p:stCondLst>
                                  <p:childTnLst>
                                    <p:set>
                                      <p:cBhvr>
                                        <p:cTn id="215" dur="1" fill="hold">
                                          <p:stCondLst>
                                            <p:cond delay="0"/>
                                          </p:stCondLst>
                                        </p:cTn>
                                        <p:tgtEl>
                                          <p:spTgt spid="6"/>
                                        </p:tgtEl>
                                        <p:attrNameLst>
                                          <p:attrName>style.visibility</p:attrName>
                                        </p:attrNameLst>
                                      </p:cBhvr>
                                      <p:to>
                                        <p:strVal val="visible"/>
                                      </p:to>
                                    </p:set>
                                    <p:animEffect transition="in" filter="wipe(up)">
                                      <p:cBhvr>
                                        <p:cTn id="2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p:bldP spid="22551" grpId="0"/>
      <p:bldP spid="22552" grpId="0"/>
      <p:bldP spid="22553" grpId="0"/>
      <p:bldP spid="22554" grpId="0"/>
      <p:bldP spid="22555" grpId="0"/>
      <p:bldP spid="22558" grpId="0"/>
      <p:bldP spid="22559" grpId="0"/>
      <p:bldP spid="22560" grpId="0"/>
      <p:bldP spid="22561" grpId="0"/>
      <p:bldP spid="22562" grpId="0"/>
      <p:bldP spid="22575" grpId="0"/>
      <p:bldP spid="22576" grpId="0"/>
      <p:bldP spid="22577" grpId="0"/>
      <p:bldP spid="22578" grpId="0"/>
      <p:bldP spid="22579" grpId="0"/>
      <p:bldP spid="22580" grpId="0"/>
      <p:bldP spid="22581" grpId="0"/>
      <p:bldP spid="22585" grpId="0"/>
      <p:bldP spid="22586" grpId="0"/>
      <p:bldP spid="22587" grpId="0"/>
      <p:bldP spid="22588" grpId="0"/>
      <p:bldP spid="22574" grpId="0" animBg="1"/>
      <p:bldP spid="22573" grpId="0" animBg="1"/>
      <p:bldP spid="22582" grpId="0" animBg="1"/>
      <p:bldP spid="22572" grpId="0" animBg="1"/>
      <p:bldP spid="22583" grpId="0" animBg="1"/>
      <p:bldP spid="22547" grpId="0"/>
      <p:bldP spid="22548" grpId="0"/>
      <p:bldP spid="22549" grpId="0"/>
      <p:bldP spid="22556" grpId="0"/>
      <p:bldP spid="22567" grpId="0"/>
      <p:bldP spid="22568" grpId="0"/>
      <p:bldP spid="22569" grpId="0"/>
      <p:bldP spid="22570" grpId="0" animBg="1"/>
      <p:bldP spid="22557" grpId="0" animBg="1"/>
      <p:bldP spid="225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2"/>
          <p:cNvGrpSpPr>
            <a:grpSpLocks/>
          </p:cNvGrpSpPr>
          <p:nvPr/>
        </p:nvGrpSpPr>
        <p:grpSpPr bwMode="auto">
          <a:xfrm>
            <a:off x="2411413" y="2479675"/>
            <a:ext cx="4505325" cy="3252788"/>
            <a:chOff x="2544" y="1281"/>
            <a:chExt cx="2990" cy="2337"/>
          </a:xfrm>
        </p:grpSpPr>
        <p:grpSp>
          <p:nvGrpSpPr>
            <p:cNvPr id="13335" name="Group 69"/>
            <p:cNvGrpSpPr>
              <a:grpSpLocks/>
            </p:cNvGrpSpPr>
            <p:nvPr/>
          </p:nvGrpSpPr>
          <p:grpSpPr bwMode="auto">
            <a:xfrm>
              <a:off x="2549" y="1290"/>
              <a:ext cx="2977" cy="2321"/>
              <a:chOff x="2548" y="1290"/>
              <a:chExt cx="2296" cy="2321"/>
            </a:xfrm>
          </p:grpSpPr>
          <p:grpSp>
            <p:nvGrpSpPr>
              <p:cNvPr id="13339" name="Group 5"/>
              <p:cNvGrpSpPr>
                <a:grpSpLocks/>
              </p:cNvGrpSpPr>
              <p:nvPr/>
            </p:nvGrpSpPr>
            <p:grpSpPr bwMode="auto">
              <a:xfrm>
                <a:off x="2548" y="1290"/>
                <a:ext cx="2296" cy="1928"/>
                <a:chOff x="2698" y="1132"/>
                <a:chExt cx="2797" cy="2178"/>
              </a:xfrm>
            </p:grpSpPr>
            <p:sp>
              <p:nvSpPr>
                <p:cNvPr id="13349" name="Line 6"/>
                <p:cNvSpPr>
                  <a:spLocks noChangeShapeType="1"/>
                </p:cNvSpPr>
                <p:nvPr/>
              </p:nvSpPr>
              <p:spPr bwMode="auto">
                <a:xfrm>
                  <a:off x="2708" y="1132"/>
                  <a:ext cx="2787"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50" name="Line 7"/>
                <p:cNvSpPr>
                  <a:spLocks noChangeShapeType="1"/>
                </p:cNvSpPr>
                <p:nvPr/>
              </p:nvSpPr>
              <p:spPr bwMode="auto">
                <a:xfrm>
                  <a:off x="2706" y="1558"/>
                  <a:ext cx="2787"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51" name="Line 8"/>
                <p:cNvSpPr>
                  <a:spLocks noChangeShapeType="1"/>
                </p:cNvSpPr>
                <p:nvPr/>
              </p:nvSpPr>
              <p:spPr bwMode="auto">
                <a:xfrm>
                  <a:off x="2704" y="1996"/>
                  <a:ext cx="2787"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52" name="Line 9"/>
                <p:cNvSpPr>
                  <a:spLocks noChangeShapeType="1"/>
                </p:cNvSpPr>
                <p:nvPr/>
              </p:nvSpPr>
              <p:spPr bwMode="auto">
                <a:xfrm>
                  <a:off x="2702" y="2434"/>
                  <a:ext cx="2787"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53" name="Line 10"/>
                <p:cNvSpPr>
                  <a:spLocks noChangeShapeType="1"/>
                </p:cNvSpPr>
                <p:nvPr/>
              </p:nvSpPr>
              <p:spPr bwMode="auto">
                <a:xfrm>
                  <a:off x="2700" y="2872"/>
                  <a:ext cx="2787"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54" name="Line 11"/>
                <p:cNvSpPr>
                  <a:spLocks noChangeShapeType="1"/>
                </p:cNvSpPr>
                <p:nvPr/>
              </p:nvSpPr>
              <p:spPr bwMode="auto">
                <a:xfrm>
                  <a:off x="2698" y="3310"/>
                  <a:ext cx="2787"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340" name="Group 68"/>
              <p:cNvGrpSpPr>
                <a:grpSpLocks/>
              </p:cNvGrpSpPr>
              <p:nvPr/>
            </p:nvGrpSpPr>
            <p:grpSpPr bwMode="auto">
              <a:xfrm>
                <a:off x="2833" y="1291"/>
                <a:ext cx="2006" cy="2320"/>
                <a:chOff x="2833" y="1291"/>
                <a:chExt cx="2006" cy="2320"/>
              </a:xfrm>
            </p:grpSpPr>
            <p:sp>
              <p:nvSpPr>
                <p:cNvPr id="13341" name="Line 13"/>
                <p:cNvSpPr>
                  <a:spLocks noChangeShapeType="1"/>
                </p:cNvSpPr>
                <p:nvPr/>
              </p:nvSpPr>
              <p:spPr bwMode="auto">
                <a:xfrm>
                  <a:off x="2833"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2" name="Line 14"/>
                <p:cNvSpPr>
                  <a:spLocks noChangeShapeType="1"/>
                </p:cNvSpPr>
                <p:nvPr/>
              </p:nvSpPr>
              <p:spPr bwMode="auto">
                <a:xfrm>
                  <a:off x="3118"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3" name="Line 15"/>
                <p:cNvSpPr>
                  <a:spLocks noChangeShapeType="1"/>
                </p:cNvSpPr>
                <p:nvPr/>
              </p:nvSpPr>
              <p:spPr bwMode="auto">
                <a:xfrm>
                  <a:off x="3412"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4" name="Line 16"/>
                <p:cNvSpPr>
                  <a:spLocks noChangeShapeType="1"/>
                </p:cNvSpPr>
                <p:nvPr/>
              </p:nvSpPr>
              <p:spPr bwMode="auto">
                <a:xfrm>
                  <a:off x="3696"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5" name="Line 17"/>
                <p:cNvSpPr>
                  <a:spLocks noChangeShapeType="1"/>
                </p:cNvSpPr>
                <p:nvPr/>
              </p:nvSpPr>
              <p:spPr bwMode="auto">
                <a:xfrm>
                  <a:off x="3981"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6" name="Line 18"/>
                <p:cNvSpPr>
                  <a:spLocks noChangeShapeType="1"/>
                </p:cNvSpPr>
                <p:nvPr/>
              </p:nvSpPr>
              <p:spPr bwMode="auto">
                <a:xfrm>
                  <a:off x="4265"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7" name="Line 19"/>
                <p:cNvSpPr>
                  <a:spLocks noChangeShapeType="1"/>
                </p:cNvSpPr>
                <p:nvPr/>
              </p:nvSpPr>
              <p:spPr bwMode="auto">
                <a:xfrm>
                  <a:off x="4554"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48" name="Line 21"/>
                <p:cNvSpPr>
                  <a:spLocks noChangeShapeType="1"/>
                </p:cNvSpPr>
                <p:nvPr/>
              </p:nvSpPr>
              <p:spPr bwMode="auto">
                <a:xfrm>
                  <a:off x="4839" y="1291"/>
                  <a:ext cx="0" cy="232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3336" name="Group 22"/>
            <p:cNvGrpSpPr>
              <a:grpSpLocks/>
            </p:cNvGrpSpPr>
            <p:nvPr/>
          </p:nvGrpSpPr>
          <p:grpSpPr bwMode="auto">
            <a:xfrm>
              <a:off x="2544" y="1281"/>
              <a:ext cx="2990" cy="2337"/>
              <a:chOff x="1962" y="864"/>
              <a:chExt cx="2784" cy="2640"/>
            </a:xfrm>
          </p:grpSpPr>
          <p:sp>
            <p:nvSpPr>
              <p:cNvPr id="13337" name="Line 23"/>
              <p:cNvSpPr>
                <a:spLocks noChangeShapeType="1"/>
              </p:cNvSpPr>
              <p:nvPr/>
            </p:nvSpPr>
            <p:spPr bwMode="auto">
              <a:xfrm>
                <a:off x="1968" y="864"/>
                <a:ext cx="0" cy="26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38" name="Line 24"/>
              <p:cNvSpPr>
                <a:spLocks noChangeShapeType="1"/>
              </p:cNvSpPr>
              <p:nvPr/>
            </p:nvSpPr>
            <p:spPr bwMode="auto">
              <a:xfrm>
                <a:off x="1962" y="3492"/>
                <a:ext cx="27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16387"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Equilibrium in the Long-Run</a:t>
            </a:r>
          </a:p>
        </p:txBody>
      </p:sp>
      <p:sp>
        <p:nvSpPr>
          <p:cNvPr id="23579" name="Text Box 27"/>
          <p:cNvSpPr txBox="1">
            <a:spLocks noChangeArrowheads="1"/>
          </p:cNvSpPr>
          <p:nvPr/>
        </p:nvSpPr>
        <p:spPr bwMode="auto">
          <a:xfrm>
            <a:off x="3187700" y="6069013"/>
            <a:ext cx="2281238" cy="36988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Real Domestic Output</a:t>
            </a:r>
          </a:p>
        </p:txBody>
      </p:sp>
      <p:sp>
        <p:nvSpPr>
          <p:cNvPr id="23582" name="Text Box 30"/>
          <p:cNvSpPr txBox="1">
            <a:spLocks noChangeArrowheads="1"/>
          </p:cNvSpPr>
          <p:nvPr/>
        </p:nvSpPr>
        <p:spPr bwMode="auto">
          <a:xfrm>
            <a:off x="2703513" y="1697038"/>
            <a:ext cx="3736975" cy="58578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200" dirty="0">
                <a:solidFill>
                  <a:srgbClr val="000000"/>
                </a:solidFill>
                <a:latin typeface="+mn-lt"/>
                <a:ea typeface="+mn-ea"/>
                <a:cs typeface="Arial" panose="020B0604020202020204" pitchFamily="34" charset="0"/>
              </a:rPr>
              <a:t>Long Run Equilibrium</a:t>
            </a:r>
          </a:p>
        </p:txBody>
      </p:sp>
      <p:sp>
        <p:nvSpPr>
          <p:cNvPr id="23593" name="Text Box 41"/>
          <p:cNvSpPr txBox="1">
            <a:spLocks noChangeArrowheads="1"/>
          </p:cNvSpPr>
          <p:nvPr/>
        </p:nvSpPr>
        <p:spPr bwMode="auto">
          <a:xfrm rot="-5400000">
            <a:off x="1276350" y="4049713"/>
            <a:ext cx="1201737" cy="369888"/>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Price Level</a:t>
            </a:r>
          </a:p>
        </p:txBody>
      </p:sp>
      <p:sp>
        <p:nvSpPr>
          <p:cNvPr id="13319" name="Rectangle 10"/>
          <p:cNvSpPr>
            <a:spLocks noChangeArrowheads="1"/>
          </p:cNvSpPr>
          <p:nvPr/>
        </p:nvSpPr>
        <p:spPr bwMode="auto">
          <a:xfrm>
            <a:off x="2422525" y="2508250"/>
            <a:ext cx="4475163" cy="32004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13320" name="Group 12"/>
          <p:cNvGrpSpPr>
            <a:grpSpLocks/>
          </p:cNvGrpSpPr>
          <p:nvPr/>
        </p:nvGrpSpPr>
        <p:grpSpPr bwMode="auto">
          <a:xfrm>
            <a:off x="2398713" y="2495550"/>
            <a:ext cx="4527550" cy="3243263"/>
            <a:chOff x="1441" y="1411"/>
            <a:chExt cx="1761" cy="1502"/>
          </a:xfrm>
        </p:grpSpPr>
        <p:sp>
          <p:nvSpPr>
            <p:cNvPr id="13333" name="Line 13"/>
            <p:cNvSpPr>
              <a:spLocks noChangeShapeType="1"/>
            </p:cNvSpPr>
            <p:nvPr/>
          </p:nvSpPr>
          <p:spPr bwMode="auto">
            <a:xfrm>
              <a:off x="1454" y="1411"/>
              <a:ext cx="0" cy="150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34" name="Line 14"/>
            <p:cNvSpPr>
              <a:spLocks noChangeShapeType="1"/>
            </p:cNvSpPr>
            <p:nvPr/>
          </p:nvSpPr>
          <p:spPr bwMode="auto">
            <a:xfrm>
              <a:off x="1441" y="2906"/>
              <a:ext cx="176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3575" name="Text Box 23"/>
          <p:cNvSpPr txBox="1">
            <a:spLocks noChangeArrowheads="1"/>
          </p:cNvSpPr>
          <p:nvPr/>
        </p:nvSpPr>
        <p:spPr bwMode="auto">
          <a:xfrm>
            <a:off x="2046288" y="4225925"/>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23580" name="Text Box 28"/>
          <p:cNvSpPr txBox="1">
            <a:spLocks noChangeArrowheads="1"/>
          </p:cNvSpPr>
          <p:nvPr/>
        </p:nvSpPr>
        <p:spPr bwMode="auto">
          <a:xfrm>
            <a:off x="4254500" y="571182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f</a:t>
            </a:r>
          </a:p>
        </p:txBody>
      </p:sp>
      <p:sp>
        <p:nvSpPr>
          <p:cNvPr id="23583" name="Line 31"/>
          <p:cNvSpPr>
            <a:spLocks noChangeShapeType="1"/>
          </p:cNvSpPr>
          <p:nvPr/>
        </p:nvSpPr>
        <p:spPr bwMode="auto">
          <a:xfrm>
            <a:off x="4454525" y="2641600"/>
            <a:ext cx="0" cy="3062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87" name="Text Box 35"/>
          <p:cNvSpPr txBox="1">
            <a:spLocks noChangeArrowheads="1"/>
          </p:cNvSpPr>
          <p:nvPr/>
        </p:nvSpPr>
        <p:spPr bwMode="auto">
          <a:xfrm>
            <a:off x="4505325" y="41767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endParaRPr lang="en-US" altLang="en-US" sz="1800" b="1" i="1" baseline="-25000" dirty="0">
              <a:latin typeface="Arial" panose="020B0604020202020204" pitchFamily="34" charset="0"/>
            </a:endParaRPr>
          </a:p>
        </p:txBody>
      </p:sp>
      <p:sp>
        <p:nvSpPr>
          <p:cNvPr id="23596" name="Text Box 44"/>
          <p:cNvSpPr txBox="1">
            <a:spLocks noChangeArrowheads="1"/>
          </p:cNvSpPr>
          <p:nvPr/>
        </p:nvSpPr>
        <p:spPr bwMode="auto">
          <a:xfrm>
            <a:off x="5599113" y="2640013"/>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1</a:t>
            </a:r>
          </a:p>
        </p:txBody>
      </p:sp>
      <p:sp>
        <p:nvSpPr>
          <p:cNvPr id="23597" name="Text Box 45"/>
          <p:cNvSpPr txBox="1">
            <a:spLocks noChangeArrowheads="1"/>
          </p:cNvSpPr>
          <p:nvPr/>
        </p:nvSpPr>
        <p:spPr bwMode="auto">
          <a:xfrm>
            <a:off x="4545013" y="2560638"/>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LR</a:t>
            </a:r>
          </a:p>
        </p:txBody>
      </p:sp>
      <p:sp>
        <p:nvSpPr>
          <p:cNvPr id="23612" name="Line 60"/>
          <p:cNvSpPr>
            <a:spLocks noChangeShapeType="1"/>
          </p:cNvSpPr>
          <p:nvPr/>
        </p:nvSpPr>
        <p:spPr bwMode="auto">
          <a:xfrm flipH="1">
            <a:off x="2457450" y="4411663"/>
            <a:ext cx="1992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614" name="Freeform 62"/>
          <p:cNvSpPr>
            <a:spLocks/>
          </p:cNvSpPr>
          <p:nvPr/>
        </p:nvSpPr>
        <p:spPr bwMode="auto">
          <a:xfrm>
            <a:off x="2876550" y="2849563"/>
            <a:ext cx="2751138" cy="24717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624" name="Freeform 72"/>
          <p:cNvSpPr>
            <a:spLocks/>
          </p:cNvSpPr>
          <p:nvPr/>
        </p:nvSpPr>
        <p:spPr bwMode="auto">
          <a:xfrm flipH="1">
            <a:off x="3267075" y="2849563"/>
            <a:ext cx="2751138" cy="24717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625" name="Text Box 73"/>
          <p:cNvSpPr txBox="1">
            <a:spLocks noChangeArrowheads="1"/>
          </p:cNvSpPr>
          <p:nvPr/>
        </p:nvSpPr>
        <p:spPr bwMode="auto">
          <a:xfrm>
            <a:off x="5970588" y="5192713"/>
            <a:ext cx="554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1</a:t>
            </a:r>
          </a:p>
        </p:txBody>
      </p:sp>
      <p:sp>
        <p:nvSpPr>
          <p:cNvPr id="23615" name="Oval 63"/>
          <p:cNvSpPr>
            <a:spLocks noChangeArrowheads="1"/>
          </p:cNvSpPr>
          <p:nvPr/>
        </p:nvSpPr>
        <p:spPr bwMode="auto">
          <a:xfrm>
            <a:off x="4383088" y="4335463"/>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3"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82"/>
                                        </p:tgtEl>
                                        <p:attrNameLst>
                                          <p:attrName>style.visibility</p:attrName>
                                        </p:attrNameLst>
                                      </p:cBhvr>
                                      <p:to>
                                        <p:strVal val="visible"/>
                                      </p:to>
                                    </p:set>
                                    <p:animEffect transition="in" filter="wipe(up)">
                                      <p:cBhvr>
                                        <p:cTn id="7" dur="500"/>
                                        <p:tgtEl>
                                          <p:spTgt spid="23582"/>
                                        </p:tgtEl>
                                      </p:cBhvr>
                                    </p:animEffect>
                                  </p:childTnLst>
                                </p:cTn>
                              </p:par>
                              <p:par>
                                <p:cTn id="8" presetID="1" presetClass="entr" presetSubtype="0" fill="hold" nodeType="withEffect">
                                  <p:stCondLst>
                                    <p:cond delay="0"/>
                                  </p:stCondLst>
                                  <p:childTnLst>
                                    <p:set>
                                      <p:cBhvr>
                                        <p:cTn id="9" dur="1" fill="hold">
                                          <p:stCondLst>
                                            <p:cond delay="0"/>
                                          </p:stCondLst>
                                        </p:cTn>
                                        <p:tgtEl>
                                          <p:spTgt spid="2357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593"/>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3624"/>
                                        </p:tgtEl>
                                        <p:attrNameLst>
                                          <p:attrName>style.visibility</p:attrName>
                                        </p:attrNameLst>
                                      </p:cBhvr>
                                      <p:to>
                                        <p:strVal val="visible"/>
                                      </p:to>
                                    </p:set>
                                    <p:animEffect transition="in" filter="wipe(left)">
                                      <p:cBhvr>
                                        <p:cTn id="15" dur="1000"/>
                                        <p:tgtEl>
                                          <p:spTgt spid="23624"/>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3625"/>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3614"/>
                                        </p:tgtEl>
                                        <p:attrNameLst>
                                          <p:attrName>style.visibility</p:attrName>
                                        </p:attrNameLst>
                                      </p:cBhvr>
                                      <p:to>
                                        <p:strVal val="visible"/>
                                      </p:to>
                                    </p:set>
                                    <p:animEffect transition="in" filter="wipe(left)">
                                      <p:cBhvr>
                                        <p:cTn id="22" dur="1000"/>
                                        <p:tgtEl>
                                          <p:spTgt spid="23614"/>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23596"/>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236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87"/>
                                        </p:tgtEl>
                                        <p:attrNameLst>
                                          <p:attrName>style.visibility</p:attrName>
                                        </p:attrNameLst>
                                      </p:cBhvr>
                                      <p:to>
                                        <p:strVal val="visible"/>
                                      </p:to>
                                    </p:set>
                                  </p:childTnLst>
                                </p:cTn>
                              </p:par>
                            </p:childTnLst>
                          </p:cTn>
                        </p:par>
                        <p:par>
                          <p:cTn id="31" fill="hold" nodeType="afterGroup">
                            <p:stCondLst>
                              <p:cond delay="2500"/>
                            </p:stCondLst>
                            <p:childTnLst>
                              <p:par>
                                <p:cTn id="32" presetID="22" presetClass="entr" presetSubtype="2" fill="hold" nodeType="afterEffect">
                                  <p:stCondLst>
                                    <p:cond delay="0"/>
                                  </p:stCondLst>
                                  <p:childTnLst>
                                    <p:set>
                                      <p:cBhvr>
                                        <p:cTn id="33" dur="1" fill="hold">
                                          <p:stCondLst>
                                            <p:cond delay="0"/>
                                          </p:stCondLst>
                                        </p:cTn>
                                        <p:tgtEl>
                                          <p:spTgt spid="23612"/>
                                        </p:tgtEl>
                                        <p:attrNameLst>
                                          <p:attrName>style.visibility</p:attrName>
                                        </p:attrNameLst>
                                      </p:cBhvr>
                                      <p:to>
                                        <p:strVal val="visible"/>
                                      </p:to>
                                    </p:set>
                                    <p:animEffect transition="in" filter="wipe(right)">
                                      <p:cBhvr>
                                        <p:cTn id="34" dur="500"/>
                                        <p:tgtEl>
                                          <p:spTgt spid="23612"/>
                                        </p:tgtEl>
                                      </p:cBhvr>
                                    </p:animEffec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2357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3583"/>
                                        </p:tgtEl>
                                        <p:attrNameLst>
                                          <p:attrName>style.visibility</p:attrName>
                                        </p:attrNameLst>
                                      </p:cBhvr>
                                      <p:to>
                                        <p:strVal val="visible"/>
                                      </p:to>
                                    </p:set>
                                    <p:animEffect transition="in" filter="wipe(up)">
                                      <p:cBhvr>
                                        <p:cTn id="42" dur="1000"/>
                                        <p:tgtEl>
                                          <p:spTgt spid="2358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3597"/>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23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 grpId="0"/>
      <p:bldP spid="23575" grpId="0"/>
      <p:bldP spid="23580" grpId="0"/>
      <p:bldP spid="23587" grpId="0"/>
      <p:bldP spid="23596" grpId="0"/>
      <p:bldP spid="23597" grpId="0"/>
      <p:bldP spid="23625" grpId="0"/>
      <p:bldP spid="236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2297113" y="2541588"/>
            <a:ext cx="2012950" cy="3175000"/>
          </a:xfrm>
          <a:prstGeom prst="rect">
            <a:avLst/>
          </a:prstGeom>
          <a:solidFill>
            <a:srgbClr val="D3D3D3"/>
          </a:solidFill>
          <a:ln w="1587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8435"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Extended AD-AS Model</a:t>
            </a:r>
          </a:p>
        </p:txBody>
      </p:sp>
      <p:sp>
        <p:nvSpPr>
          <p:cNvPr id="24579" name="Text Box 3"/>
          <p:cNvSpPr txBox="1">
            <a:spLocks noChangeArrowheads="1"/>
          </p:cNvSpPr>
          <p:nvPr/>
        </p:nvSpPr>
        <p:spPr bwMode="auto">
          <a:xfrm>
            <a:off x="3048000" y="6089650"/>
            <a:ext cx="2281238" cy="369888"/>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Real Domestic Output</a:t>
            </a:r>
          </a:p>
        </p:txBody>
      </p:sp>
      <p:sp>
        <p:nvSpPr>
          <p:cNvPr id="24580" name="Text Box 4"/>
          <p:cNvSpPr txBox="1">
            <a:spLocks noChangeArrowheads="1"/>
          </p:cNvSpPr>
          <p:nvPr/>
        </p:nvSpPr>
        <p:spPr bwMode="auto">
          <a:xfrm>
            <a:off x="2278063" y="1706563"/>
            <a:ext cx="4476750" cy="584200"/>
          </a:xfrm>
          <a:prstGeom prst="rect">
            <a:avLst/>
          </a:prstGeom>
          <a:noFill/>
          <a:ln>
            <a:noFill/>
          </a:ln>
          <a:extLst/>
        </p:spPr>
        <p:txBody>
          <a:bodyPr wrap="squar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200" dirty="0">
                <a:solidFill>
                  <a:srgbClr val="000000"/>
                </a:solidFill>
                <a:latin typeface="+mn-lt"/>
                <a:ea typeface="+mn-ea"/>
                <a:cs typeface="Arial" panose="020B0604020202020204" pitchFamily="34" charset="0"/>
              </a:rPr>
              <a:t>Demand-Pull Inflation </a:t>
            </a:r>
          </a:p>
        </p:txBody>
      </p:sp>
      <p:sp>
        <p:nvSpPr>
          <p:cNvPr id="24581" name="Text Box 5"/>
          <p:cNvSpPr txBox="1">
            <a:spLocks noChangeArrowheads="1"/>
          </p:cNvSpPr>
          <p:nvPr/>
        </p:nvSpPr>
        <p:spPr bwMode="auto">
          <a:xfrm rot="-5400000">
            <a:off x="1136650" y="4070350"/>
            <a:ext cx="1201738" cy="369888"/>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Price Level</a:t>
            </a:r>
          </a:p>
        </p:txBody>
      </p:sp>
      <p:sp>
        <p:nvSpPr>
          <p:cNvPr id="15367" name="Rectangle 7"/>
          <p:cNvSpPr>
            <a:spLocks noChangeArrowheads="1"/>
          </p:cNvSpPr>
          <p:nvPr/>
        </p:nvSpPr>
        <p:spPr bwMode="auto">
          <a:xfrm>
            <a:off x="2282825" y="2528888"/>
            <a:ext cx="4475163" cy="32004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15368" name="Group 44"/>
          <p:cNvGrpSpPr>
            <a:grpSpLocks/>
          </p:cNvGrpSpPr>
          <p:nvPr/>
        </p:nvGrpSpPr>
        <p:grpSpPr bwMode="auto">
          <a:xfrm>
            <a:off x="2278063" y="2516188"/>
            <a:ext cx="4476750" cy="3243262"/>
            <a:chOff x="2138" y="1421"/>
            <a:chExt cx="2820" cy="2043"/>
          </a:xfrm>
        </p:grpSpPr>
        <p:sp>
          <p:nvSpPr>
            <p:cNvPr id="15397" name="Line 10"/>
            <p:cNvSpPr>
              <a:spLocks noChangeShapeType="1"/>
            </p:cNvSpPr>
            <p:nvPr/>
          </p:nvSpPr>
          <p:spPr bwMode="auto">
            <a:xfrm>
              <a:off x="2147" y="1421"/>
              <a:ext cx="0" cy="204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98" name="Line 11"/>
            <p:cNvSpPr>
              <a:spLocks noChangeShapeType="1"/>
            </p:cNvSpPr>
            <p:nvPr/>
          </p:nvSpPr>
          <p:spPr bwMode="auto">
            <a:xfrm>
              <a:off x="2138" y="3454"/>
              <a:ext cx="282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4588" name="Text Box 12"/>
          <p:cNvSpPr txBox="1">
            <a:spLocks noChangeArrowheads="1"/>
          </p:cNvSpPr>
          <p:nvPr/>
        </p:nvSpPr>
        <p:spPr bwMode="auto">
          <a:xfrm>
            <a:off x="1906588" y="4246563"/>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24589" name="Text Box 13"/>
          <p:cNvSpPr txBox="1">
            <a:spLocks noChangeArrowheads="1"/>
          </p:cNvSpPr>
          <p:nvPr/>
        </p:nvSpPr>
        <p:spPr bwMode="auto">
          <a:xfrm>
            <a:off x="4114800" y="573246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f</a:t>
            </a:r>
          </a:p>
        </p:txBody>
      </p:sp>
      <p:sp>
        <p:nvSpPr>
          <p:cNvPr id="24591" name="Text Box 15"/>
          <p:cNvSpPr txBox="1">
            <a:spLocks noChangeArrowheads="1"/>
          </p:cNvSpPr>
          <p:nvPr/>
        </p:nvSpPr>
        <p:spPr bwMode="auto">
          <a:xfrm>
            <a:off x="4365625" y="41973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endParaRPr lang="en-US" altLang="en-US" sz="1800" b="1" i="1" baseline="-25000" dirty="0">
              <a:latin typeface="Arial" panose="020B0604020202020204" pitchFamily="34" charset="0"/>
            </a:endParaRPr>
          </a:p>
        </p:txBody>
      </p:sp>
      <p:sp>
        <p:nvSpPr>
          <p:cNvPr id="24592" name="Text Box 16"/>
          <p:cNvSpPr txBox="1">
            <a:spLocks noChangeArrowheads="1"/>
          </p:cNvSpPr>
          <p:nvPr/>
        </p:nvSpPr>
        <p:spPr bwMode="auto">
          <a:xfrm>
            <a:off x="5459413" y="2660650"/>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1</a:t>
            </a:r>
          </a:p>
        </p:txBody>
      </p:sp>
      <p:sp>
        <p:nvSpPr>
          <p:cNvPr id="24593" name="Text Box 17"/>
          <p:cNvSpPr txBox="1">
            <a:spLocks noChangeArrowheads="1"/>
          </p:cNvSpPr>
          <p:nvPr/>
        </p:nvSpPr>
        <p:spPr bwMode="auto">
          <a:xfrm>
            <a:off x="4318000" y="25812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LR</a:t>
            </a:r>
          </a:p>
        </p:txBody>
      </p:sp>
      <p:sp>
        <p:nvSpPr>
          <p:cNvPr id="24594" name="Line 18"/>
          <p:cNvSpPr>
            <a:spLocks noChangeShapeType="1"/>
          </p:cNvSpPr>
          <p:nvPr/>
        </p:nvSpPr>
        <p:spPr bwMode="auto">
          <a:xfrm flipH="1">
            <a:off x="2317750" y="4432300"/>
            <a:ext cx="1992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5" name="Freeform 19"/>
          <p:cNvSpPr>
            <a:spLocks/>
          </p:cNvSpPr>
          <p:nvPr/>
        </p:nvSpPr>
        <p:spPr bwMode="auto">
          <a:xfrm>
            <a:off x="2736850" y="2870200"/>
            <a:ext cx="2751138" cy="247173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597" name="Text Box 21"/>
          <p:cNvSpPr txBox="1">
            <a:spLocks noChangeArrowheads="1"/>
          </p:cNvSpPr>
          <p:nvPr/>
        </p:nvSpPr>
        <p:spPr bwMode="auto">
          <a:xfrm>
            <a:off x="5830888" y="5213350"/>
            <a:ext cx="554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1</a:t>
            </a:r>
          </a:p>
        </p:txBody>
      </p:sp>
      <p:sp>
        <p:nvSpPr>
          <p:cNvPr id="24602" name="Freeform 26"/>
          <p:cNvSpPr>
            <a:spLocks/>
          </p:cNvSpPr>
          <p:nvPr/>
        </p:nvSpPr>
        <p:spPr bwMode="auto">
          <a:xfrm flipH="1">
            <a:off x="3559175" y="2597150"/>
            <a:ext cx="2690813" cy="2411413"/>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606" name="Text Box 30"/>
          <p:cNvSpPr txBox="1">
            <a:spLocks noChangeArrowheads="1"/>
          </p:cNvSpPr>
          <p:nvPr/>
        </p:nvSpPr>
        <p:spPr bwMode="auto">
          <a:xfrm>
            <a:off x="6145213" y="4889500"/>
            <a:ext cx="554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2</a:t>
            </a:r>
          </a:p>
        </p:txBody>
      </p:sp>
      <p:sp>
        <p:nvSpPr>
          <p:cNvPr id="24607" name="Text Box 31"/>
          <p:cNvSpPr txBox="1">
            <a:spLocks noChangeArrowheads="1"/>
          </p:cNvSpPr>
          <p:nvPr/>
        </p:nvSpPr>
        <p:spPr bwMode="auto">
          <a:xfrm>
            <a:off x="5002213" y="2489200"/>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2</a:t>
            </a:r>
          </a:p>
        </p:txBody>
      </p:sp>
      <p:sp>
        <p:nvSpPr>
          <p:cNvPr id="24608" name="Text Box 32"/>
          <p:cNvSpPr txBox="1">
            <a:spLocks noChangeArrowheads="1"/>
          </p:cNvSpPr>
          <p:nvPr/>
        </p:nvSpPr>
        <p:spPr bwMode="auto">
          <a:xfrm>
            <a:off x="4357688" y="3454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p>
        </p:txBody>
      </p:sp>
      <p:sp>
        <p:nvSpPr>
          <p:cNvPr id="24609" name="Text Box 33"/>
          <p:cNvSpPr txBox="1">
            <a:spLocks noChangeArrowheads="1"/>
          </p:cNvSpPr>
          <p:nvPr/>
        </p:nvSpPr>
        <p:spPr bwMode="auto">
          <a:xfrm>
            <a:off x="4746625" y="38115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b</a:t>
            </a:r>
            <a:endParaRPr lang="en-US" altLang="en-US" sz="1800" b="1" i="1" baseline="-25000" dirty="0">
              <a:latin typeface="Arial" panose="020B0604020202020204" pitchFamily="34" charset="0"/>
            </a:endParaRPr>
          </a:p>
        </p:txBody>
      </p:sp>
      <p:sp>
        <p:nvSpPr>
          <p:cNvPr id="24612" name="Line 36"/>
          <p:cNvSpPr>
            <a:spLocks noChangeShapeType="1"/>
          </p:cNvSpPr>
          <p:nvPr/>
        </p:nvSpPr>
        <p:spPr bwMode="auto">
          <a:xfrm flipH="1">
            <a:off x="2308225" y="4051300"/>
            <a:ext cx="23574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3" name="Line 37"/>
          <p:cNvSpPr>
            <a:spLocks noChangeShapeType="1"/>
          </p:cNvSpPr>
          <p:nvPr/>
        </p:nvSpPr>
        <p:spPr bwMode="auto">
          <a:xfrm flipH="1">
            <a:off x="2308225" y="3660775"/>
            <a:ext cx="1992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5" name="Text Box 39"/>
          <p:cNvSpPr txBox="1">
            <a:spLocks noChangeArrowheads="1"/>
          </p:cNvSpPr>
          <p:nvPr/>
        </p:nvSpPr>
        <p:spPr bwMode="auto">
          <a:xfrm>
            <a:off x="1906588" y="3865563"/>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2</a:t>
            </a:r>
          </a:p>
        </p:txBody>
      </p:sp>
      <p:sp>
        <p:nvSpPr>
          <p:cNvPr id="24616" name="Text Box 40"/>
          <p:cNvSpPr txBox="1">
            <a:spLocks noChangeArrowheads="1"/>
          </p:cNvSpPr>
          <p:nvPr/>
        </p:nvSpPr>
        <p:spPr bwMode="auto">
          <a:xfrm>
            <a:off x="1906588" y="3475038"/>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3</a:t>
            </a:r>
          </a:p>
        </p:txBody>
      </p:sp>
      <p:sp>
        <p:nvSpPr>
          <p:cNvPr id="24617" name="AutoShape 41"/>
          <p:cNvSpPr>
            <a:spLocks noChangeArrowheads="1"/>
          </p:cNvSpPr>
          <p:nvPr/>
        </p:nvSpPr>
        <p:spPr bwMode="auto">
          <a:xfrm>
            <a:off x="4979988" y="4589463"/>
            <a:ext cx="427037" cy="314325"/>
          </a:xfrm>
          <a:prstGeom prst="rightArrow">
            <a:avLst>
              <a:gd name="adj1" fmla="val 50000"/>
              <a:gd name="adj2" fmla="val 33965"/>
            </a:avLst>
          </a:prstGeom>
          <a:solidFill>
            <a:srgbClr val="92D050">
              <a:alpha val="56862"/>
            </a:srgbClr>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4618" name="AutoShape 42"/>
          <p:cNvSpPr>
            <a:spLocks noChangeArrowheads="1"/>
          </p:cNvSpPr>
          <p:nvPr/>
        </p:nvSpPr>
        <p:spPr bwMode="auto">
          <a:xfrm flipH="1">
            <a:off x="4751388" y="3046413"/>
            <a:ext cx="427037" cy="314325"/>
          </a:xfrm>
          <a:prstGeom prst="rightArrow">
            <a:avLst>
              <a:gd name="adj1" fmla="val 50000"/>
              <a:gd name="adj2" fmla="val 33965"/>
            </a:avLst>
          </a:prstGeom>
          <a:solidFill>
            <a:srgbClr val="990033"/>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4605" name="Freeform 29"/>
          <p:cNvSpPr>
            <a:spLocks/>
          </p:cNvSpPr>
          <p:nvPr/>
        </p:nvSpPr>
        <p:spPr bwMode="auto">
          <a:xfrm>
            <a:off x="2422525" y="2632075"/>
            <a:ext cx="2649538" cy="231933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596" name="Freeform 20"/>
          <p:cNvSpPr>
            <a:spLocks/>
          </p:cNvSpPr>
          <p:nvPr/>
        </p:nvSpPr>
        <p:spPr bwMode="auto">
          <a:xfrm flipH="1">
            <a:off x="3127375" y="2870200"/>
            <a:ext cx="2751138" cy="247173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590" name="Line 14"/>
          <p:cNvSpPr>
            <a:spLocks noChangeShapeType="1"/>
          </p:cNvSpPr>
          <p:nvPr/>
        </p:nvSpPr>
        <p:spPr bwMode="auto">
          <a:xfrm>
            <a:off x="4314825" y="2662238"/>
            <a:ext cx="0" cy="3062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8" name="Oval 22"/>
          <p:cNvSpPr>
            <a:spLocks noChangeArrowheads="1"/>
          </p:cNvSpPr>
          <p:nvPr/>
        </p:nvSpPr>
        <p:spPr bwMode="auto">
          <a:xfrm>
            <a:off x="4243388" y="4356100"/>
            <a:ext cx="136525"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4611" name="Oval 35"/>
          <p:cNvSpPr>
            <a:spLocks noChangeArrowheads="1"/>
          </p:cNvSpPr>
          <p:nvPr/>
        </p:nvSpPr>
        <p:spPr bwMode="auto">
          <a:xfrm>
            <a:off x="4232275" y="3594100"/>
            <a:ext cx="136525" cy="141288"/>
          </a:xfrm>
          <a:prstGeom prst="ellipse">
            <a:avLst/>
          </a:prstGeom>
          <a:solidFill>
            <a:schemeClr val="bg1"/>
          </a:solidFill>
          <a:ln w="19050">
            <a:solidFill>
              <a:srgbClr val="99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48" name="Text Box 20"/>
          <p:cNvSpPr txBox="1">
            <a:spLocks noChangeArrowheads="1"/>
          </p:cNvSpPr>
          <p:nvPr/>
        </p:nvSpPr>
        <p:spPr bwMode="auto">
          <a:xfrm>
            <a:off x="4433888" y="5732463"/>
            <a:ext cx="446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2</a:t>
            </a:r>
          </a:p>
        </p:txBody>
      </p:sp>
      <p:sp>
        <p:nvSpPr>
          <p:cNvPr id="22594" name="Line 66"/>
          <p:cNvSpPr>
            <a:spLocks noChangeShapeType="1"/>
          </p:cNvSpPr>
          <p:nvPr/>
        </p:nvSpPr>
        <p:spPr bwMode="auto">
          <a:xfrm>
            <a:off x="4660900" y="4056063"/>
            <a:ext cx="0" cy="1666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0" name="Oval 34"/>
          <p:cNvSpPr>
            <a:spLocks noChangeArrowheads="1"/>
          </p:cNvSpPr>
          <p:nvPr/>
        </p:nvSpPr>
        <p:spPr bwMode="auto">
          <a:xfrm>
            <a:off x="4621213" y="3978275"/>
            <a:ext cx="125412"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9"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up)">
                                      <p:cBhvr>
                                        <p:cTn id="7" dur="500"/>
                                        <p:tgtEl>
                                          <p:spTgt spid="2458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4581"/>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4596"/>
                                        </p:tgtEl>
                                        <p:attrNameLst>
                                          <p:attrName>style.visibility</p:attrName>
                                        </p:attrNameLst>
                                      </p:cBhvr>
                                      <p:to>
                                        <p:strVal val="visible"/>
                                      </p:to>
                                    </p:set>
                                    <p:animEffect transition="in" filter="wipe(left)">
                                      <p:cBhvr>
                                        <p:cTn id="15" dur="1000"/>
                                        <p:tgtEl>
                                          <p:spTgt spid="24596"/>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4597"/>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4595"/>
                                        </p:tgtEl>
                                        <p:attrNameLst>
                                          <p:attrName>style.visibility</p:attrName>
                                        </p:attrNameLst>
                                      </p:cBhvr>
                                      <p:to>
                                        <p:strVal val="visible"/>
                                      </p:to>
                                    </p:set>
                                    <p:animEffect transition="in" filter="wipe(left)">
                                      <p:cBhvr>
                                        <p:cTn id="22" dur="1000"/>
                                        <p:tgtEl>
                                          <p:spTgt spid="24595"/>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24592"/>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245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91"/>
                                        </p:tgtEl>
                                        <p:attrNameLst>
                                          <p:attrName>style.visibility</p:attrName>
                                        </p:attrNameLst>
                                      </p:cBhvr>
                                      <p:to>
                                        <p:strVal val="visible"/>
                                      </p:to>
                                    </p:set>
                                  </p:childTnLst>
                                </p:cTn>
                              </p:par>
                            </p:childTnLst>
                          </p:cTn>
                        </p:par>
                        <p:par>
                          <p:cTn id="31" fill="hold" nodeType="afterGroup">
                            <p:stCondLst>
                              <p:cond delay="2500"/>
                            </p:stCondLst>
                            <p:childTnLst>
                              <p:par>
                                <p:cTn id="32" presetID="22" presetClass="entr" presetSubtype="2" fill="hold" nodeType="afterEffect">
                                  <p:stCondLst>
                                    <p:cond delay="0"/>
                                  </p:stCondLst>
                                  <p:childTnLst>
                                    <p:set>
                                      <p:cBhvr>
                                        <p:cTn id="33" dur="1" fill="hold">
                                          <p:stCondLst>
                                            <p:cond delay="0"/>
                                          </p:stCondLst>
                                        </p:cTn>
                                        <p:tgtEl>
                                          <p:spTgt spid="24594"/>
                                        </p:tgtEl>
                                        <p:attrNameLst>
                                          <p:attrName>style.visibility</p:attrName>
                                        </p:attrNameLst>
                                      </p:cBhvr>
                                      <p:to>
                                        <p:strVal val="visible"/>
                                      </p:to>
                                    </p:set>
                                    <p:animEffect transition="in" filter="wipe(right)">
                                      <p:cBhvr>
                                        <p:cTn id="34" dur="500"/>
                                        <p:tgtEl>
                                          <p:spTgt spid="24594"/>
                                        </p:tgtEl>
                                      </p:cBhvr>
                                    </p:animEffec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24588"/>
                                        </p:tgtEl>
                                        <p:attrNameLst>
                                          <p:attrName>style.visibility</p:attrName>
                                        </p:attrNameLst>
                                      </p:cBhvr>
                                      <p:to>
                                        <p:strVal val="visible"/>
                                      </p:to>
                                    </p:set>
                                  </p:childTnLst>
                                </p:cTn>
                              </p:par>
                            </p:childTnLst>
                          </p:cTn>
                        </p:par>
                        <p:par>
                          <p:cTn id="38" fill="hold" nodeType="afterGroup">
                            <p:stCondLst>
                              <p:cond delay="3000"/>
                            </p:stCondLst>
                            <p:childTnLst>
                              <p:par>
                                <p:cTn id="39" presetID="22" presetClass="entr" presetSubtype="1" fill="hold" nodeType="afterEffect">
                                  <p:stCondLst>
                                    <p:cond delay="0"/>
                                  </p:stCondLst>
                                  <p:childTnLst>
                                    <p:set>
                                      <p:cBhvr>
                                        <p:cTn id="40" dur="1" fill="hold">
                                          <p:stCondLst>
                                            <p:cond delay="0"/>
                                          </p:stCondLst>
                                        </p:cTn>
                                        <p:tgtEl>
                                          <p:spTgt spid="24590"/>
                                        </p:tgtEl>
                                        <p:attrNameLst>
                                          <p:attrName>style.visibility</p:attrName>
                                        </p:attrNameLst>
                                      </p:cBhvr>
                                      <p:to>
                                        <p:strVal val="visible"/>
                                      </p:to>
                                    </p:set>
                                    <p:animEffect transition="in" filter="wipe(up)">
                                      <p:cBhvr>
                                        <p:cTn id="41" dur="1000"/>
                                        <p:tgtEl>
                                          <p:spTgt spid="24590"/>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4593"/>
                                        </p:tgtEl>
                                        <p:attrNameLst>
                                          <p:attrName>style.visibility</p:attrName>
                                        </p:attrNameLst>
                                      </p:cBhvr>
                                      <p:to>
                                        <p:strVal val="visible"/>
                                      </p:to>
                                    </p:set>
                                  </p:childTnLst>
                                </p:cTn>
                              </p:par>
                            </p:childTnLst>
                          </p:cTn>
                        </p:par>
                        <p:par>
                          <p:cTn id="44" fill="hold" nodeType="afterGroup">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2458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4617"/>
                                        </p:tgtEl>
                                        <p:attrNameLst>
                                          <p:attrName>style.visibility</p:attrName>
                                        </p:attrNameLst>
                                      </p:cBhvr>
                                      <p:to>
                                        <p:strVal val="visible"/>
                                      </p:to>
                                    </p:set>
                                    <p:animEffect transition="in" filter="wipe(left)">
                                      <p:cBhvr>
                                        <p:cTn id="51" dur="1000"/>
                                        <p:tgtEl>
                                          <p:spTgt spid="24617"/>
                                        </p:tgtEl>
                                      </p:cBhvr>
                                    </p:animEffect>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24602"/>
                                        </p:tgtEl>
                                        <p:attrNameLst>
                                          <p:attrName>style.visibility</p:attrName>
                                        </p:attrNameLst>
                                      </p:cBhvr>
                                      <p:to>
                                        <p:strVal val="visible"/>
                                      </p:to>
                                    </p:set>
                                    <p:animEffect transition="in" filter="wipe(left)">
                                      <p:cBhvr>
                                        <p:cTn id="55" dur="1000"/>
                                        <p:tgtEl>
                                          <p:spTgt spid="24602"/>
                                        </p:tgtEl>
                                      </p:cBhvr>
                                    </p:animEffect>
                                  </p:childTnLst>
                                </p:cTn>
                              </p:par>
                            </p:childTnLst>
                          </p:cTn>
                        </p:par>
                        <p:par>
                          <p:cTn id="56" fill="hold" nodeType="afterGroup">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24606"/>
                                        </p:tgtEl>
                                        <p:attrNameLst>
                                          <p:attrName>style.visibility</p:attrName>
                                        </p:attrNameLst>
                                      </p:cBhvr>
                                      <p:to>
                                        <p:strVal val="visible"/>
                                      </p:to>
                                    </p:set>
                                  </p:childTnLst>
                                </p:cTn>
                              </p:par>
                            </p:childTnLst>
                          </p:cTn>
                        </p:par>
                        <p:par>
                          <p:cTn id="59" fill="hold" nodeType="afterGroup">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2461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4609"/>
                                        </p:tgtEl>
                                        <p:attrNameLst>
                                          <p:attrName>style.visibility</p:attrName>
                                        </p:attrNameLst>
                                      </p:cBhvr>
                                      <p:to>
                                        <p:strVal val="visible"/>
                                      </p:to>
                                    </p:set>
                                  </p:childTnLst>
                                </p:cTn>
                              </p:par>
                            </p:childTnLst>
                          </p:cTn>
                        </p:par>
                        <p:par>
                          <p:cTn id="64" fill="hold" nodeType="afterGroup">
                            <p:stCondLst>
                              <p:cond delay="2000"/>
                            </p:stCondLst>
                            <p:childTnLst>
                              <p:par>
                                <p:cTn id="65" presetID="22" presetClass="entr" presetSubtype="2" fill="hold" nodeType="afterEffect">
                                  <p:stCondLst>
                                    <p:cond delay="0"/>
                                  </p:stCondLst>
                                  <p:childTnLst>
                                    <p:set>
                                      <p:cBhvr>
                                        <p:cTn id="66" dur="1" fill="hold">
                                          <p:stCondLst>
                                            <p:cond delay="0"/>
                                          </p:stCondLst>
                                        </p:cTn>
                                        <p:tgtEl>
                                          <p:spTgt spid="24612"/>
                                        </p:tgtEl>
                                        <p:attrNameLst>
                                          <p:attrName>style.visibility</p:attrName>
                                        </p:attrNameLst>
                                      </p:cBhvr>
                                      <p:to>
                                        <p:strVal val="visible"/>
                                      </p:to>
                                    </p:set>
                                    <p:animEffect transition="in" filter="wipe(right)">
                                      <p:cBhvr>
                                        <p:cTn id="67" dur="500"/>
                                        <p:tgtEl>
                                          <p:spTgt spid="24612"/>
                                        </p:tgtEl>
                                      </p:cBhvr>
                                    </p:animEffect>
                                  </p:childTnLst>
                                </p:cTn>
                              </p:par>
                              <p:par>
                                <p:cTn id="68" presetID="22" presetClass="entr" presetSubtype="1" fill="hold" nodeType="withEffect">
                                  <p:stCondLst>
                                    <p:cond delay="0"/>
                                  </p:stCondLst>
                                  <p:childTnLst>
                                    <p:set>
                                      <p:cBhvr>
                                        <p:cTn id="69" dur="1" fill="hold">
                                          <p:stCondLst>
                                            <p:cond delay="0"/>
                                          </p:stCondLst>
                                        </p:cTn>
                                        <p:tgtEl>
                                          <p:spTgt spid="22594"/>
                                        </p:tgtEl>
                                        <p:attrNameLst>
                                          <p:attrName>style.visibility</p:attrName>
                                        </p:attrNameLst>
                                      </p:cBhvr>
                                      <p:to>
                                        <p:strVal val="visible"/>
                                      </p:to>
                                    </p:set>
                                    <p:animEffect transition="in" filter="wipe(up)">
                                      <p:cBhvr>
                                        <p:cTn id="70" dur="500"/>
                                        <p:tgtEl>
                                          <p:spTgt spid="22594"/>
                                        </p:tgtEl>
                                      </p:cBhvr>
                                    </p:animEffect>
                                  </p:childTnLst>
                                </p:cTn>
                              </p:par>
                            </p:childTnLst>
                          </p:cTn>
                        </p:par>
                        <p:par>
                          <p:cTn id="71" fill="hold" nodeType="afterGroup">
                            <p:stCondLst>
                              <p:cond delay="2500"/>
                            </p:stCondLst>
                            <p:childTnLst>
                              <p:par>
                                <p:cTn id="72" presetID="1" presetClass="entr" presetSubtype="0" fill="hold" grpId="0" nodeType="afterEffect">
                                  <p:stCondLst>
                                    <p:cond delay="0"/>
                                  </p:stCondLst>
                                  <p:childTnLst>
                                    <p:set>
                                      <p:cBhvr>
                                        <p:cTn id="73" dur="1" fill="hold">
                                          <p:stCondLst>
                                            <p:cond delay="0"/>
                                          </p:stCondLst>
                                        </p:cTn>
                                        <p:tgtEl>
                                          <p:spTgt spid="24615"/>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4618"/>
                                        </p:tgtEl>
                                        <p:attrNameLst>
                                          <p:attrName>style.visibility</p:attrName>
                                        </p:attrNameLst>
                                      </p:cBhvr>
                                      <p:to>
                                        <p:strVal val="visible"/>
                                      </p:to>
                                    </p:set>
                                    <p:animEffect transition="in" filter="wipe(right)">
                                      <p:cBhvr>
                                        <p:cTn id="78" dur="1000"/>
                                        <p:tgtEl>
                                          <p:spTgt spid="2461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24605"/>
                                        </p:tgtEl>
                                        <p:attrNameLst>
                                          <p:attrName>style.visibility</p:attrName>
                                        </p:attrNameLst>
                                      </p:cBhvr>
                                      <p:to>
                                        <p:strVal val="visible"/>
                                      </p:to>
                                    </p:set>
                                    <p:animEffect transition="in" filter="wipe(left)">
                                      <p:cBhvr>
                                        <p:cTn id="82" dur="1000"/>
                                        <p:tgtEl>
                                          <p:spTgt spid="24605"/>
                                        </p:tgtEl>
                                      </p:cBhvr>
                                    </p:animEffect>
                                  </p:childTnLst>
                                </p:cTn>
                              </p:par>
                            </p:childTnLst>
                          </p:cTn>
                        </p:par>
                        <p:par>
                          <p:cTn id="83" fill="hold" nodeType="afterGroup">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460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4608"/>
                                        </p:tgtEl>
                                        <p:attrNameLst>
                                          <p:attrName>style.visibility</p:attrName>
                                        </p:attrNameLst>
                                      </p:cBhvr>
                                      <p:to>
                                        <p:strVal val="visible"/>
                                      </p:to>
                                    </p:set>
                                  </p:childTnLst>
                                </p:cTn>
                              </p:par>
                            </p:childTnLst>
                          </p:cTn>
                        </p:par>
                        <p:par>
                          <p:cTn id="88" fill="hold" nodeType="afterGroup">
                            <p:stCondLst>
                              <p:cond delay="2000"/>
                            </p:stCondLst>
                            <p:childTnLst>
                              <p:par>
                                <p:cTn id="89" presetID="1" presetClass="entr" presetSubtype="0" fill="hold" grpId="0" nodeType="afterEffect">
                                  <p:stCondLst>
                                    <p:cond delay="0"/>
                                  </p:stCondLst>
                                  <p:childTnLst>
                                    <p:set>
                                      <p:cBhvr>
                                        <p:cTn id="90" dur="1" fill="hold">
                                          <p:stCondLst>
                                            <p:cond delay="0"/>
                                          </p:stCondLst>
                                        </p:cTn>
                                        <p:tgtEl>
                                          <p:spTgt spid="24611"/>
                                        </p:tgtEl>
                                        <p:attrNameLst>
                                          <p:attrName>style.visibility</p:attrName>
                                        </p:attrNameLst>
                                      </p:cBhvr>
                                      <p:to>
                                        <p:strVal val="visible"/>
                                      </p:to>
                                    </p:set>
                                  </p:childTnLst>
                                </p:cTn>
                              </p:par>
                            </p:childTnLst>
                          </p:cTn>
                        </p:par>
                        <p:par>
                          <p:cTn id="91" fill="hold" nodeType="afterGroup">
                            <p:stCondLst>
                              <p:cond delay="2000"/>
                            </p:stCondLst>
                            <p:childTnLst>
                              <p:par>
                                <p:cTn id="92" presetID="22" presetClass="entr" presetSubtype="2" fill="hold" nodeType="afterEffect">
                                  <p:stCondLst>
                                    <p:cond delay="0"/>
                                  </p:stCondLst>
                                  <p:childTnLst>
                                    <p:set>
                                      <p:cBhvr>
                                        <p:cTn id="93" dur="1" fill="hold">
                                          <p:stCondLst>
                                            <p:cond delay="0"/>
                                          </p:stCondLst>
                                        </p:cTn>
                                        <p:tgtEl>
                                          <p:spTgt spid="24613"/>
                                        </p:tgtEl>
                                        <p:attrNameLst>
                                          <p:attrName>style.visibility</p:attrName>
                                        </p:attrNameLst>
                                      </p:cBhvr>
                                      <p:to>
                                        <p:strVal val="visible"/>
                                      </p:to>
                                    </p:set>
                                    <p:animEffect transition="in" filter="wipe(right)">
                                      <p:cBhvr>
                                        <p:cTn id="94" dur="500"/>
                                        <p:tgtEl>
                                          <p:spTgt spid="24613"/>
                                        </p:tgtEl>
                                      </p:cBhvr>
                                    </p:animEffect>
                                  </p:childTnLst>
                                </p:cTn>
                              </p:par>
                            </p:childTnLst>
                          </p:cTn>
                        </p:par>
                        <p:par>
                          <p:cTn id="95" fill="hold" nodeType="afterGroup">
                            <p:stCondLst>
                              <p:cond delay="2500"/>
                            </p:stCondLst>
                            <p:childTnLst>
                              <p:par>
                                <p:cTn id="96" presetID="1" presetClass="entr" presetSubtype="0" fill="hold" grpId="0" nodeType="afterEffect">
                                  <p:stCondLst>
                                    <p:cond delay="0"/>
                                  </p:stCondLst>
                                  <p:childTnLst>
                                    <p:set>
                                      <p:cBhvr>
                                        <p:cTn id="97" dur="1" fill="hold">
                                          <p:stCondLst>
                                            <p:cond delay="0"/>
                                          </p:stCondLst>
                                        </p:cTn>
                                        <p:tgtEl>
                                          <p:spTgt spid="2461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2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P spid="24588" grpId="0"/>
      <p:bldP spid="24589" grpId="0"/>
      <p:bldP spid="24591" grpId="0"/>
      <p:bldP spid="24592" grpId="0"/>
      <p:bldP spid="24593" grpId="0"/>
      <p:bldP spid="24597" grpId="0"/>
      <p:bldP spid="24606" grpId="0"/>
      <p:bldP spid="24607" grpId="0"/>
      <p:bldP spid="24608" grpId="0"/>
      <p:bldP spid="24609" grpId="0"/>
      <p:bldP spid="24615" grpId="0"/>
      <p:bldP spid="24616" grpId="0"/>
      <p:bldP spid="24617" grpId="0" animBg="1"/>
      <p:bldP spid="24618" grpId="0" animBg="1"/>
      <p:bldP spid="24598" grpId="0" animBg="1"/>
      <p:bldP spid="24611" grpId="0" animBg="1"/>
      <p:bldP spid="22548" grpId="0"/>
      <p:bldP spid="246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2254250" y="2643188"/>
            <a:ext cx="2012950" cy="3175000"/>
          </a:xfrm>
          <a:prstGeom prst="rect">
            <a:avLst/>
          </a:prstGeom>
          <a:solidFill>
            <a:srgbClr val="D3D3D3"/>
          </a:solidFill>
          <a:ln w="19050">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0483"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Extended AD-AS Model Continued</a:t>
            </a:r>
          </a:p>
        </p:txBody>
      </p:sp>
      <p:sp>
        <p:nvSpPr>
          <p:cNvPr id="26627" name="Text Box 3"/>
          <p:cNvSpPr txBox="1">
            <a:spLocks noChangeArrowheads="1"/>
          </p:cNvSpPr>
          <p:nvPr/>
        </p:nvSpPr>
        <p:spPr bwMode="auto">
          <a:xfrm>
            <a:off x="3005138" y="6191250"/>
            <a:ext cx="2281237" cy="368300"/>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Real Domestic Output</a:t>
            </a:r>
          </a:p>
        </p:txBody>
      </p:sp>
      <p:sp>
        <p:nvSpPr>
          <p:cNvPr id="26628" name="Text Box 4"/>
          <p:cNvSpPr txBox="1">
            <a:spLocks noChangeArrowheads="1"/>
          </p:cNvSpPr>
          <p:nvPr/>
        </p:nvSpPr>
        <p:spPr bwMode="auto">
          <a:xfrm>
            <a:off x="2235201" y="1757363"/>
            <a:ext cx="4476750" cy="584200"/>
          </a:xfrm>
          <a:prstGeom prst="rect">
            <a:avLst/>
          </a:prstGeom>
          <a:noFill/>
          <a:ln>
            <a:noFill/>
          </a:ln>
          <a:extLst/>
        </p:spPr>
        <p:txBody>
          <a:bodyPr wrap="squar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200" dirty="0">
                <a:solidFill>
                  <a:srgbClr val="000000"/>
                </a:solidFill>
                <a:latin typeface="+mn-lt"/>
                <a:ea typeface="+mn-ea"/>
                <a:cs typeface="Arial" panose="020B0604020202020204" pitchFamily="34" charset="0"/>
              </a:rPr>
              <a:t>Cost-Push Inflation </a:t>
            </a:r>
          </a:p>
        </p:txBody>
      </p:sp>
      <p:sp>
        <p:nvSpPr>
          <p:cNvPr id="26629" name="Text Box 5"/>
          <p:cNvSpPr txBox="1">
            <a:spLocks noChangeArrowheads="1"/>
          </p:cNvSpPr>
          <p:nvPr/>
        </p:nvSpPr>
        <p:spPr bwMode="auto">
          <a:xfrm rot="-5400000">
            <a:off x="1093788" y="4170363"/>
            <a:ext cx="1201737" cy="36988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Price Level</a:t>
            </a:r>
          </a:p>
        </p:txBody>
      </p:sp>
      <p:sp>
        <p:nvSpPr>
          <p:cNvPr id="17415" name="Rectangle 7"/>
          <p:cNvSpPr>
            <a:spLocks noChangeArrowheads="1"/>
          </p:cNvSpPr>
          <p:nvPr/>
        </p:nvSpPr>
        <p:spPr bwMode="auto">
          <a:xfrm>
            <a:off x="2239963" y="2630488"/>
            <a:ext cx="4475162"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17416" name="Group 9"/>
          <p:cNvGrpSpPr>
            <a:grpSpLocks/>
          </p:cNvGrpSpPr>
          <p:nvPr/>
        </p:nvGrpSpPr>
        <p:grpSpPr bwMode="auto">
          <a:xfrm>
            <a:off x="2235200" y="2617788"/>
            <a:ext cx="4476750" cy="3243262"/>
            <a:chOff x="2138" y="1421"/>
            <a:chExt cx="2820" cy="2043"/>
          </a:xfrm>
        </p:grpSpPr>
        <p:sp>
          <p:nvSpPr>
            <p:cNvPr id="17446" name="Line 10"/>
            <p:cNvSpPr>
              <a:spLocks noChangeShapeType="1"/>
            </p:cNvSpPr>
            <p:nvPr/>
          </p:nvSpPr>
          <p:spPr bwMode="auto">
            <a:xfrm>
              <a:off x="2147" y="1421"/>
              <a:ext cx="0" cy="20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11"/>
            <p:cNvSpPr>
              <a:spLocks noChangeShapeType="1"/>
            </p:cNvSpPr>
            <p:nvPr/>
          </p:nvSpPr>
          <p:spPr bwMode="auto">
            <a:xfrm>
              <a:off x="2138" y="3454"/>
              <a:ext cx="28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6636" name="Text Box 12"/>
          <p:cNvSpPr txBox="1">
            <a:spLocks noChangeArrowheads="1"/>
          </p:cNvSpPr>
          <p:nvPr/>
        </p:nvSpPr>
        <p:spPr bwMode="auto">
          <a:xfrm>
            <a:off x="1863725" y="4348163"/>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26637" name="Text Box 13"/>
          <p:cNvSpPr txBox="1">
            <a:spLocks noChangeArrowheads="1"/>
          </p:cNvSpPr>
          <p:nvPr/>
        </p:nvSpPr>
        <p:spPr bwMode="auto">
          <a:xfrm>
            <a:off x="4071938" y="583406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f</a:t>
            </a:r>
          </a:p>
        </p:txBody>
      </p:sp>
      <p:sp>
        <p:nvSpPr>
          <p:cNvPr id="26638" name="Text Box 14"/>
          <p:cNvSpPr txBox="1">
            <a:spLocks noChangeArrowheads="1"/>
          </p:cNvSpPr>
          <p:nvPr/>
        </p:nvSpPr>
        <p:spPr bwMode="auto">
          <a:xfrm>
            <a:off x="4322763" y="42989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endParaRPr lang="en-US" altLang="en-US" sz="1800" b="1" i="1" baseline="-25000" dirty="0">
              <a:latin typeface="Arial" panose="020B0604020202020204" pitchFamily="34" charset="0"/>
            </a:endParaRPr>
          </a:p>
        </p:txBody>
      </p:sp>
      <p:sp>
        <p:nvSpPr>
          <p:cNvPr id="26639" name="Text Box 15"/>
          <p:cNvSpPr txBox="1">
            <a:spLocks noChangeArrowheads="1"/>
          </p:cNvSpPr>
          <p:nvPr/>
        </p:nvSpPr>
        <p:spPr bwMode="auto">
          <a:xfrm>
            <a:off x="5416550" y="2762250"/>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1</a:t>
            </a:r>
          </a:p>
        </p:txBody>
      </p:sp>
      <p:sp>
        <p:nvSpPr>
          <p:cNvPr id="26640" name="Text Box 16"/>
          <p:cNvSpPr txBox="1">
            <a:spLocks noChangeArrowheads="1"/>
          </p:cNvSpPr>
          <p:nvPr/>
        </p:nvSpPr>
        <p:spPr bwMode="auto">
          <a:xfrm>
            <a:off x="3659188" y="26654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LR</a:t>
            </a:r>
          </a:p>
        </p:txBody>
      </p:sp>
      <p:sp>
        <p:nvSpPr>
          <p:cNvPr id="26641" name="Line 17"/>
          <p:cNvSpPr>
            <a:spLocks noChangeShapeType="1"/>
          </p:cNvSpPr>
          <p:nvPr/>
        </p:nvSpPr>
        <p:spPr bwMode="auto">
          <a:xfrm flipH="1">
            <a:off x="2274888" y="4533900"/>
            <a:ext cx="1992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42" name="Freeform 18"/>
          <p:cNvSpPr>
            <a:spLocks/>
          </p:cNvSpPr>
          <p:nvPr/>
        </p:nvSpPr>
        <p:spPr bwMode="auto">
          <a:xfrm>
            <a:off x="2693988" y="2971800"/>
            <a:ext cx="2751137" cy="247173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643" name="Text Box 19"/>
          <p:cNvSpPr txBox="1">
            <a:spLocks noChangeArrowheads="1"/>
          </p:cNvSpPr>
          <p:nvPr/>
        </p:nvSpPr>
        <p:spPr bwMode="auto">
          <a:xfrm>
            <a:off x="5788025" y="5314950"/>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1</a:t>
            </a:r>
          </a:p>
        </p:txBody>
      </p:sp>
      <p:sp>
        <p:nvSpPr>
          <p:cNvPr id="26644" name="Freeform 20"/>
          <p:cNvSpPr>
            <a:spLocks/>
          </p:cNvSpPr>
          <p:nvPr/>
        </p:nvSpPr>
        <p:spPr bwMode="auto">
          <a:xfrm flipH="1">
            <a:off x="3516313" y="2698750"/>
            <a:ext cx="2690812" cy="2411413"/>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645" name="Text Box 21"/>
          <p:cNvSpPr txBox="1">
            <a:spLocks noChangeArrowheads="1"/>
          </p:cNvSpPr>
          <p:nvPr/>
        </p:nvSpPr>
        <p:spPr bwMode="auto">
          <a:xfrm>
            <a:off x="6102350" y="4991100"/>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2</a:t>
            </a:r>
          </a:p>
        </p:txBody>
      </p:sp>
      <p:sp>
        <p:nvSpPr>
          <p:cNvPr id="26646" name="Text Box 22"/>
          <p:cNvSpPr txBox="1">
            <a:spLocks noChangeArrowheads="1"/>
          </p:cNvSpPr>
          <p:nvPr/>
        </p:nvSpPr>
        <p:spPr bwMode="auto">
          <a:xfrm>
            <a:off x="4864100" y="2725738"/>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2</a:t>
            </a:r>
          </a:p>
        </p:txBody>
      </p:sp>
      <p:sp>
        <p:nvSpPr>
          <p:cNvPr id="26647" name="Text Box 23"/>
          <p:cNvSpPr txBox="1">
            <a:spLocks noChangeArrowheads="1"/>
          </p:cNvSpPr>
          <p:nvPr/>
        </p:nvSpPr>
        <p:spPr bwMode="auto">
          <a:xfrm>
            <a:off x="3943350" y="39465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b</a:t>
            </a:r>
            <a:endParaRPr lang="en-US" altLang="en-US" sz="1800" b="1" i="1" baseline="-25000" dirty="0">
              <a:latin typeface="Arial" panose="020B0604020202020204" pitchFamily="34" charset="0"/>
            </a:endParaRPr>
          </a:p>
        </p:txBody>
      </p:sp>
      <p:sp>
        <p:nvSpPr>
          <p:cNvPr id="26648" name="Text Box 24"/>
          <p:cNvSpPr txBox="1">
            <a:spLocks noChangeArrowheads="1"/>
          </p:cNvSpPr>
          <p:nvPr/>
        </p:nvSpPr>
        <p:spPr bwMode="auto">
          <a:xfrm>
            <a:off x="4297363" y="35544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endParaRPr lang="en-US" altLang="en-US" sz="1800" b="1" i="1" baseline="-25000" dirty="0">
              <a:latin typeface="Arial" panose="020B0604020202020204" pitchFamily="34" charset="0"/>
            </a:endParaRPr>
          </a:p>
        </p:txBody>
      </p:sp>
      <p:sp>
        <p:nvSpPr>
          <p:cNvPr id="26649" name="Line 25"/>
          <p:cNvSpPr>
            <a:spLocks noChangeShapeType="1"/>
          </p:cNvSpPr>
          <p:nvPr/>
        </p:nvSpPr>
        <p:spPr bwMode="auto">
          <a:xfrm flipH="1">
            <a:off x="2265363" y="4152900"/>
            <a:ext cx="16557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0" name="Line 26"/>
          <p:cNvSpPr>
            <a:spLocks noChangeShapeType="1"/>
          </p:cNvSpPr>
          <p:nvPr/>
        </p:nvSpPr>
        <p:spPr bwMode="auto">
          <a:xfrm flipH="1">
            <a:off x="2265363" y="3762375"/>
            <a:ext cx="1992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2" name="Text Box 28"/>
          <p:cNvSpPr txBox="1">
            <a:spLocks noChangeArrowheads="1"/>
          </p:cNvSpPr>
          <p:nvPr/>
        </p:nvSpPr>
        <p:spPr bwMode="auto">
          <a:xfrm>
            <a:off x="1863725" y="396716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2</a:t>
            </a:r>
          </a:p>
        </p:txBody>
      </p:sp>
      <p:sp>
        <p:nvSpPr>
          <p:cNvPr id="26653" name="Text Box 29"/>
          <p:cNvSpPr txBox="1">
            <a:spLocks noChangeArrowheads="1"/>
          </p:cNvSpPr>
          <p:nvPr/>
        </p:nvSpPr>
        <p:spPr bwMode="auto">
          <a:xfrm>
            <a:off x="1863725" y="3576638"/>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3</a:t>
            </a:r>
          </a:p>
        </p:txBody>
      </p:sp>
      <p:sp>
        <p:nvSpPr>
          <p:cNvPr id="26656" name="Freeform 32"/>
          <p:cNvSpPr>
            <a:spLocks/>
          </p:cNvSpPr>
          <p:nvPr/>
        </p:nvSpPr>
        <p:spPr bwMode="auto">
          <a:xfrm>
            <a:off x="2395538" y="2728913"/>
            <a:ext cx="2649537" cy="23193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657" name="Freeform 33"/>
          <p:cNvSpPr>
            <a:spLocks/>
          </p:cNvSpPr>
          <p:nvPr/>
        </p:nvSpPr>
        <p:spPr bwMode="auto">
          <a:xfrm flipH="1">
            <a:off x="3084513" y="2971800"/>
            <a:ext cx="2751137" cy="2471738"/>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658" name="Line 34"/>
          <p:cNvSpPr>
            <a:spLocks noChangeShapeType="1"/>
          </p:cNvSpPr>
          <p:nvPr/>
        </p:nvSpPr>
        <p:spPr bwMode="auto">
          <a:xfrm>
            <a:off x="4271963" y="2763838"/>
            <a:ext cx="0" cy="3062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9" name="Oval 35"/>
          <p:cNvSpPr>
            <a:spLocks noChangeArrowheads="1"/>
          </p:cNvSpPr>
          <p:nvPr/>
        </p:nvSpPr>
        <p:spPr bwMode="auto">
          <a:xfrm>
            <a:off x="4200525" y="4457700"/>
            <a:ext cx="136525"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60" name="Oval 36"/>
          <p:cNvSpPr>
            <a:spLocks noChangeArrowheads="1"/>
          </p:cNvSpPr>
          <p:nvPr/>
        </p:nvSpPr>
        <p:spPr bwMode="auto">
          <a:xfrm>
            <a:off x="4189413" y="3695700"/>
            <a:ext cx="136525" cy="141288"/>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6663" name="AutoShape 39"/>
          <p:cNvSpPr>
            <a:spLocks noChangeArrowheads="1"/>
          </p:cNvSpPr>
          <p:nvPr/>
        </p:nvSpPr>
        <p:spPr bwMode="auto">
          <a:xfrm flipH="1">
            <a:off x="4799013" y="2989263"/>
            <a:ext cx="428625" cy="3349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0000">
              <a:alpha val="41176"/>
            </a:srgbClr>
          </a:solidFill>
          <a:ln w="9525">
            <a:solidFill>
              <a:schemeClr val="tx1"/>
            </a:solidFill>
            <a:miter lim="800000"/>
            <a:headEnd/>
            <a:tailEnd/>
          </a:ln>
        </p:spPr>
        <p:txBody>
          <a:bodyPr wrap="none" anchor="ctr"/>
          <a:lstStyle/>
          <a:p>
            <a:endParaRPr lang="en-US" dirty="0"/>
          </a:p>
        </p:txBody>
      </p:sp>
      <p:sp>
        <p:nvSpPr>
          <p:cNvPr id="26664" name="AutoShape 40"/>
          <p:cNvSpPr>
            <a:spLocks noChangeArrowheads="1"/>
          </p:cNvSpPr>
          <p:nvPr/>
        </p:nvSpPr>
        <p:spPr bwMode="auto">
          <a:xfrm>
            <a:off x="4589463" y="3327400"/>
            <a:ext cx="471487" cy="3349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0000">
              <a:alpha val="39999"/>
            </a:srgbClr>
          </a:solidFill>
          <a:ln w="9525" cmpd="tri">
            <a:solidFill>
              <a:schemeClr val="tx1"/>
            </a:solidFill>
            <a:miter lim="800000"/>
            <a:headEnd/>
            <a:tailEnd/>
          </a:ln>
        </p:spPr>
        <p:txBody>
          <a:bodyPr wrap="none" anchor="ctr"/>
          <a:lstStyle/>
          <a:p>
            <a:endParaRPr lang="en-US" dirty="0"/>
          </a:p>
        </p:txBody>
      </p:sp>
      <p:sp>
        <p:nvSpPr>
          <p:cNvPr id="26665" name="AutoShape 41"/>
          <p:cNvSpPr>
            <a:spLocks noChangeArrowheads="1"/>
          </p:cNvSpPr>
          <p:nvPr/>
        </p:nvSpPr>
        <p:spPr bwMode="auto">
          <a:xfrm>
            <a:off x="5065713" y="4765675"/>
            <a:ext cx="471487" cy="3349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alpha val="69019"/>
            </a:srgbClr>
          </a:solidFill>
          <a:ln w="9525">
            <a:solidFill>
              <a:schemeClr val="tx1"/>
            </a:solidFill>
            <a:miter lim="800000"/>
            <a:headEnd/>
            <a:tailEnd/>
          </a:ln>
        </p:spPr>
        <p:txBody>
          <a:bodyPr wrap="none" anchor="ctr"/>
          <a:lstStyle/>
          <a:p>
            <a:endParaRPr lang="en-US" dirty="0"/>
          </a:p>
        </p:txBody>
      </p:sp>
      <p:sp>
        <p:nvSpPr>
          <p:cNvPr id="22548" name="Text Box 20"/>
          <p:cNvSpPr txBox="1">
            <a:spLocks noChangeArrowheads="1"/>
          </p:cNvSpPr>
          <p:nvPr/>
        </p:nvSpPr>
        <p:spPr bwMode="auto">
          <a:xfrm>
            <a:off x="3695700" y="5830888"/>
            <a:ext cx="446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2</a:t>
            </a:r>
          </a:p>
        </p:txBody>
      </p:sp>
      <p:sp>
        <p:nvSpPr>
          <p:cNvPr id="22594" name="Line 66"/>
          <p:cNvSpPr>
            <a:spLocks noChangeShapeType="1"/>
          </p:cNvSpPr>
          <p:nvPr/>
        </p:nvSpPr>
        <p:spPr bwMode="auto">
          <a:xfrm>
            <a:off x="3922713" y="4143375"/>
            <a:ext cx="0" cy="1666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651" name="Oval 27"/>
          <p:cNvSpPr>
            <a:spLocks noChangeArrowheads="1"/>
          </p:cNvSpPr>
          <p:nvPr/>
        </p:nvSpPr>
        <p:spPr bwMode="auto">
          <a:xfrm>
            <a:off x="3832225" y="4079875"/>
            <a:ext cx="166688" cy="141288"/>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up)">
                                      <p:cBhvr>
                                        <p:cTn id="7" dur="500"/>
                                        <p:tgtEl>
                                          <p:spTgt spid="2662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629"/>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6657"/>
                                        </p:tgtEl>
                                        <p:attrNameLst>
                                          <p:attrName>style.visibility</p:attrName>
                                        </p:attrNameLst>
                                      </p:cBhvr>
                                      <p:to>
                                        <p:strVal val="visible"/>
                                      </p:to>
                                    </p:set>
                                    <p:animEffect transition="in" filter="wipe(left)">
                                      <p:cBhvr>
                                        <p:cTn id="15" dur="1000"/>
                                        <p:tgtEl>
                                          <p:spTgt spid="26657"/>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6643"/>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6642"/>
                                        </p:tgtEl>
                                        <p:attrNameLst>
                                          <p:attrName>style.visibility</p:attrName>
                                        </p:attrNameLst>
                                      </p:cBhvr>
                                      <p:to>
                                        <p:strVal val="visible"/>
                                      </p:to>
                                    </p:set>
                                    <p:animEffect transition="in" filter="wipe(left)">
                                      <p:cBhvr>
                                        <p:cTn id="22" dur="1000"/>
                                        <p:tgtEl>
                                          <p:spTgt spid="26642"/>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26639"/>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266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8"/>
                                        </p:tgtEl>
                                        <p:attrNameLst>
                                          <p:attrName>style.visibility</p:attrName>
                                        </p:attrNameLst>
                                      </p:cBhvr>
                                      <p:to>
                                        <p:strVal val="visible"/>
                                      </p:to>
                                    </p:set>
                                  </p:childTnLst>
                                </p:cTn>
                              </p:par>
                            </p:childTnLst>
                          </p:cTn>
                        </p:par>
                        <p:par>
                          <p:cTn id="31" fill="hold" nodeType="afterGroup">
                            <p:stCondLst>
                              <p:cond delay="2500"/>
                            </p:stCondLst>
                            <p:childTnLst>
                              <p:par>
                                <p:cTn id="32" presetID="22" presetClass="entr" presetSubtype="2" fill="hold" nodeType="afterEffect">
                                  <p:stCondLst>
                                    <p:cond delay="0"/>
                                  </p:stCondLst>
                                  <p:childTnLst>
                                    <p:set>
                                      <p:cBhvr>
                                        <p:cTn id="33" dur="1" fill="hold">
                                          <p:stCondLst>
                                            <p:cond delay="0"/>
                                          </p:stCondLst>
                                        </p:cTn>
                                        <p:tgtEl>
                                          <p:spTgt spid="26641"/>
                                        </p:tgtEl>
                                        <p:attrNameLst>
                                          <p:attrName>style.visibility</p:attrName>
                                        </p:attrNameLst>
                                      </p:cBhvr>
                                      <p:to>
                                        <p:strVal val="visible"/>
                                      </p:to>
                                    </p:set>
                                    <p:animEffect transition="in" filter="wipe(right)">
                                      <p:cBhvr>
                                        <p:cTn id="34" dur="500"/>
                                        <p:tgtEl>
                                          <p:spTgt spid="26641"/>
                                        </p:tgtEl>
                                      </p:cBhvr>
                                    </p:animEffec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26636"/>
                                        </p:tgtEl>
                                        <p:attrNameLst>
                                          <p:attrName>style.visibility</p:attrName>
                                        </p:attrNameLst>
                                      </p:cBhvr>
                                      <p:to>
                                        <p:strVal val="visible"/>
                                      </p:to>
                                    </p:set>
                                  </p:childTnLst>
                                </p:cTn>
                              </p:par>
                            </p:childTnLst>
                          </p:cTn>
                        </p:par>
                        <p:par>
                          <p:cTn id="38" fill="hold" nodeType="afterGroup">
                            <p:stCondLst>
                              <p:cond delay="3000"/>
                            </p:stCondLst>
                            <p:childTnLst>
                              <p:par>
                                <p:cTn id="39" presetID="22" presetClass="entr" presetSubtype="1" fill="hold" nodeType="afterEffect">
                                  <p:stCondLst>
                                    <p:cond delay="0"/>
                                  </p:stCondLst>
                                  <p:childTnLst>
                                    <p:set>
                                      <p:cBhvr>
                                        <p:cTn id="40" dur="1" fill="hold">
                                          <p:stCondLst>
                                            <p:cond delay="0"/>
                                          </p:stCondLst>
                                        </p:cTn>
                                        <p:tgtEl>
                                          <p:spTgt spid="26658"/>
                                        </p:tgtEl>
                                        <p:attrNameLst>
                                          <p:attrName>style.visibility</p:attrName>
                                        </p:attrNameLst>
                                      </p:cBhvr>
                                      <p:to>
                                        <p:strVal val="visible"/>
                                      </p:to>
                                    </p:set>
                                    <p:animEffect transition="in" filter="wipe(up)">
                                      <p:cBhvr>
                                        <p:cTn id="41" dur="1000"/>
                                        <p:tgtEl>
                                          <p:spTgt spid="2665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6640"/>
                                        </p:tgtEl>
                                        <p:attrNameLst>
                                          <p:attrName>style.visibility</p:attrName>
                                        </p:attrNameLst>
                                      </p:cBhvr>
                                      <p:to>
                                        <p:strVal val="visible"/>
                                      </p:to>
                                    </p:set>
                                  </p:childTnLst>
                                </p:cTn>
                              </p:par>
                            </p:childTnLst>
                          </p:cTn>
                        </p:par>
                        <p:par>
                          <p:cTn id="44" fill="hold" nodeType="afterGroup">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266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26663"/>
                                        </p:tgtEl>
                                        <p:attrNameLst>
                                          <p:attrName>style.visibility</p:attrName>
                                        </p:attrNameLst>
                                      </p:cBhvr>
                                      <p:to>
                                        <p:strVal val="visible"/>
                                      </p:to>
                                    </p:set>
                                    <p:animEffect transition="in" filter="wipe(right)">
                                      <p:cBhvr>
                                        <p:cTn id="51" dur="500"/>
                                        <p:tgtEl>
                                          <p:spTgt spid="26663"/>
                                        </p:tgtEl>
                                      </p:cBhvr>
                                    </p:animEffect>
                                  </p:childTnLst>
                                </p:cTn>
                              </p:par>
                            </p:childTnLst>
                          </p:cTn>
                        </p:par>
                        <p:par>
                          <p:cTn id="52" fill="hold" nodeType="afterGroup">
                            <p:stCondLst>
                              <p:cond delay="500"/>
                            </p:stCondLst>
                            <p:childTnLst>
                              <p:par>
                                <p:cTn id="53" presetID="22" presetClass="entr" presetSubtype="8" fill="hold" nodeType="afterEffect">
                                  <p:stCondLst>
                                    <p:cond delay="0"/>
                                  </p:stCondLst>
                                  <p:childTnLst>
                                    <p:set>
                                      <p:cBhvr>
                                        <p:cTn id="54" dur="1" fill="hold">
                                          <p:stCondLst>
                                            <p:cond delay="0"/>
                                          </p:stCondLst>
                                        </p:cTn>
                                        <p:tgtEl>
                                          <p:spTgt spid="26656"/>
                                        </p:tgtEl>
                                        <p:attrNameLst>
                                          <p:attrName>style.visibility</p:attrName>
                                        </p:attrNameLst>
                                      </p:cBhvr>
                                      <p:to>
                                        <p:strVal val="visible"/>
                                      </p:to>
                                    </p:set>
                                    <p:animEffect transition="in" filter="wipe(left)">
                                      <p:cBhvr>
                                        <p:cTn id="55" dur="1000"/>
                                        <p:tgtEl>
                                          <p:spTgt spid="26656"/>
                                        </p:tgtEl>
                                      </p:cBhvr>
                                    </p:animEffect>
                                  </p:childTnLst>
                                </p:cTn>
                              </p:par>
                            </p:childTnLst>
                          </p:cTn>
                        </p:par>
                        <p:par>
                          <p:cTn id="56" fill="hold" nodeType="afterGroup">
                            <p:stCondLst>
                              <p:cond delay="1500"/>
                            </p:stCondLst>
                            <p:childTnLst>
                              <p:par>
                                <p:cTn id="57" presetID="1" presetClass="entr" presetSubtype="0" fill="hold" grpId="0" nodeType="afterEffect">
                                  <p:stCondLst>
                                    <p:cond delay="0"/>
                                  </p:stCondLst>
                                  <p:childTnLst>
                                    <p:set>
                                      <p:cBhvr>
                                        <p:cTn id="58" dur="1" fill="hold">
                                          <p:stCondLst>
                                            <p:cond delay="0"/>
                                          </p:stCondLst>
                                        </p:cTn>
                                        <p:tgtEl>
                                          <p:spTgt spid="26646"/>
                                        </p:tgtEl>
                                        <p:attrNameLst>
                                          <p:attrName>style.visibility</p:attrName>
                                        </p:attrNameLst>
                                      </p:cBhvr>
                                      <p:to>
                                        <p:strVal val="visible"/>
                                      </p:to>
                                    </p:set>
                                  </p:childTnLst>
                                </p:cTn>
                              </p:par>
                            </p:childTnLst>
                          </p:cTn>
                        </p:par>
                        <p:par>
                          <p:cTn id="59" fill="hold" nodeType="afterGroup">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2665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647"/>
                                        </p:tgtEl>
                                        <p:attrNameLst>
                                          <p:attrName>style.visibility</p:attrName>
                                        </p:attrNameLst>
                                      </p:cBhvr>
                                      <p:to>
                                        <p:strVal val="visible"/>
                                      </p:to>
                                    </p:set>
                                  </p:childTnLst>
                                </p:cTn>
                              </p:par>
                            </p:childTnLst>
                          </p:cTn>
                        </p:par>
                        <p:par>
                          <p:cTn id="64" fill="hold" nodeType="afterGroup">
                            <p:stCondLst>
                              <p:cond delay="1500"/>
                            </p:stCondLst>
                            <p:childTnLst>
                              <p:par>
                                <p:cTn id="65" presetID="22" presetClass="entr" presetSubtype="2" fill="hold" nodeType="afterEffect">
                                  <p:stCondLst>
                                    <p:cond delay="0"/>
                                  </p:stCondLst>
                                  <p:childTnLst>
                                    <p:set>
                                      <p:cBhvr>
                                        <p:cTn id="66" dur="1" fill="hold">
                                          <p:stCondLst>
                                            <p:cond delay="0"/>
                                          </p:stCondLst>
                                        </p:cTn>
                                        <p:tgtEl>
                                          <p:spTgt spid="26649"/>
                                        </p:tgtEl>
                                        <p:attrNameLst>
                                          <p:attrName>style.visibility</p:attrName>
                                        </p:attrNameLst>
                                      </p:cBhvr>
                                      <p:to>
                                        <p:strVal val="visible"/>
                                      </p:to>
                                    </p:set>
                                    <p:animEffect transition="in" filter="wipe(right)">
                                      <p:cBhvr>
                                        <p:cTn id="67" dur="500"/>
                                        <p:tgtEl>
                                          <p:spTgt spid="26649"/>
                                        </p:tgtEl>
                                      </p:cBhvr>
                                    </p:animEffect>
                                  </p:childTnLst>
                                </p:cTn>
                              </p:par>
                            </p:childTnLst>
                          </p:cTn>
                        </p:par>
                        <p:par>
                          <p:cTn id="68" fill="hold" nodeType="afterGroup">
                            <p:stCondLst>
                              <p:cond delay="2000"/>
                            </p:stCondLst>
                            <p:childTnLst>
                              <p:par>
                                <p:cTn id="69" presetID="1" presetClass="entr" presetSubtype="0" fill="hold" grpId="0" nodeType="afterEffect">
                                  <p:stCondLst>
                                    <p:cond delay="0"/>
                                  </p:stCondLst>
                                  <p:childTnLst>
                                    <p:set>
                                      <p:cBhvr>
                                        <p:cTn id="70" dur="1" fill="hold">
                                          <p:stCondLst>
                                            <p:cond delay="0"/>
                                          </p:stCondLst>
                                        </p:cTn>
                                        <p:tgtEl>
                                          <p:spTgt spid="266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26665"/>
                                        </p:tgtEl>
                                        <p:attrNameLst>
                                          <p:attrName>style.visibility</p:attrName>
                                        </p:attrNameLst>
                                      </p:cBhvr>
                                      <p:to>
                                        <p:strVal val="visible"/>
                                      </p:to>
                                    </p:set>
                                    <p:animEffect transition="in" filter="wipe(left)">
                                      <p:cBhvr>
                                        <p:cTn id="75" dur="500"/>
                                        <p:tgtEl>
                                          <p:spTgt spid="26665"/>
                                        </p:tgtEl>
                                      </p:cBhvr>
                                    </p:animEffect>
                                  </p:childTnLst>
                                </p:cTn>
                              </p:par>
                            </p:childTnLst>
                          </p:cTn>
                        </p:par>
                        <p:par>
                          <p:cTn id="76" fill="hold" nodeType="afterGroup">
                            <p:stCondLst>
                              <p:cond delay="500"/>
                            </p:stCondLst>
                            <p:childTnLst>
                              <p:par>
                                <p:cTn id="77" presetID="22" presetClass="entr" presetSubtype="8" fill="hold" nodeType="afterEffect">
                                  <p:stCondLst>
                                    <p:cond delay="0"/>
                                  </p:stCondLst>
                                  <p:childTnLst>
                                    <p:set>
                                      <p:cBhvr>
                                        <p:cTn id="78" dur="1" fill="hold">
                                          <p:stCondLst>
                                            <p:cond delay="0"/>
                                          </p:stCondLst>
                                        </p:cTn>
                                        <p:tgtEl>
                                          <p:spTgt spid="26644"/>
                                        </p:tgtEl>
                                        <p:attrNameLst>
                                          <p:attrName>style.visibility</p:attrName>
                                        </p:attrNameLst>
                                      </p:cBhvr>
                                      <p:to>
                                        <p:strVal val="visible"/>
                                      </p:to>
                                    </p:set>
                                    <p:animEffect transition="in" filter="wipe(left)">
                                      <p:cBhvr>
                                        <p:cTn id="79" dur="1000"/>
                                        <p:tgtEl>
                                          <p:spTgt spid="26644"/>
                                        </p:tgtEl>
                                      </p:cBhvr>
                                    </p:animEffect>
                                  </p:childTnLst>
                                </p:cTn>
                              </p:par>
                            </p:childTnLst>
                          </p:cTn>
                        </p:par>
                        <p:par>
                          <p:cTn id="80" fill="hold" nodeType="afterGroup">
                            <p:stCondLst>
                              <p:cond delay="1500"/>
                            </p:stCondLst>
                            <p:childTnLst>
                              <p:par>
                                <p:cTn id="81" presetID="1" presetClass="entr" presetSubtype="0" fill="hold" grpId="0" nodeType="afterEffect">
                                  <p:stCondLst>
                                    <p:cond delay="0"/>
                                  </p:stCondLst>
                                  <p:childTnLst>
                                    <p:set>
                                      <p:cBhvr>
                                        <p:cTn id="82" dur="1" fill="hold">
                                          <p:stCondLst>
                                            <p:cond delay="0"/>
                                          </p:stCondLst>
                                        </p:cTn>
                                        <p:tgtEl>
                                          <p:spTgt spid="266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6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48"/>
                                        </p:tgtEl>
                                        <p:attrNameLst>
                                          <p:attrName>style.visibility</p:attrName>
                                        </p:attrNameLst>
                                      </p:cBhvr>
                                      <p:to>
                                        <p:strVal val="visible"/>
                                      </p:to>
                                    </p:set>
                                  </p:childTnLst>
                                </p:cTn>
                              </p:par>
                            </p:childTnLst>
                          </p:cTn>
                        </p:par>
                        <p:par>
                          <p:cTn id="87" fill="hold" nodeType="afterGroup">
                            <p:stCondLst>
                              <p:cond delay="1500"/>
                            </p:stCondLst>
                            <p:childTnLst>
                              <p:par>
                                <p:cTn id="88" presetID="22" presetClass="entr" presetSubtype="2" fill="hold" nodeType="afterEffect">
                                  <p:stCondLst>
                                    <p:cond delay="0"/>
                                  </p:stCondLst>
                                  <p:childTnLst>
                                    <p:set>
                                      <p:cBhvr>
                                        <p:cTn id="89" dur="1" fill="hold">
                                          <p:stCondLst>
                                            <p:cond delay="0"/>
                                          </p:stCondLst>
                                        </p:cTn>
                                        <p:tgtEl>
                                          <p:spTgt spid="26650"/>
                                        </p:tgtEl>
                                        <p:attrNameLst>
                                          <p:attrName>style.visibility</p:attrName>
                                        </p:attrNameLst>
                                      </p:cBhvr>
                                      <p:to>
                                        <p:strVal val="visible"/>
                                      </p:to>
                                    </p:set>
                                    <p:animEffect transition="in" filter="wipe(right)">
                                      <p:cBhvr>
                                        <p:cTn id="90" dur="500"/>
                                        <p:tgtEl>
                                          <p:spTgt spid="26650"/>
                                        </p:tgtEl>
                                      </p:cBhvr>
                                    </p:animEffect>
                                  </p:childTnLst>
                                </p:cTn>
                              </p:par>
                            </p:childTnLst>
                          </p:cTn>
                        </p:par>
                        <p:par>
                          <p:cTn id="91" fill="hold" nodeType="afterGroup">
                            <p:stCondLst>
                              <p:cond delay="2000"/>
                            </p:stCondLst>
                            <p:childTnLst>
                              <p:par>
                                <p:cTn id="92" presetID="1" presetClass="entr" presetSubtype="0" fill="hold" grpId="0" nodeType="afterEffect">
                                  <p:stCondLst>
                                    <p:cond delay="0"/>
                                  </p:stCondLst>
                                  <p:childTnLst>
                                    <p:set>
                                      <p:cBhvr>
                                        <p:cTn id="93" dur="1" fill="hold">
                                          <p:stCondLst>
                                            <p:cond delay="0"/>
                                          </p:stCondLst>
                                        </p:cTn>
                                        <p:tgtEl>
                                          <p:spTgt spid="2665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26664"/>
                                        </p:tgtEl>
                                        <p:attrNameLst>
                                          <p:attrName>style.visibility</p:attrName>
                                        </p:attrNameLst>
                                      </p:cBhvr>
                                      <p:to>
                                        <p:strVal val="visible"/>
                                      </p:to>
                                    </p:set>
                                    <p:animEffect transition="in" filter="wipe(left)">
                                      <p:cBhvr>
                                        <p:cTn id="98" dur="500"/>
                                        <p:tgtEl>
                                          <p:spTgt spid="26664"/>
                                        </p:tgtEl>
                                      </p:cBhvr>
                                    </p:animEffect>
                                  </p:childTnLst>
                                </p:cTn>
                              </p:par>
                            </p:childTnLst>
                          </p:cTn>
                        </p:par>
                        <p:par>
                          <p:cTn id="99" fill="hold" nodeType="afterGroup">
                            <p:stCondLst>
                              <p:cond delay="500"/>
                            </p:stCondLst>
                            <p:childTnLst>
                              <p:par>
                                <p:cTn id="100" presetID="1" presetClass="emph" presetSubtype="2" fill="hold" nodeType="afterEffect">
                                  <p:stCondLst>
                                    <p:cond delay="0"/>
                                  </p:stCondLst>
                                  <p:childTnLst>
                                    <p:animClr clrSpc="rgb" dir="cw">
                                      <p:cBhvr>
                                        <p:cTn id="101" dur="2000" fill="hold"/>
                                        <p:tgtEl>
                                          <p:spTgt spid="26659"/>
                                        </p:tgtEl>
                                        <p:attrNameLst>
                                          <p:attrName>fillcolor</p:attrName>
                                        </p:attrNameLst>
                                      </p:cBhvr>
                                      <p:to>
                                        <a:srgbClr val="FFFF00"/>
                                      </p:to>
                                    </p:animClr>
                                    <p:set>
                                      <p:cBhvr>
                                        <p:cTn id="102" dur="2000" fill="hold"/>
                                        <p:tgtEl>
                                          <p:spTgt spid="26659"/>
                                        </p:tgtEl>
                                        <p:attrNameLst>
                                          <p:attrName>fill.type</p:attrName>
                                        </p:attrNameLst>
                                      </p:cBhvr>
                                      <p:to>
                                        <p:strVal val="solid"/>
                                      </p:to>
                                    </p:set>
                                    <p:set>
                                      <p:cBhvr>
                                        <p:cTn id="103" dur="2000" fill="hold"/>
                                        <p:tgtEl>
                                          <p:spTgt spid="26659"/>
                                        </p:tgtEl>
                                        <p:attrNameLst>
                                          <p:attrName>fill.on</p:attrName>
                                        </p:attrNameLst>
                                      </p:cBhvr>
                                      <p:to>
                                        <p:strVal val="true"/>
                                      </p:to>
                                    </p:set>
                                  </p:childTnLst>
                                </p:cTn>
                              </p:par>
                            </p:childTnLst>
                          </p:cTn>
                        </p:par>
                        <p:par>
                          <p:cTn id="104" fill="hold" nodeType="afterGroup">
                            <p:stCondLst>
                              <p:cond delay="2500"/>
                            </p:stCondLst>
                            <p:childTnLst>
                              <p:par>
                                <p:cTn id="105" presetID="35" presetClass="emph" presetSubtype="0" fill="hold" grpId="1" nodeType="afterEffect">
                                  <p:stCondLst>
                                    <p:cond delay="0"/>
                                  </p:stCondLst>
                                  <p:childTnLst>
                                    <p:anim calcmode="discrete" valueType="str">
                                      <p:cBhvr>
                                        <p:cTn id="106" dur="1000" fill="hold"/>
                                        <p:tgtEl>
                                          <p:spTgt spid="26659"/>
                                        </p:tgtEl>
                                        <p:attrNameLst>
                                          <p:attrName>style.visibility</p:attrName>
                                        </p:attrNameLst>
                                      </p:cBhvr>
                                      <p:tavLst>
                                        <p:tav tm="0">
                                          <p:val>
                                            <p:strVal val="hidden"/>
                                          </p:val>
                                        </p:tav>
                                        <p:tav tm="50000">
                                          <p:val>
                                            <p:strVal val="visible"/>
                                          </p:val>
                                        </p:tav>
                                      </p:tavLst>
                                    </p:anim>
                                  </p:childTnLst>
                                </p:cTn>
                              </p:par>
                              <p:par>
                                <p:cTn id="107" presetID="22" presetClass="entr" presetSubtype="1" fill="hold" nodeType="withEffect">
                                  <p:stCondLst>
                                    <p:cond delay="0"/>
                                  </p:stCondLst>
                                  <p:childTnLst>
                                    <p:set>
                                      <p:cBhvr>
                                        <p:cTn id="108" dur="1" fill="hold">
                                          <p:stCondLst>
                                            <p:cond delay="0"/>
                                          </p:stCondLst>
                                        </p:cTn>
                                        <p:tgtEl>
                                          <p:spTgt spid="22594"/>
                                        </p:tgtEl>
                                        <p:attrNameLst>
                                          <p:attrName>style.visibility</p:attrName>
                                        </p:attrNameLst>
                                      </p:cBhvr>
                                      <p:to>
                                        <p:strVal val="visible"/>
                                      </p:to>
                                    </p:set>
                                    <p:animEffect transition="in" filter="wipe(up)">
                                      <p:cBhvr>
                                        <p:cTn id="109" dur="500"/>
                                        <p:tgtEl>
                                          <p:spTgt spid="22594"/>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22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6" grpId="0"/>
      <p:bldP spid="26637" grpId="0"/>
      <p:bldP spid="26638" grpId="0"/>
      <p:bldP spid="26639" grpId="0"/>
      <p:bldP spid="26640" grpId="0"/>
      <p:bldP spid="26643" grpId="0"/>
      <p:bldP spid="26645" grpId="0"/>
      <p:bldP spid="26646" grpId="0"/>
      <p:bldP spid="26647" grpId="0"/>
      <p:bldP spid="26648" grpId="0"/>
      <p:bldP spid="26652" grpId="0"/>
      <p:bldP spid="26653" grpId="0"/>
      <p:bldP spid="26659" grpId="0" animBg="1"/>
      <p:bldP spid="26659" grpId="1" animBg="1"/>
      <p:bldP spid="26660" grpId="0" animBg="1"/>
      <p:bldP spid="22548" grpId="0"/>
      <p:bldP spid="266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2239963" y="2438400"/>
            <a:ext cx="2012950" cy="3175000"/>
          </a:xfrm>
          <a:prstGeom prst="rect">
            <a:avLst/>
          </a:prstGeom>
          <a:solidFill>
            <a:srgbClr val="D3D3D3"/>
          </a:solidFill>
          <a:ln w="12700">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31" name="Rectangle 2"/>
          <p:cNvSpPr>
            <a:spLocks noGrp="1" noChangeArrowheads="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Extended AD-AS Model Concluded</a:t>
            </a:r>
          </a:p>
        </p:txBody>
      </p:sp>
      <p:sp>
        <p:nvSpPr>
          <p:cNvPr id="27651" name="Text Box 3"/>
          <p:cNvSpPr txBox="1">
            <a:spLocks noChangeArrowheads="1"/>
          </p:cNvSpPr>
          <p:nvPr/>
        </p:nvSpPr>
        <p:spPr bwMode="auto">
          <a:xfrm>
            <a:off x="2990850" y="5986463"/>
            <a:ext cx="2281238" cy="369887"/>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Real Domestic Output</a:t>
            </a:r>
          </a:p>
        </p:txBody>
      </p:sp>
      <p:sp>
        <p:nvSpPr>
          <p:cNvPr id="27652" name="Text Box 4"/>
          <p:cNvSpPr txBox="1">
            <a:spLocks noChangeArrowheads="1"/>
          </p:cNvSpPr>
          <p:nvPr/>
        </p:nvSpPr>
        <p:spPr bwMode="auto">
          <a:xfrm>
            <a:off x="2220913" y="1671638"/>
            <a:ext cx="4476750" cy="584200"/>
          </a:xfrm>
          <a:prstGeom prst="rect">
            <a:avLst/>
          </a:prstGeom>
          <a:noFill/>
          <a:ln>
            <a:noFill/>
          </a:ln>
          <a:extLst/>
        </p:spPr>
        <p:txBody>
          <a:bodyPr wrap="squar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200" dirty="0">
                <a:solidFill>
                  <a:srgbClr val="000000"/>
                </a:solidFill>
                <a:latin typeface="+mn-lt"/>
                <a:ea typeface="+mn-ea"/>
                <a:cs typeface="Arial" panose="020B0604020202020204" pitchFamily="34" charset="0"/>
              </a:rPr>
              <a:t>Recession</a:t>
            </a:r>
          </a:p>
        </p:txBody>
      </p:sp>
      <p:sp>
        <p:nvSpPr>
          <p:cNvPr id="27653" name="Text Box 5"/>
          <p:cNvSpPr txBox="1">
            <a:spLocks noChangeArrowheads="1"/>
          </p:cNvSpPr>
          <p:nvPr/>
        </p:nvSpPr>
        <p:spPr bwMode="auto">
          <a:xfrm rot="-5400000">
            <a:off x="1080294" y="3966369"/>
            <a:ext cx="1200150" cy="369888"/>
          </a:xfrm>
          <a:prstGeom prst="rect">
            <a:avLst/>
          </a:prstGeom>
          <a:noFill/>
          <a:ln>
            <a:noFill/>
          </a:ln>
          <a:extLst/>
        </p:spPr>
        <p:txBody>
          <a:bodyPr wrap="none">
            <a:spAutoFit/>
          </a:bodyPr>
          <a:lstStyle>
            <a:lvl1pPr>
              <a:spcBef>
                <a:spcPct val="20000"/>
              </a:spcBef>
              <a:buClr>
                <a:srgbClr val="3399FF"/>
              </a:buClr>
              <a:buChar char="•"/>
              <a:defRPr sz="2800">
                <a:solidFill>
                  <a:schemeClr val="tx1"/>
                </a:solidFill>
                <a:latin typeface="Arial" panose="020B0604020202020204" pitchFamily="34" charset="0"/>
              </a:defRPr>
            </a:lvl1pPr>
            <a:lvl2pPr marL="742950" indent="-285750">
              <a:spcBef>
                <a:spcPct val="20000"/>
              </a:spcBef>
              <a:buClr>
                <a:srgbClr val="3399FF"/>
              </a:buClr>
              <a:buChar char="•"/>
              <a:defRPr sz="2400">
                <a:solidFill>
                  <a:schemeClr val="tx1"/>
                </a:solidFill>
                <a:latin typeface="Arial" panose="020B0604020202020204" pitchFamily="34" charset="0"/>
              </a:defRPr>
            </a:lvl2pPr>
            <a:lvl3pPr marL="1143000" indent="-228600">
              <a:spcBef>
                <a:spcPct val="20000"/>
              </a:spcBef>
              <a:buClr>
                <a:srgbClr val="3399FF"/>
              </a:buClr>
              <a:buChar char="•"/>
              <a:defRPr sz="2400">
                <a:solidFill>
                  <a:schemeClr val="tx1"/>
                </a:solidFill>
                <a:latin typeface="Arial" panose="020B0604020202020204" pitchFamily="34" charset="0"/>
              </a:defRPr>
            </a:lvl3pPr>
            <a:lvl4pPr marL="1600200" indent="-228600">
              <a:spcBef>
                <a:spcPct val="20000"/>
              </a:spcBef>
              <a:buClr>
                <a:srgbClr val="3399FF"/>
              </a:buClr>
              <a:buChar char="•"/>
              <a:defRPr sz="2000">
                <a:solidFill>
                  <a:schemeClr val="tx1"/>
                </a:solidFill>
                <a:latin typeface="Arial" panose="020B0604020202020204" pitchFamily="34" charset="0"/>
              </a:defRPr>
            </a:lvl4pPr>
            <a:lvl5pPr marL="2057400" indent="-228600">
              <a:spcBef>
                <a:spcPct val="20000"/>
              </a:spcBef>
              <a:buClr>
                <a:srgbClr val="33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buChar char="•"/>
              <a:defRPr sz="2000">
                <a:solidFill>
                  <a:schemeClr val="tx1"/>
                </a:solidFill>
                <a:latin typeface="Arial" panose="020B0604020202020204" pitchFamily="34" charset="0"/>
              </a:defRPr>
            </a:lvl9pPr>
          </a:lstStyle>
          <a:p>
            <a:pPr eaLnBrk="1" hangingPunct="1">
              <a:spcBef>
                <a:spcPct val="0"/>
              </a:spcBef>
              <a:buClrTx/>
              <a:buFontTx/>
              <a:buNone/>
              <a:defRPr/>
            </a:pPr>
            <a:r>
              <a:rPr lang="en-US" sz="1800" b="1" dirty="0">
                <a:latin typeface="+mn-lt"/>
                <a:ea typeface="+mn-ea"/>
                <a:cs typeface="Arial" panose="020B0604020202020204" pitchFamily="34" charset="0"/>
              </a:rPr>
              <a:t>Price Level</a:t>
            </a:r>
          </a:p>
        </p:txBody>
      </p:sp>
      <p:sp>
        <p:nvSpPr>
          <p:cNvPr id="19463" name="Rectangle 7"/>
          <p:cNvSpPr>
            <a:spLocks noChangeArrowheads="1"/>
          </p:cNvSpPr>
          <p:nvPr/>
        </p:nvSpPr>
        <p:spPr bwMode="auto">
          <a:xfrm>
            <a:off x="2225675" y="2425700"/>
            <a:ext cx="4475163"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DDDDDD"/>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grpSp>
        <p:nvGrpSpPr>
          <p:cNvPr id="19464" name="Group 9"/>
          <p:cNvGrpSpPr>
            <a:grpSpLocks/>
          </p:cNvGrpSpPr>
          <p:nvPr/>
        </p:nvGrpSpPr>
        <p:grpSpPr bwMode="auto">
          <a:xfrm>
            <a:off x="2220913" y="2413000"/>
            <a:ext cx="4476750" cy="3243263"/>
            <a:chOff x="2138" y="1421"/>
            <a:chExt cx="2820" cy="2043"/>
          </a:xfrm>
        </p:grpSpPr>
        <p:sp>
          <p:nvSpPr>
            <p:cNvPr id="19493" name="Line 10"/>
            <p:cNvSpPr>
              <a:spLocks noChangeShapeType="1"/>
            </p:cNvSpPr>
            <p:nvPr/>
          </p:nvSpPr>
          <p:spPr bwMode="auto">
            <a:xfrm>
              <a:off x="2147" y="1421"/>
              <a:ext cx="0" cy="20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94" name="Line 11"/>
            <p:cNvSpPr>
              <a:spLocks noChangeShapeType="1"/>
            </p:cNvSpPr>
            <p:nvPr/>
          </p:nvSpPr>
          <p:spPr bwMode="auto">
            <a:xfrm>
              <a:off x="2138" y="3454"/>
              <a:ext cx="28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7660" name="Text Box 12"/>
          <p:cNvSpPr txBox="1">
            <a:spLocks noChangeArrowheads="1"/>
          </p:cNvSpPr>
          <p:nvPr/>
        </p:nvSpPr>
        <p:spPr bwMode="auto">
          <a:xfrm>
            <a:off x="1849438" y="3362325"/>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1</a:t>
            </a:r>
          </a:p>
        </p:txBody>
      </p:sp>
      <p:sp>
        <p:nvSpPr>
          <p:cNvPr id="27661" name="Text Box 13"/>
          <p:cNvSpPr txBox="1">
            <a:spLocks noChangeArrowheads="1"/>
          </p:cNvSpPr>
          <p:nvPr/>
        </p:nvSpPr>
        <p:spPr bwMode="auto">
          <a:xfrm>
            <a:off x="4057650" y="5629275"/>
            <a:ext cx="41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f</a:t>
            </a:r>
          </a:p>
        </p:txBody>
      </p:sp>
      <p:sp>
        <p:nvSpPr>
          <p:cNvPr id="27662" name="Text Box 14"/>
          <p:cNvSpPr txBox="1">
            <a:spLocks noChangeArrowheads="1"/>
          </p:cNvSpPr>
          <p:nvPr/>
        </p:nvSpPr>
        <p:spPr bwMode="auto">
          <a:xfrm>
            <a:off x="4279900" y="3351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a</a:t>
            </a:r>
            <a:endParaRPr lang="en-US" altLang="en-US" sz="1800" b="1" i="1" baseline="-25000" dirty="0">
              <a:latin typeface="Arial" panose="020B0604020202020204" pitchFamily="34" charset="0"/>
            </a:endParaRPr>
          </a:p>
        </p:txBody>
      </p:sp>
      <p:sp>
        <p:nvSpPr>
          <p:cNvPr id="27663" name="Text Box 15"/>
          <p:cNvSpPr txBox="1">
            <a:spLocks noChangeArrowheads="1"/>
          </p:cNvSpPr>
          <p:nvPr/>
        </p:nvSpPr>
        <p:spPr bwMode="auto">
          <a:xfrm>
            <a:off x="4953000" y="2384425"/>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1</a:t>
            </a:r>
          </a:p>
        </p:txBody>
      </p:sp>
      <p:sp>
        <p:nvSpPr>
          <p:cNvPr id="27664" name="Text Box 16"/>
          <p:cNvSpPr txBox="1">
            <a:spLocks noChangeArrowheads="1"/>
          </p:cNvSpPr>
          <p:nvPr/>
        </p:nvSpPr>
        <p:spPr bwMode="auto">
          <a:xfrm>
            <a:off x="4222750" y="243046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LR</a:t>
            </a:r>
          </a:p>
        </p:txBody>
      </p:sp>
      <p:sp>
        <p:nvSpPr>
          <p:cNvPr id="27665" name="Line 17"/>
          <p:cNvSpPr>
            <a:spLocks noChangeShapeType="1"/>
          </p:cNvSpPr>
          <p:nvPr/>
        </p:nvSpPr>
        <p:spPr bwMode="auto">
          <a:xfrm flipH="1">
            <a:off x="2260600" y="4329113"/>
            <a:ext cx="1992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66" name="Freeform 18"/>
          <p:cNvSpPr>
            <a:spLocks/>
          </p:cNvSpPr>
          <p:nvPr/>
        </p:nvSpPr>
        <p:spPr bwMode="auto">
          <a:xfrm>
            <a:off x="2679700" y="2767013"/>
            <a:ext cx="2751138" cy="24717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67" name="Text Box 19"/>
          <p:cNvSpPr txBox="1">
            <a:spLocks noChangeArrowheads="1"/>
          </p:cNvSpPr>
          <p:nvPr/>
        </p:nvSpPr>
        <p:spPr bwMode="auto">
          <a:xfrm>
            <a:off x="6108700" y="4775200"/>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1</a:t>
            </a:r>
          </a:p>
        </p:txBody>
      </p:sp>
      <p:sp>
        <p:nvSpPr>
          <p:cNvPr id="27668" name="Freeform 20"/>
          <p:cNvSpPr>
            <a:spLocks/>
          </p:cNvSpPr>
          <p:nvPr/>
        </p:nvSpPr>
        <p:spPr bwMode="auto">
          <a:xfrm flipH="1">
            <a:off x="3502025" y="2493963"/>
            <a:ext cx="2690813" cy="2411412"/>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69" name="Text Box 21"/>
          <p:cNvSpPr txBox="1">
            <a:spLocks noChangeArrowheads="1"/>
          </p:cNvSpPr>
          <p:nvPr/>
        </p:nvSpPr>
        <p:spPr bwMode="auto">
          <a:xfrm>
            <a:off x="5740400" y="5108575"/>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AD</a:t>
            </a:r>
            <a:r>
              <a:rPr lang="en-US" altLang="en-US" sz="1600" b="1" i="1" baseline="-25000" dirty="0">
                <a:latin typeface="Arial" panose="020B0604020202020204" pitchFamily="34" charset="0"/>
              </a:rPr>
              <a:t>2</a:t>
            </a:r>
          </a:p>
        </p:txBody>
      </p:sp>
      <p:sp>
        <p:nvSpPr>
          <p:cNvPr id="27670" name="Text Box 22"/>
          <p:cNvSpPr txBox="1">
            <a:spLocks noChangeArrowheads="1"/>
          </p:cNvSpPr>
          <p:nvPr/>
        </p:nvSpPr>
        <p:spPr bwMode="auto">
          <a:xfrm>
            <a:off x="5427663" y="2559050"/>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i="1" dirty="0">
                <a:latin typeface="Arial" panose="020B0604020202020204" pitchFamily="34" charset="0"/>
              </a:rPr>
              <a:t>AS</a:t>
            </a:r>
            <a:r>
              <a:rPr lang="en-US" altLang="en-US" sz="1600" b="1" i="1" baseline="-25000" dirty="0">
                <a:latin typeface="Arial" panose="020B0604020202020204" pitchFamily="34" charset="0"/>
              </a:rPr>
              <a:t>2</a:t>
            </a:r>
          </a:p>
        </p:txBody>
      </p:sp>
      <p:sp>
        <p:nvSpPr>
          <p:cNvPr id="27671" name="Text Box 23"/>
          <p:cNvSpPr txBox="1">
            <a:spLocks noChangeArrowheads="1"/>
          </p:cNvSpPr>
          <p:nvPr/>
        </p:nvSpPr>
        <p:spPr bwMode="auto">
          <a:xfrm>
            <a:off x="3929063" y="37417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b</a:t>
            </a:r>
            <a:endParaRPr lang="en-US" altLang="en-US" sz="1800" b="1" i="1" baseline="-25000" dirty="0">
              <a:latin typeface="Arial" panose="020B0604020202020204" pitchFamily="34" charset="0"/>
            </a:endParaRPr>
          </a:p>
        </p:txBody>
      </p:sp>
      <p:sp>
        <p:nvSpPr>
          <p:cNvPr id="27672" name="Text Box 24"/>
          <p:cNvSpPr txBox="1">
            <a:spLocks noChangeArrowheads="1"/>
          </p:cNvSpPr>
          <p:nvPr/>
        </p:nvSpPr>
        <p:spPr bwMode="auto">
          <a:xfrm>
            <a:off x="4279900" y="4098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c</a:t>
            </a:r>
            <a:endParaRPr lang="en-US" altLang="en-US" sz="1800" b="1" i="1" baseline="-25000" dirty="0">
              <a:latin typeface="Arial" panose="020B0604020202020204" pitchFamily="34" charset="0"/>
            </a:endParaRPr>
          </a:p>
        </p:txBody>
      </p:sp>
      <p:sp>
        <p:nvSpPr>
          <p:cNvPr id="27674" name="Line 26"/>
          <p:cNvSpPr>
            <a:spLocks noChangeShapeType="1"/>
          </p:cNvSpPr>
          <p:nvPr/>
        </p:nvSpPr>
        <p:spPr bwMode="auto">
          <a:xfrm flipH="1">
            <a:off x="2251075" y="3557588"/>
            <a:ext cx="1992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77" name="Text Box 29"/>
          <p:cNvSpPr txBox="1">
            <a:spLocks noChangeArrowheads="1"/>
          </p:cNvSpPr>
          <p:nvPr/>
        </p:nvSpPr>
        <p:spPr bwMode="auto">
          <a:xfrm>
            <a:off x="1849438" y="3762375"/>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2</a:t>
            </a:r>
          </a:p>
        </p:txBody>
      </p:sp>
      <p:sp>
        <p:nvSpPr>
          <p:cNvPr id="27678" name="AutoShape 30"/>
          <p:cNvSpPr>
            <a:spLocks noChangeArrowheads="1"/>
          </p:cNvSpPr>
          <p:nvPr/>
        </p:nvSpPr>
        <p:spPr bwMode="auto">
          <a:xfrm>
            <a:off x="4822825" y="2795588"/>
            <a:ext cx="427038" cy="314325"/>
          </a:xfrm>
          <a:prstGeom prst="rightArrow">
            <a:avLst>
              <a:gd name="adj1" fmla="val 50000"/>
              <a:gd name="adj2" fmla="val 33965"/>
            </a:avLst>
          </a:prstGeom>
          <a:solidFill>
            <a:srgbClr val="990033">
              <a:alpha val="69019"/>
            </a:srgbClr>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79" name="AutoShape 31"/>
          <p:cNvSpPr>
            <a:spLocks noChangeArrowheads="1"/>
          </p:cNvSpPr>
          <p:nvPr/>
        </p:nvSpPr>
        <p:spPr bwMode="auto">
          <a:xfrm flipH="1">
            <a:off x="3282950" y="2795588"/>
            <a:ext cx="427038" cy="314325"/>
          </a:xfrm>
          <a:prstGeom prst="rightArrow">
            <a:avLst>
              <a:gd name="adj1" fmla="val 50000"/>
              <a:gd name="adj2" fmla="val 33965"/>
            </a:avLst>
          </a:prstGeom>
          <a:solidFill>
            <a:srgbClr val="92D050">
              <a:alpha val="65097"/>
            </a:srgbClr>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82" name="Line 34"/>
          <p:cNvSpPr>
            <a:spLocks noChangeShapeType="1"/>
          </p:cNvSpPr>
          <p:nvPr/>
        </p:nvSpPr>
        <p:spPr bwMode="auto">
          <a:xfrm>
            <a:off x="4257675" y="2559050"/>
            <a:ext cx="0" cy="3062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87" name="Text Box 39"/>
          <p:cNvSpPr txBox="1">
            <a:spLocks noChangeArrowheads="1"/>
          </p:cNvSpPr>
          <p:nvPr/>
        </p:nvSpPr>
        <p:spPr bwMode="auto">
          <a:xfrm>
            <a:off x="1820863" y="4133850"/>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P</a:t>
            </a:r>
            <a:r>
              <a:rPr lang="en-US" altLang="en-US" sz="1800" b="1" i="1" baseline="-25000" dirty="0">
                <a:latin typeface="Arial" panose="020B0604020202020204" pitchFamily="34" charset="0"/>
              </a:rPr>
              <a:t>3</a:t>
            </a:r>
          </a:p>
        </p:txBody>
      </p:sp>
      <p:sp>
        <p:nvSpPr>
          <p:cNvPr id="27688" name="Text Box 40"/>
          <p:cNvSpPr txBox="1">
            <a:spLocks noChangeArrowheads="1"/>
          </p:cNvSpPr>
          <p:nvPr/>
        </p:nvSpPr>
        <p:spPr bwMode="auto">
          <a:xfrm>
            <a:off x="3705225" y="5629275"/>
            <a:ext cx="446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Q</a:t>
            </a:r>
            <a:r>
              <a:rPr lang="en-US" altLang="en-US" sz="1800" b="1" i="1" baseline="-25000" dirty="0">
                <a:latin typeface="Arial" panose="020B0604020202020204" pitchFamily="34" charset="0"/>
              </a:rPr>
              <a:t>1</a:t>
            </a:r>
          </a:p>
        </p:txBody>
      </p:sp>
      <p:sp>
        <p:nvSpPr>
          <p:cNvPr id="27689" name="Line 41"/>
          <p:cNvSpPr>
            <a:spLocks noChangeShapeType="1"/>
          </p:cNvSpPr>
          <p:nvPr/>
        </p:nvSpPr>
        <p:spPr bwMode="auto">
          <a:xfrm flipH="1">
            <a:off x="2260600" y="3938588"/>
            <a:ext cx="1646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81" name="Freeform 33"/>
          <p:cNvSpPr>
            <a:spLocks/>
          </p:cNvSpPr>
          <p:nvPr/>
        </p:nvSpPr>
        <p:spPr bwMode="auto">
          <a:xfrm flipH="1">
            <a:off x="3070225" y="2767013"/>
            <a:ext cx="2751138" cy="24717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83" name="Oval 35"/>
          <p:cNvSpPr>
            <a:spLocks noChangeArrowheads="1"/>
          </p:cNvSpPr>
          <p:nvPr/>
        </p:nvSpPr>
        <p:spPr bwMode="auto">
          <a:xfrm>
            <a:off x="4186238" y="4252913"/>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7680" name="Freeform 32"/>
          <p:cNvSpPr>
            <a:spLocks/>
          </p:cNvSpPr>
          <p:nvPr/>
        </p:nvSpPr>
        <p:spPr bwMode="auto">
          <a:xfrm>
            <a:off x="2365375" y="2528888"/>
            <a:ext cx="2649538" cy="2319337"/>
          </a:xfrm>
          <a:custGeom>
            <a:avLst/>
            <a:gdLst>
              <a:gd name="T0" fmla="*/ 2147483646 w 797"/>
              <a:gd name="T1" fmla="*/ 0 h 563"/>
              <a:gd name="T2" fmla="*/ 2147483646 w 797"/>
              <a:gd name="T3" fmla="*/ 2147483646 h 563"/>
              <a:gd name="T4" fmla="*/ 0 w 797"/>
              <a:gd name="T5" fmla="*/ 2147483646 h 563"/>
              <a:gd name="T6" fmla="*/ 0 60000 65536"/>
              <a:gd name="T7" fmla="*/ 0 60000 65536"/>
              <a:gd name="T8" fmla="*/ 0 60000 65536"/>
              <a:gd name="T9" fmla="*/ 0 w 797"/>
              <a:gd name="T10" fmla="*/ 0 h 563"/>
              <a:gd name="T11" fmla="*/ 797 w 797"/>
              <a:gd name="T12" fmla="*/ 563 h 563"/>
            </a:gdLst>
            <a:ahLst/>
            <a:cxnLst>
              <a:cxn ang="T6">
                <a:pos x="T0" y="T1"/>
              </a:cxn>
              <a:cxn ang="T7">
                <a:pos x="T2" y="T3"/>
              </a:cxn>
              <a:cxn ang="T8">
                <a:pos x="T4" y="T5"/>
              </a:cxn>
            </a:cxnLst>
            <a:rect l="T9" t="T10" r="T11" b="T12"/>
            <a:pathLst>
              <a:path w="797" h="563">
                <a:moveTo>
                  <a:pt x="797" y="0"/>
                </a:moveTo>
                <a:cubicBezTo>
                  <a:pt x="688" y="131"/>
                  <a:pt x="580" y="262"/>
                  <a:pt x="447" y="356"/>
                </a:cubicBezTo>
                <a:cubicBezTo>
                  <a:pt x="314" y="450"/>
                  <a:pt x="157" y="506"/>
                  <a:pt x="0" y="563"/>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84" name="Oval 36"/>
          <p:cNvSpPr>
            <a:spLocks noChangeArrowheads="1"/>
          </p:cNvSpPr>
          <p:nvPr/>
        </p:nvSpPr>
        <p:spPr bwMode="auto">
          <a:xfrm>
            <a:off x="4175125" y="3490913"/>
            <a:ext cx="136525" cy="141287"/>
          </a:xfrm>
          <a:prstGeom prst="ellipse">
            <a:avLst/>
          </a:prstGeom>
          <a:solidFill>
            <a:schemeClr val="bg1"/>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2594" name="Line 66"/>
          <p:cNvSpPr>
            <a:spLocks noChangeShapeType="1"/>
          </p:cNvSpPr>
          <p:nvPr/>
        </p:nvSpPr>
        <p:spPr bwMode="auto">
          <a:xfrm>
            <a:off x="3908425" y="3952875"/>
            <a:ext cx="0" cy="1711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90" name="Oval 42"/>
          <p:cNvSpPr>
            <a:spLocks noChangeArrowheads="1"/>
          </p:cNvSpPr>
          <p:nvPr/>
        </p:nvSpPr>
        <p:spPr bwMode="auto">
          <a:xfrm>
            <a:off x="3817938" y="3865563"/>
            <a:ext cx="166687" cy="141287"/>
          </a:xfrm>
          <a:prstGeom prst="ellipse">
            <a:avLst/>
          </a:prstGeom>
          <a:solidFill>
            <a:srgbClr val="990033"/>
          </a:solidFill>
          <a:ln w="19050">
            <a:solidFill>
              <a:srgbClr val="660033"/>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9"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up)">
                                      <p:cBhvr>
                                        <p:cTn id="7" dur="500"/>
                                        <p:tgtEl>
                                          <p:spTgt spid="2765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7653"/>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7668"/>
                                        </p:tgtEl>
                                        <p:attrNameLst>
                                          <p:attrName>style.visibility</p:attrName>
                                        </p:attrNameLst>
                                      </p:cBhvr>
                                      <p:to>
                                        <p:strVal val="visible"/>
                                      </p:to>
                                    </p:set>
                                    <p:animEffect transition="in" filter="wipe(left)">
                                      <p:cBhvr>
                                        <p:cTn id="15" dur="1000"/>
                                        <p:tgtEl>
                                          <p:spTgt spid="27668"/>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7667"/>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7680"/>
                                        </p:tgtEl>
                                        <p:attrNameLst>
                                          <p:attrName>style.visibility</p:attrName>
                                        </p:attrNameLst>
                                      </p:cBhvr>
                                      <p:to>
                                        <p:strVal val="visible"/>
                                      </p:to>
                                    </p:set>
                                    <p:animEffect transition="in" filter="wipe(left)">
                                      <p:cBhvr>
                                        <p:cTn id="22" dur="1000"/>
                                        <p:tgtEl>
                                          <p:spTgt spid="27680"/>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27663"/>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276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62"/>
                                        </p:tgtEl>
                                        <p:attrNameLst>
                                          <p:attrName>style.visibility</p:attrName>
                                        </p:attrNameLst>
                                      </p:cBhvr>
                                      <p:to>
                                        <p:strVal val="visible"/>
                                      </p:to>
                                    </p:set>
                                  </p:childTnLst>
                                </p:cTn>
                              </p:par>
                            </p:childTnLst>
                          </p:cTn>
                        </p:par>
                        <p:par>
                          <p:cTn id="31" fill="hold" nodeType="afterGroup">
                            <p:stCondLst>
                              <p:cond delay="2500"/>
                            </p:stCondLst>
                            <p:childTnLst>
                              <p:par>
                                <p:cTn id="32" presetID="22" presetClass="entr" presetSubtype="2" fill="hold" nodeType="afterEffect">
                                  <p:stCondLst>
                                    <p:cond delay="0"/>
                                  </p:stCondLst>
                                  <p:childTnLst>
                                    <p:set>
                                      <p:cBhvr>
                                        <p:cTn id="33" dur="1" fill="hold">
                                          <p:stCondLst>
                                            <p:cond delay="0"/>
                                          </p:stCondLst>
                                        </p:cTn>
                                        <p:tgtEl>
                                          <p:spTgt spid="27674"/>
                                        </p:tgtEl>
                                        <p:attrNameLst>
                                          <p:attrName>style.visibility</p:attrName>
                                        </p:attrNameLst>
                                      </p:cBhvr>
                                      <p:to>
                                        <p:strVal val="visible"/>
                                      </p:to>
                                    </p:set>
                                    <p:animEffect transition="in" filter="wipe(right)">
                                      <p:cBhvr>
                                        <p:cTn id="34" dur="500"/>
                                        <p:tgtEl>
                                          <p:spTgt spid="27674"/>
                                        </p:tgtEl>
                                      </p:cBhvr>
                                    </p:animEffec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27660"/>
                                        </p:tgtEl>
                                        <p:attrNameLst>
                                          <p:attrName>style.visibility</p:attrName>
                                        </p:attrNameLst>
                                      </p:cBhvr>
                                      <p:to>
                                        <p:strVal val="visible"/>
                                      </p:to>
                                    </p:set>
                                  </p:childTnLst>
                                </p:cTn>
                              </p:par>
                            </p:childTnLst>
                          </p:cTn>
                        </p:par>
                        <p:par>
                          <p:cTn id="38" fill="hold" nodeType="afterGroup">
                            <p:stCondLst>
                              <p:cond delay="3000"/>
                            </p:stCondLst>
                            <p:childTnLst>
                              <p:par>
                                <p:cTn id="39" presetID="22" presetClass="entr" presetSubtype="1" fill="hold" nodeType="afterEffect">
                                  <p:stCondLst>
                                    <p:cond delay="0"/>
                                  </p:stCondLst>
                                  <p:childTnLst>
                                    <p:set>
                                      <p:cBhvr>
                                        <p:cTn id="40" dur="1" fill="hold">
                                          <p:stCondLst>
                                            <p:cond delay="0"/>
                                          </p:stCondLst>
                                        </p:cTn>
                                        <p:tgtEl>
                                          <p:spTgt spid="27682"/>
                                        </p:tgtEl>
                                        <p:attrNameLst>
                                          <p:attrName>style.visibility</p:attrName>
                                        </p:attrNameLst>
                                      </p:cBhvr>
                                      <p:to>
                                        <p:strVal val="visible"/>
                                      </p:to>
                                    </p:set>
                                    <p:animEffect transition="in" filter="wipe(up)">
                                      <p:cBhvr>
                                        <p:cTn id="41" dur="1000"/>
                                        <p:tgtEl>
                                          <p:spTgt spid="2768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7664"/>
                                        </p:tgtEl>
                                        <p:attrNameLst>
                                          <p:attrName>style.visibility</p:attrName>
                                        </p:attrNameLst>
                                      </p:cBhvr>
                                      <p:to>
                                        <p:strVal val="visible"/>
                                      </p:to>
                                    </p:set>
                                  </p:childTnLst>
                                </p:cTn>
                              </p:par>
                            </p:childTnLst>
                          </p:cTn>
                        </p:par>
                        <p:par>
                          <p:cTn id="44" fill="hold" nodeType="afterGroup">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2766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7679"/>
                                        </p:tgtEl>
                                        <p:attrNameLst>
                                          <p:attrName>style.visibility</p:attrName>
                                        </p:attrNameLst>
                                      </p:cBhvr>
                                      <p:to>
                                        <p:strVal val="visible"/>
                                      </p:to>
                                    </p:set>
                                    <p:animEffect transition="in" filter="wipe(right)">
                                      <p:cBhvr>
                                        <p:cTn id="51" dur="1000"/>
                                        <p:tgtEl>
                                          <p:spTgt spid="27679"/>
                                        </p:tgtEl>
                                      </p:cBhvr>
                                    </p:animEffect>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27681"/>
                                        </p:tgtEl>
                                        <p:attrNameLst>
                                          <p:attrName>style.visibility</p:attrName>
                                        </p:attrNameLst>
                                      </p:cBhvr>
                                      <p:to>
                                        <p:strVal val="visible"/>
                                      </p:to>
                                    </p:set>
                                    <p:animEffect transition="in" filter="wipe(left)">
                                      <p:cBhvr>
                                        <p:cTn id="55" dur="1000"/>
                                        <p:tgtEl>
                                          <p:spTgt spid="27681"/>
                                        </p:tgtEl>
                                      </p:cBhvr>
                                    </p:animEffect>
                                  </p:childTnLst>
                                </p:cTn>
                              </p:par>
                            </p:childTnLst>
                          </p:cTn>
                        </p:par>
                        <p:par>
                          <p:cTn id="56" fill="hold" nodeType="afterGroup">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27669"/>
                                        </p:tgtEl>
                                        <p:attrNameLst>
                                          <p:attrName>style.visibility</p:attrName>
                                        </p:attrNameLst>
                                      </p:cBhvr>
                                      <p:to>
                                        <p:strVal val="visible"/>
                                      </p:to>
                                    </p:set>
                                  </p:childTnLst>
                                </p:cTn>
                              </p:par>
                            </p:childTnLst>
                          </p:cTn>
                        </p:par>
                        <p:par>
                          <p:cTn id="59" fill="hold" nodeType="afterGroup">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2769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671"/>
                                        </p:tgtEl>
                                        <p:attrNameLst>
                                          <p:attrName>style.visibility</p:attrName>
                                        </p:attrNameLst>
                                      </p:cBhvr>
                                      <p:to>
                                        <p:strVal val="visible"/>
                                      </p:to>
                                    </p:set>
                                  </p:childTnLst>
                                </p:cTn>
                              </p:par>
                            </p:childTnLst>
                          </p:cTn>
                        </p:par>
                        <p:par>
                          <p:cTn id="64" fill="hold" nodeType="afterGroup">
                            <p:stCondLst>
                              <p:cond delay="2000"/>
                            </p:stCondLst>
                            <p:childTnLst>
                              <p:par>
                                <p:cTn id="65" presetID="22" presetClass="entr" presetSubtype="2" fill="hold" nodeType="afterEffect">
                                  <p:stCondLst>
                                    <p:cond delay="0"/>
                                  </p:stCondLst>
                                  <p:childTnLst>
                                    <p:set>
                                      <p:cBhvr>
                                        <p:cTn id="66" dur="1" fill="hold">
                                          <p:stCondLst>
                                            <p:cond delay="0"/>
                                          </p:stCondLst>
                                        </p:cTn>
                                        <p:tgtEl>
                                          <p:spTgt spid="27689"/>
                                        </p:tgtEl>
                                        <p:attrNameLst>
                                          <p:attrName>style.visibility</p:attrName>
                                        </p:attrNameLst>
                                      </p:cBhvr>
                                      <p:to>
                                        <p:strVal val="visible"/>
                                      </p:to>
                                    </p:set>
                                    <p:animEffect transition="in" filter="wipe(right)">
                                      <p:cBhvr>
                                        <p:cTn id="67" dur="500"/>
                                        <p:tgtEl>
                                          <p:spTgt spid="27689"/>
                                        </p:tgtEl>
                                      </p:cBhvr>
                                    </p:animEffect>
                                  </p:childTnLst>
                                </p:cTn>
                              </p:par>
                              <p:par>
                                <p:cTn id="68" presetID="22" presetClass="entr" presetSubtype="1" fill="hold" nodeType="withEffect">
                                  <p:stCondLst>
                                    <p:cond delay="0"/>
                                  </p:stCondLst>
                                  <p:childTnLst>
                                    <p:set>
                                      <p:cBhvr>
                                        <p:cTn id="69" dur="1" fill="hold">
                                          <p:stCondLst>
                                            <p:cond delay="0"/>
                                          </p:stCondLst>
                                        </p:cTn>
                                        <p:tgtEl>
                                          <p:spTgt spid="22594"/>
                                        </p:tgtEl>
                                        <p:attrNameLst>
                                          <p:attrName>style.visibility</p:attrName>
                                        </p:attrNameLst>
                                      </p:cBhvr>
                                      <p:to>
                                        <p:strVal val="visible"/>
                                      </p:to>
                                    </p:set>
                                    <p:animEffect transition="in" filter="wipe(up)">
                                      <p:cBhvr>
                                        <p:cTn id="70" dur="500"/>
                                        <p:tgtEl>
                                          <p:spTgt spid="22594"/>
                                        </p:tgtEl>
                                      </p:cBhvr>
                                    </p:animEffect>
                                  </p:childTnLst>
                                </p:cTn>
                              </p:par>
                            </p:childTnLst>
                          </p:cTn>
                        </p:par>
                        <p:par>
                          <p:cTn id="71" fill="hold" nodeType="afterGroup">
                            <p:stCondLst>
                              <p:cond delay="2500"/>
                            </p:stCondLst>
                            <p:childTnLst>
                              <p:par>
                                <p:cTn id="72" presetID="1" presetClass="entr" presetSubtype="0" fill="hold" grpId="0" nodeType="afterEffect">
                                  <p:stCondLst>
                                    <p:cond delay="0"/>
                                  </p:stCondLst>
                                  <p:childTnLst>
                                    <p:set>
                                      <p:cBhvr>
                                        <p:cTn id="73" dur="1" fill="hold">
                                          <p:stCondLst>
                                            <p:cond delay="0"/>
                                          </p:stCondLst>
                                        </p:cTn>
                                        <p:tgtEl>
                                          <p:spTgt spid="27677"/>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7678"/>
                                        </p:tgtEl>
                                        <p:attrNameLst>
                                          <p:attrName>style.visibility</p:attrName>
                                        </p:attrNameLst>
                                      </p:cBhvr>
                                      <p:to>
                                        <p:strVal val="visible"/>
                                      </p:to>
                                    </p:set>
                                    <p:animEffect transition="in" filter="wipe(left)">
                                      <p:cBhvr>
                                        <p:cTn id="78" dur="1000"/>
                                        <p:tgtEl>
                                          <p:spTgt spid="2767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27666"/>
                                        </p:tgtEl>
                                        <p:attrNameLst>
                                          <p:attrName>style.visibility</p:attrName>
                                        </p:attrNameLst>
                                      </p:cBhvr>
                                      <p:to>
                                        <p:strVal val="visible"/>
                                      </p:to>
                                    </p:set>
                                    <p:animEffect transition="in" filter="wipe(left)">
                                      <p:cBhvr>
                                        <p:cTn id="82" dur="1000"/>
                                        <p:tgtEl>
                                          <p:spTgt spid="27666"/>
                                        </p:tgtEl>
                                      </p:cBhvr>
                                    </p:animEffect>
                                  </p:childTnLst>
                                </p:cTn>
                              </p:par>
                            </p:childTnLst>
                          </p:cTn>
                        </p:par>
                        <p:par>
                          <p:cTn id="83" fill="hold" nodeType="afterGroup">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7670"/>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0"/>
                                  </p:stCondLst>
                                  <p:childTnLst>
                                    <p:set>
                                      <p:cBhvr>
                                        <p:cTn id="88" dur="1" fill="hold">
                                          <p:stCondLst>
                                            <p:cond delay="0"/>
                                          </p:stCondLst>
                                        </p:cTn>
                                        <p:tgtEl>
                                          <p:spTgt spid="276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672"/>
                                        </p:tgtEl>
                                        <p:attrNameLst>
                                          <p:attrName>style.visibility</p:attrName>
                                        </p:attrNameLst>
                                      </p:cBhvr>
                                      <p:to>
                                        <p:strVal val="visible"/>
                                      </p:to>
                                    </p:set>
                                  </p:childTnLst>
                                </p:cTn>
                              </p:par>
                            </p:childTnLst>
                          </p:cTn>
                        </p:par>
                        <p:par>
                          <p:cTn id="91" fill="hold" nodeType="afterGroup">
                            <p:stCondLst>
                              <p:cond delay="2000"/>
                            </p:stCondLst>
                            <p:childTnLst>
                              <p:par>
                                <p:cTn id="92" presetID="22" presetClass="entr" presetSubtype="2" fill="hold" nodeType="afterEffect">
                                  <p:stCondLst>
                                    <p:cond delay="0"/>
                                  </p:stCondLst>
                                  <p:childTnLst>
                                    <p:set>
                                      <p:cBhvr>
                                        <p:cTn id="93" dur="1" fill="hold">
                                          <p:stCondLst>
                                            <p:cond delay="0"/>
                                          </p:stCondLst>
                                        </p:cTn>
                                        <p:tgtEl>
                                          <p:spTgt spid="27665"/>
                                        </p:tgtEl>
                                        <p:attrNameLst>
                                          <p:attrName>style.visibility</p:attrName>
                                        </p:attrNameLst>
                                      </p:cBhvr>
                                      <p:to>
                                        <p:strVal val="visible"/>
                                      </p:to>
                                    </p:set>
                                    <p:animEffect transition="in" filter="wipe(right)">
                                      <p:cBhvr>
                                        <p:cTn id="94" dur="500"/>
                                        <p:tgtEl>
                                          <p:spTgt spid="27665"/>
                                        </p:tgtEl>
                                      </p:cBhvr>
                                    </p:animEffect>
                                  </p:childTnLst>
                                </p:cTn>
                              </p:par>
                            </p:childTnLst>
                          </p:cTn>
                        </p:par>
                        <p:par>
                          <p:cTn id="95" fill="hold" nodeType="afterGroup">
                            <p:stCondLst>
                              <p:cond delay="2500"/>
                            </p:stCondLst>
                            <p:childTnLst>
                              <p:par>
                                <p:cTn id="96" presetID="1" presetClass="entr" presetSubtype="0" fill="hold" grpId="0" nodeType="afterEffect">
                                  <p:stCondLst>
                                    <p:cond delay="0"/>
                                  </p:stCondLst>
                                  <p:childTnLst>
                                    <p:set>
                                      <p:cBhvr>
                                        <p:cTn id="97" dur="1" fill="hold">
                                          <p:stCondLst>
                                            <p:cond delay="0"/>
                                          </p:stCondLst>
                                        </p:cTn>
                                        <p:tgtEl>
                                          <p:spTgt spid="27687"/>
                                        </p:tgtEl>
                                        <p:attrNameLst>
                                          <p:attrName>style.visibility</p:attrName>
                                        </p:attrNameLst>
                                      </p:cBhvr>
                                      <p:to>
                                        <p:strVal val="visible"/>
                                      </p:to>
                                    </p:set>
                                  </p:childTnLst>
                                </p:cTn>
                              </p:par>
                            </p:childTnLst>
                          </p:cTn>
                        </p:par>
                        <p:par>
                          <p:cTn id="98" fill="hold" nodeType="afterGroup">
                            <p:stCondLst>
                              <p:cond delay="2500"/>
                            </p:stCondLst>
                            <p:childTnLst>
                              <p:par>
                                <p:cTn id="99" presetID="1" presetClass="entr" presetSubtype="0" fill="hold" grpId="0" nodeType="afterEffect">
                                  <p:stCondLst>
                                    <p:cond delay="0"/>
                                  </p:stCondLst>
                                  <p:childTnLst>
                                    <p:set>
                                      <p:cBhvr>
                                        <p:cTn id="100" dur="1" fill="hold">
                                          <p:stCondLst>
                                            <p:cond delay="0"/>
                                          </p:stCondLst>
                                        </p:cTn>
                                        <p:tgtEl>
                                          <p:spTgt spid="27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60" grpId="0"/>
      <p:bldP spid="27661" grpId="0"/>
      <p:bldP spid="27662" grpId="0"/>
      <p:bldP spid="27663" grpId="0"/>
      <p:bldP spid="27664" grpId="0"/>
      <p:bldP spid="27667" grpId="0"/>
      <p:bldP spid="27669" grpId="0"/>
      <p:bldP spid="27670" grpId="0"/>
      <p:bldP spid="27671" grpId="0"/>
      <p:bldP spid="27672" grpId="0"/>
      <p:bldP spid="27677" grpId="0"/>
      <p:bldP spid="27678" grpId="0" animBg="1"/>
      <p:bldP spid="27679" grpId="0" animBg="1"/>
      <p:bldP spid="27687" grpId="0"/>
      <p:bldP spid="27688" grpId="0"/>
      <p:bldP spid="27683" grpId="0" animBg="1"/>
      <p:bldP spid="27684" grpId="0" animBg="1"/>
      <p:bldP spid="276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fontAlgn="auto" hangingPunct="1">
              <a:spcAft>
                <a:spcPts val="0"/>
              </a:spcAft>
              <a:defRPr/>
            </a:pPr>
            <a:r>
              <a:rPr lang="en-US" altLang="en-US" dirty="0">
                <a:ea typeface="ＭＳ Ｐゴシック" panose="020B0600070205080204" pitchFamily="34" charset="-128"/>
              </a:rPr>
              <a:t>Extended AD-AS Model Uses</a:t>
            </a:r>
          </a:p>
        </p:txBody>
      </p:sp>
      <p:sp>
        <p:nvSpPr>
          <p:cNvPr id="21507" name="Content Placeholder 2"/>
          <p:cNvSpPr>
            <a:spLocks noGrp="1"/>
          </p:cNvSpPr>
          <p:nvPr>
            <p:ph idx="1"/>
          </p:nvPr>
        </p:nvSpPr>
        <p:spPr/>
        <p:txBody>
          <a:bodyPr/>
          <a:lstStyle/>
          <a:p>
            <a:pPr eaLnBrk="1" hangingPunct="1"/>
            <a:r>
              <a:rPr lang="en-US" altLang="en-US" sz="3200" dirty="0"/>
              <a:t>Explaining ongoing inflation</a:t>
            </a:r>
          </a:p>
          <a:p>
            <a:pPr lvl="1" eaLnBrk="1" hangingPunct="1">
              <a:buClr>
                <a:schemeClr val="accent1"/>
              </a:buClr>
            </a:pPr>
            <a:r>
              <a:rPr lang="en-US" altLang="en-US" sz="3200" dirty="0"/>
              <a:t>Ongoing economic growth shifts aggregate supply </a:t>
            </a:r>
          </a:p>
          <a:p>
            <a:pPr lvl="1" eaLnBrk="1" hangingPunct="1">
              <a:buClr>
                <a:schemeClr val="accent1"/>
              </a:buClr>
            </a:pPr>
            <a:r>
              <a:rPr lang="en-US" altLang="en-US" sz="3200" dirty="0"/>
              <a:t>Ongoing increases in money supply shift aggregate demand </a:t>
            </a:r>
          </a:p>
          <a:p>
            <a:pPr eaLnBrk="1" hangingPunct="1"/>
            <a:r>
              <a:rPr lang="en-US" altLang="en-US" sz="3200" dirty="0"/>
              <a:t>Small positive rate of inflation</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420</TotalTime>
  <Words>2823</Words>
  <Application>Microsoft Office PowerPoint</Application>
  <PresentationFormat>On-screen Show (4:3)</PresentationFormat>
  <Paragraphs>304</Paragraphs>
  <Slides>22</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MS PGothic</vt:lpstr>
      <vt:lpstr>MS PGothic</vt:lpstr>
      <vt:lpstr>Arial</vt:lpstr>
      <vt:lpstr>Calibri</vt:lpstr>
      <vt:lpstr>Tahoma</vt:lpstr>
      <vt:lpstr>Times New Roman</vt:lpstr>
      <vt:lpstr>Wingdings</vt:lpstr>
      <vt:lpstr>Adjacency - Office Colors</vt:lpstr>
      <vt:lpstr>Chart</vt:lpstr>
      <vt:lpstr>Chapter 32</vt:lpstr>
      <vt:lpstr>From Short Run to Long Run</vt:lpstr>
      <vt:lpstr>From Short Run to Long Run Continued</vt:lpstr>
      <vt:lpstr>Aggregate Supply Graphs</vt:lpstr>
      <vt:lpstr>Equilibrium in the Long-Run</vt:lpstr>
      <vt:lpstr>Extended AD-AS Model</vt:lpstr>
      <vt:lpstr>Extended AD-AS Model Continued</vt:lpstr>
      <vt:lpstr>Extended AD-AS Model Concluded</vt:lpstr>
      <vt:lpstr>Extended AD-AS Model Uses</vt:lpstr>
      <vt:lpstr>Economic Growth, Ongoing Inflation</vt:lpstr>
      <vt:lpstr>U.S. Growth</vt:lpstr>
      <vt:lpstr>Inflation and Unemployment</vt:lpstr>
      <vt:lpstr>The Phillips Curve</vt:lpstr>
      <vt:lpstr>The Phillips Curve Continued </vt:lpstr>
      <vt:lpstr>The Phillips Curve: Supply Shocks</vt:lpstr>
      <vt:lpstr>The Long-Run Phillips Curve</vt:lpstr>
      <vt:lpstr>Inflation and Unemployment Rates</vt:lpstr>
      <vt:lpstr>The Misery Index</vt:lpstr>
      <vt:lpstr>The Long-Run Phillips Curve Continued</vt:lpstr>
      <vt:lpstr>Taxes and Aggregate Supply</vt:lpstr>
      <vt:lpstr>Taxes and Aggregate Supply Continued</vt:lpstr>
      <vt:lpstr>Taxes and Real GDP</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Aucoin</dc:creator>
  <cp:lastModifiedBy>John Slonim</cp:lastModifiedBy>
  <cp:revision>46</cp:revision>
  <dcterms:created xsi:type="dcterms:W3CDTF">2013-07-10T15:17:55Z</dcterms:created>
  <dcterms:modified xsi:type="dcterms:W3CDTF">2018-01-26T18:15:47Z</dcterms:modified>
</cp:coreProperties>
</file>