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56" r:id="rId1"/>
  </p:sldMasterIdLst>
  <p:notesMasterIdLst>
    <p:notesMasterId r:id="rId24"/>
  </p:notesMasterIdLst>
  <p:sldIdLst>
    <p:sldId id="256" r:id="rId2"/>
    <p:sldId id="257" r:id="rId3"/>
    <p:sldId id="287" r:id="rId4"/>
    <p:sldId id="288" r:id="rId5"/>
    <p:sldId id="269" r:id="rId6"/>
    <p:sldId id="289" r:id="rId7"/>
    <p:sldId id="291" r:id="rId8"/>
    <p:sldId id="292" r:id="rId9"/>
    <p:sldId id="293" r:id="rId10"/>
    <p:sldId id="295" r:id="rId11"/>
    <p:sldId id="281" r:id="rId12"/>
    <p:sldId id="296" r:id="rId13"/>
    <p:sldId id="270" r:id="rId14"/>
    <p:sldId id="282" r:id="rId15"/>
    <p:sldId id="283" r:id="rId16"/>
    <p:sldId id="271" r:id="rId17"/>
    <p:sldId id="290" r:id="rId18"/>
    <p:sldId id="284" r:id="rId19"/>
    <p:sldId id="285" r:id="rId20"/>
    <p:sldId id="286" r:id="rId21"/>
    <p:sldId id="294" r:id="rId22"/>
    <p:sldId id="268"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600">
          <p15:clr>
            <a:srgbClr val="A4A3A4"/>
          </p15:clr>
        </p15:guide>
        <p15:guide id="2" pos="348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00CC99"/>
    <a:srgbClr val="CC0000"/>
    <a:srgbClr val="CC66FF"/>
    <a:srgbClr val="ADFDB7"/>
    <a:srgbClr val="CC9900"/>
    <a:srgbClr val="FFCC66"/>
    <a:srgbClr val="8CCB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895" autoAdjust="0"/>
    <p:restoredTop sz="77934" autoAdjust="0"/>
  </p:normalViewPr>
  <p:slideViewPr>
    <p:cSldViewPr>
      <p:cViewPr varScale="1">
        <p:scale>
          <a:sx n="53" d="100"/>
          <a:sy n="53" d="100"/>
        </p:scale>
        <p:origin x="1956" y="52"/>
      </p:cViewPr>
      <p:guideLst>
        <p:guide orient="horz" pos="2600"/>
        <p:guide pos="34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48" y="13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pitchFamily="17" charset="-128"/>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D0280844-2FF0-4382-9FA4-7C5112CD85FE}" type="datetimeFigureOut">
              <a:rPr lang="en-US" altLang="en-US"/>
              <a:pPr>
                <a:defRPr/>
              </a:pPr>
              <a:t>1/26/2018</a:t>
            </a:fld>
            <a:endParaRPr lang="en-US" alt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pitchFamily="17" charset="-128"/>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9C51CA8-778A-41C3-A31B-3E6E0748AB43}" type="slidenum">
              <a:rPr lang="en-US" altLang="en-US"/>
              <a:pPr>
                <a:defRPr/>
              </a:pPr>
              <a:t>‹#›</a:t>
            </a:fld>
            <a:endParaRPr lang="en-US" altLang="en-US" dirty="0"/>
          </a:p>
        </p:txBody>
      </p:sp>
    </p:spTree>
    <p:extLst>
      <p:ext uri="{BB962C8B-B14F-4D97-AF65-F5344CB8AC3E}">
        <p14:creationId xmlns:p14="http://schemas.microsoft.com/office/powerpoint/2010/main" val="33274622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chapter addresses financial economics — investor preferences and how they affect the rating and pricing of financial assets like stocks, bonds, and real estate. Various possible financial assets will be discussed. The impact of arbitrage on asset prices and rates of return will be evaluated, along with the role of risk. Lastly, we will look at the security market line and its applications.</a:t>
            </a:r>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F61EB78-C064-4E41-9114-92440B472300}" type="slidenum">
              <a:rPr lang="en-US" altLang="en-US"/>
              <a:pPr/>
              <a:t>1</a:t>
            </a:fld>
            <a:endParaRPr lang="en-US" altLang="en-US" dirty="0"/>
          </a:p>
        </p:txBody>
      </p:sp>
    </p:spTree>
    <p:extLst>
      <p:ext uri="{BB962C8B-B14F-4D97-AF65-F5344CB8AC3E}">
        <p14:creationId xmlns:p14="http://schemas.microsoft.com/office/powerpoint/2010/main" val="21776136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This table highlights the 10 largest mutual funds in the country as of April 2016. Note that this list is subject to change as market conditions change.</a:t>
            </a:r>
          </a:p>
        </p:txBody>
      </p:sp>
    </p:spTree>
    <p:extLst>
      <p:ext uri="{BB962C8B-B14F-4D97-AF65-F5344CB8AC3E}">
        <p14:creationId xmlns:p14="http://schemas.microsoft.com/office/powerpoint/2010/main" val="35509155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The rate of return is calculated by subtracting the amount paid for an asset from the amount for which the asset is sold and then dividing the difference by the amount paid. The higher the price paid for the asset, the lower the rate of return will be. This is especially apparent in situations where there is a fixed future payment flow such as for bonds.</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8DC9250-C6B6-49E0-AB44-A8864E9DB6AB}" type="slidenum">
              <a:rPr lang="en-US" altLang="en-US"/>
              <a:pPr/>
              <a:t>11</a:t>
            </a:fld>
            <a:endParaRPr lang="en-US" altLang="en-US" dirty="0"/>
          </a:p>
        </p:txBody>
      </p:sp>
    </p:spTree>
    <p:extLst>
      <p:ext uri="{BB962C8B-B14F-4D97-AF65-F5344CB8AC3E}">
        <p14:creationId xmlns:p14="http://schemas.microsoft.com/office/powerpoint/2010/main" val="9922391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Arbitrage is the process by which profit-motivated investors buy and sell assets in an attempt to equalize the average expected rates of return on similar assets. By going through this process, the investor is able to minimize the risk involved and the process will bring both assets into equilibrium where the returns are the same. This process allows investors to invest with confidence and therefore enables the market to function in an efficient manner.</a:t>
            </a:r>
          </a:p>
        </p:txBody>
      </p:sp>
    </p:spTree>
    <p:extLst>
      <p:ext uri="{BB962C8B-B14F-4D97-AF65-F5344CB8AC3E}">
        <p14:creationId xmlns:p14="http://schemas.microsoft.com/office/powerpoint/2010/main" val="23150727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Investing is much like gambling. In the world of investing, the risk simply refers to the idea that an outcome lacks total certainty. The outcome could be good or bad, you just don’t know. How much risk an individual is able to handle is a personal choice. Some investors enjoy the excitement that comes with a lot of risk and others prefer to take the safe route. One way to minimize risk is to diversify, which is a strategy of investing in a large number of investments to reduce the overall risk to the entire portfolio. The old adage “don’t put all your eggs in one basket” still holds up today.</a:t>
            </a:r>
          </a:p>
          <a:p>
            <a:pPr eaLnBrk="1" hangingPunct="1"/>
            <a:r>
              <a:rPr lang="en-US" altLang="en-US" dirty="0"/>
              <a:t>Even with diversification there will always be risk involved in investing. Nondiversifiable risk cannot be eliminated. The business cycle is an example of nondiversifiable risk. There is no way to diversify away the risk that the entire economy may collapse. Investors typically use the average expected rate of return or beta to evaluate risk. The average expected rate of return is the probability weighted average of the investment’s possible future rates of return. While this can provide investors with the information on the rate, it does not address the risk of actually earning that rate. That can be measured by what is called beta. Beta is a relative measure of nondiversifiable risk. It compares the risk of a given asset with that of a market portfolio, which contains every asset available in the financial markets.</a:t>
            </a:r>
          </a:p>
        </p:txBody>
      </p:sp>
    </p:spTree>
    <p:extLst>
      <p:ext uri="{BB962C8B-B14F-4D97-AF65-F5344CB8AC3E}">
        <p14:creationId xmlns:p14="http://schemas.microsoft.com/office/powerpoint/2010/main" val="40517040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“There is no such thing as a free lunch.” This quote is frequently used in economics and it applies to investing as well. Risk levels and average expected rates of return are positively related, meaning the higher the expected rate of return the higher the risk involved. This relationship applies to all types of assets. There are very few totally risk-free investments. The only investment considered to be risk-free is a short-term U.S. government bond. These bonds are short-term loans to the U.S. government with terms ranging from 4 to 26 weeks. The only way they would not be repaid would be if the U.S. government collapsed, which, in the short-term, is not very likely. Since these are risk-free, they typically pay a low rate of interest mainly just to compensate for the time preference.</a:t>
            </a:r>
          </a:p>
        </p:txBody>
      </p:sp>
    </p:spTree>
    <p:extLst>
      <p:ext uri="{BB962C8B-B14F-4D97-AF65-F5344CB8AC3E}">
        <p14:creationId xmlns:p14="http://schemas.microsoft.com/office/powerpoint/2010/main" val="18101100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i="1" dirty="0"/>
              <a:t>The International Country Risk Guide</a:t>
            </a:r>
            <a:r>
              <a:rPr lang="en-US" altLang="en-US" dirty="0"/>
              <a:t> is a monthly publication that attempts to distill the political, economic, and financial risks facing 140 countries into a single rating. The higher the rating, the less risk and more safety. This chart shows the three safest, three riskiest and a few in between as of January 2016.</a:t>
            </a:r>
            <a:endParaRPr lang="en-US" altLang="en-US" i="1" dirty="0"/>
          </a:p>
        </p:txBody>
      </p:sp>
    </p:spTree>
    <p:extLst>
      <p:ext uri="{BB962C8B-B14F-4D97-AF65-F5344CB8AC3E}">
        <p14:creationId xmlns:p14="http://schemas.microsoft.com/office/powerpoint/2010/main" val="14918110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The Security Market Line indicates how compensation for time preference, as well as for the amount of nondiversifiable risk, is calculated. It makes a basic assumption that any investment’s average expected rate of return should be equal to the sum of the compensation for the time preference and risk.</a:t>
            </a:r>
          </a:p>
        </p:txBody>
      </p:sp>
    </p:spTree>
    <p:extLst>
      <p:ext uri="{BB962C8B-B14F-4D97-AF65-F5344CB8AC3E}">
        <p14:creationId xmlns:p14="http://schemas.microsoft.com/office/powerpoint/2010/main" val="5661823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The Security Market Line slopes upward because investors must be compensated for higher levels of risk with higher average expected rates of return. For a market portfolio, the beta is 1 by definition. The exact location of the intercept is determined by the Federal Reserve’s monetary policy and how it affects the rate of return on short-term U.S. government bonds. The slope of the line is determined by investors’ feelings about risk.</a:t>
            </a:r>
          </a:p>
        </p:txBody>
      </p:sp>
    </p:spTree>
    <p:extLst>
      <p:ext uri="{BB962C8B-B14F-4D97-AF65-F5344CB8AC3E}">
        <p14:creationId xmlns:p14="http://schemas.microsoft.com/office/powerpoint/2010/main" val="34527413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The average expected rate of return will compensate investors for the time preference in addition to this asset’s risk level of beta to yield a return of Y percent per year.</a:t>
            </a:r>
          </a:p>
        </p:txBody>
      </p:sp>
    </p:spTree>
    <p:extLst>
      <p:ext uri="{BB962C8B-B14F-4D97-AF65-F5344CB8AC3E}">
        <p14:creationId xmlns:p14="http://schemas.microsoft.com/office/powerpoint/2010/main" val="3675529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Arbitrage can ensure that all investments having an identical level of risk will also have identical rates of return. This graph shows that assets A, B, and C all share the same risk level in beta. Even though A and C initially have different rates of returns, arbitrage pressures will quickly eliminate these differences. With A, since the return is so high, investors will rush to purchase it and drive up its price which will drive down the average expected rate of return. With C, the opposite will occur. Equilibrium will quickly be restored.</a:t>
            </a:r>
          </a:p>
        </p:txBody>
      </p:sp>
    </p:spTree>
    <p:extLst>
      <p:ext uri="{BB962C8B-B14F-4D97-AF65-F5344CB8AC3E}">
        <p14:creationId xmlns:p14="http://schemas.microsoft.com/office/powerpoint/2010/main" val="684454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In this chapter we are focusing on the broader sense of financial investments which includes buying any type of asset, regardless of whether it is new or used. Financial investments can either be financial assets such as stocks and bonds or real assets like land, buildings, or equipment. Economic investment refers to buying new additions to the capital stock or new replacements for worn-out capital stock.</a:t>
            </a: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DDC5FBA-F8B4-4397-BFEE-B37A898494D4}" type="slidenum">
              <a:rPr lang="en-US" altLang="en-US"/>
              <a:pPr/>
              <a:t>2</a:t>
            </a:fld>
            <a:endParaRPr lang="en-US" altLang="en-US" dirty="0"/>
          </a:p>
        </p:txBody>
      </p:sp>
    </p:spTree>
    <p:extLst>
      <p:ext uri="{BB962C8B-B14F-4D97-AF65-F5344CB8AC3E}">
        <p14:creationId xmlns:p14="http://schemas.microsoft.com/office/powerpoint/2010/main" val="34782895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An increase in the risk-free rate of return by the Fed will cause the SML to shift upwards. Since the risk-free rate determines where the SML intercepts the y-axis, it will affect both average expected rates of return and asset prices.</a:t>
            </a:r>
          </a:p>
        </p:txBody>
      </p:sp>
    </p:spTree>
    <p:extLst>
      <p:ext uri="{BB962C8B-B14F-4D97-AF65-F5344CB8AC3E}">
        <p14:creationId xmlns:p14="http://schemas.microsoft.com/office/powerpoint/2010/main" val="2153617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The actions during the recent recessionary period illustrate that investor behavior cannot always be predicted. Usually during periods of lower interest rates, the stock market rises as investors move into the market looking for higher returns. In this case, the investors became fearful about losses from investments in general and began to seek more secure investments. The increase in the slope of the SML overcame the decline in the risk-free rate of interest leading to a falling stock market.</a:t>
            </a:r>
          </a:p>
        </p:txBody>
      </p:sp>
    </p:spTree>
    <p:extLst>
      <p:ext uri="{BB962C8B-B14F-4D97-AF65-F5344CB8AC3E}">
        <p14:creationId xmlns:p14="http://schemas.microsoft.com/office/powerpoint/2010/main" val="24181385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In the long run, there is no way to beat the market and index funds are an example of that fact. Index funds, which are tied to indexes of specific stocks, consistently out-perform actively managed funds in which the assets are individually selected by a fund manager. In addition to not performing as well, actively managed funds usually have higher fees since the manager must be paid and there are transaction costs for the trading that the managers engage in to achieve the desired return. If this is the case, why do investors still use actively managed funds? It is probably the same reason people buy lottery tickets, knowing the odds of winning are astronomical. There is always a chance and hope that yours will be the exception.</a:t>
            </a:r>
          </a:p>
        </p:txBody>
      </p:sp>
    </p:spTree>
    <p:extLst>
      <p:ext uri="{BB962C8B-B14F-4D97-AF65-F5344CB8AC3E}">
        <p14:creationId xmlns:p14="http://schemas.microsoft.com/office/powerpoint/2010/main" val="2649412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Present value is one of the most useful concepts in business. Understanding the time-value of money helps to explain why keeping all of your cash in your mattress is not a good idea. The fact that future values are less than present values can help a person make the decisions needed so that they have the money required in the future to pay for events like retirement, college, or buying a house.</a:t>
            </a: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0184DD2-9012-4DCE-827D-5C61F5D8FC45}" type="slidenum">
              <a:rPr lang="en-US" altLang="en-US"/>
              <a:pPr/>
              <a:t>3</a:t>
            </a:fld>
            <a:endParaRPr lang="en-US" altLang="en-US" dirty="0"/>
          </a:p>
        </p:txBody>
      </p:sp>
    </p:spTree>
    <p:extLst>
      <p:ext uri="{BB962C8B-B14F-4D97-AF65-F5344CB8AC3E}">
        <p14:creationId xmlns:p14="http://schemas.microsoft.com/office/powerpoint/2010/main" val="1654332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The key to calculating the present value of an asset is to understand the asset’s future payments, that is what you will receive in the future from the asset. In addition, you also must know the interest that is expected in the future and how far into the future the payments will be received.</a:t>
            </a: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81E74A15-325A-41B7-A6C0-7F89D7EE6154}" type="slidenum">
              <a:rPr lang="en-US" altLang="en-US"/>
              <a:pPr/>
              <a:t>4</a:t>
            </a:fld>
            <a:endParaRPr lang="en-US" altLang="en-US" dirty="0"/>
          </a:p>
        </p:txBody>
      </p:sp>
    </p:spTree>
    <p:extLst>
      <p:ext uri="{BB962C8B-B14F-4D97-AF65-F5344CB8AC3E}">
        <p14:creationId xmlns:p14="http://schemas.microsoft.com/office/powerpoint/2010/main" val="946282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Understanding present value is useful for many decisions. Say you finally hit the Megajackpot in the lottery and have to make a decision about taking a lump sum payment up front, or receiving annual payments over a number of years. Which is the better option? It all depends on your preferences because in the long run you will end up with the same amount of money. It is also why, for example, no single professional sports team will have all of the top players as they are subject to salary caps and deferred compensation arrangements that even out the playing field.</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1EF3DA6-118F-4718-893F-9F88FE6DA429}" type="slidenum">
              <a:rPr lang="en-US" altLang="en-US"/>
              <a:pPr/>
              <a:t>5</a:t>
            </a:fld>
            <a:endParaRPr lang="en-US" altLang="en-US" dirty="0"/>
          </a:p>
        </p:txBody>
      </p:sp>
    </p:spTree>
    <p:extLst>
      <p:ext uri="{BB962C8B-B14F-4D97-AF65-F5344CB8AC3E}">
        <p14:creationId xmlns:p14="http://schemas.microsoft.com/office/powerpoint/2010/main" val="3434760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To some extent, investments sound a lot like most gambling arrangements in that you must pay to play and there is a chance you will receive money in the future, but the amount and likelihood of the future payments is questionable. Investments typically are just a little more secure and the probabilities are higher than your state lottery.</a:t>
            </a: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CE62A16-190E-4B71-81E9-FDAEE5954574}" type="slidenum">
              <a:rPr lang="en-US" altLang="en-US"/>
              <a:pPr/>
              <a:t>6</a:t>
            </a:fld>
            <a:endParaRPr lang="en-US" altLang="en-US" dirty="0"/>
          </a:p>
        </p:txBody>
      </p:sp>
    </p:spTree>
    <p:extLst>
      <p:ext uri="{BB962C8B-B14F-4D97-AF65-F5344CB8AC3E}">
        <p14:creationId xmlns:p14="http://schemas.microsoft.com/office/powerpoint/2010/main" val="2347370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Investing in stocks is one option. Stocks represent ownership shares in a company or equity. There is a risk that if the company fails, the investor will lose his investment. One key advantage to owning stock is that it provides the owners with what’s called limited liability, meaning the most they can lose is the amount they paid for their stock. Creditors cannot come after the owners if the company goes bankrupt owing more than the value of the assets. Owners also get to share in the financial gains of the firm. When the business makes money, it will distribute some of the earnings to the owners through dividends. Owners also make money through capital gains. As the value of the business increases, the value of the owners’ shares increases and they are able to sell their shares for more than they paid.</a:t>
            </a: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A3E5BC8-54B9-4317-B534-BD0D70612022}" type="slidenum">
              <a:rPr lang="en-US" altLang="en-US"/>
              <a:pPr/>
              <a:t>7</a:t>
            </a:fld>
            <a:endParaRPr lang="en-US" altLang="en-US" dirty="0"/>
          </a:p>
        </p:txBody>
      </p:sp>
    </p:spTree>
    <p:extLst>
      <p:ext uri="{BB962C8B-B14F-4D97-AF65-F5344CB8AC3E}">
        <p14:creationId xmlns:p14="http://schemas.microsoft.com/office/powerpoint/2010/main" val="3129399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Bonds are considered debt securities and are traded the same as stocks. A key difference between stocks and bonds is that bonds are more predictable. The future payments are fixed as to the amount and time. The default risk depends on the type of bond. Bonds issued by governments are much safer as the likelihood the government will fail is remote. With corporations, the default risk depends on the health of the company. All bond issuances are rated for risk by the varying rating agencies such as Moody’s or Standard &amp; Poor’s. Bond prices are inversely related to interest rates. As interest rates rise, bond prices go down and vice versa. They typically have a lower average rate of return than stocks because they are less risky.</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D6D4235-DD53-4D35-AEAA-A1DCA163617D}" type="slidenum">
              <a:rPr lang="en-US" altLang="en-US"/>
              <a:pPr/>
              <a:t>8</a:t>
            </a:fld>
            <a:endParaRPr lang="en-US" altLang="en-US" dirty="0"/>
          </a:p>
        </p:txBody>
      </p:sp>
    </p:spTree>
    <p:extLst>
      <p:ext uri="{BB962C8B-B14F-4D97-AF65-F5344CB8AC3E}">
        <p14:creationId xmlns:p14="http://schemas.microsoft.com/office/powerpoint/2010/main" val="2301818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Mutual funds are very popular because they help to distribute investor risk. Mutual funds can tailor the portfolio to satisfy the desires of the investors. Index funds are designed so that their portfolios exactly match a specific stock or bond index, which is something that follows the performance of a particular group of stocks or bonds. Actively managed funds have portfolio managers who constantly buy and sell assets in an attempt to generate high returns, whereas passively managed funds have assets tied to the underlying index that the fund follows.</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748BD49-FB75-45CB-8B3A-03772483C0F7}" type="slidenum">
              <a:rPr lang="en-US" altLang="en-US"/>
              <a:pPr/>
              <a:t>9</a:t>
            </a:fld>
            <a:endParaRPr lang="en-US" altLang="en-US" dirty="0"/>
          </a:p>
        </p:txBody>
      </p:sp>
    </p:spTree>
    <p:extLst>
      <p:ext uri="{BB962C8B-B14F-4D97-AF65-F5344CB8AC3E}">
        <p14:creationId xmlns:p14="http://schemas.microsoft.com/office/powerpoint/2010/main" val="2564447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r>
              <a:rPr lang="en-US" dirty="0"/>
              <a:t>McGraw-Hill/Irwin</a:t>
            </a:r>
          </a:p>
        </p:txBody>
      </p:sp>
      <p:sp>
        <p:nvSpPr>
          <p:cNvPr id="5" name="Footer Placeholder 4"/>
          <p:cNvSpPr>
            <a:spLocks noGrp="1"/>
          </p:cNvSpPr>
          <p:nvPr>
            <p:ph type="ftr" sz="quarter" idx="11"/>
          </p:nvPr>
        </p:nvSpPr>
        <p:spPr/>
        <p:txBody>
          <a:bodyPr/>
          <a:lstStyle>
            <a:lvl1pPr>
              <a:defRPr smtClean="0"/>
            </a:lvl1pPr>
          </a:lstStyle>
          <a:p>
            <a:pPr>
              <a:defRPr/>
            </a:pPr>
            <a:r>
              <a:rPr lang="en-US" altLang="en-US" dirty="0"/>
              <a:t>Copyright © 2015 by McGraw-Hill Education. All rights reserved.</a:t>
            </a:r>
          </a:p>
        </p:txBody>
      </p:sp>
      <p:sp>
        <p:nvSpPr>
          <p:cNvPr id="6" name="Slide Number Placeholder 5"/>
          <p:cNvSpPr>
            <a:spLocks noGrp="1"/>
          </p:cNvSpPr>
          <p:nvPr>
            <p:ph type="sldNum" sz="quarter" idx="12"/>
          </p:nvPr>
        </p:nvSpPr>
        <p:spPr/>
        <p:txBody>
          <a:bodyPr/>
          <a:lstStyle>
            <a:lvl1pPr>
              <a:defRPr smtClean="0"/>
            </a:lvl1pPr>
          </a:lstStyle>
          <a:p>
            <a:pPr>
              <a:defRPr/>
            </a:pPr>
            <a:fld id="{1301545E-1976-4CF3-BB3C-739ECECEDE4C}" type="slidenum">
              <a:rPr lang="en-US" altLang="en-US"/>
              <a:pPr>
                <a:defRPr/>
              </a:pPr>
              <a:t>‹#›</a:t>
            </a:fld>
            <a:endParaRPr lang="en-US" altLang="en-US" dirty="0"/>
          </a:p>
        </p:txBody>
      </p:sp>
    </p:spTree>
    <p:extLst>
      <p:ext uri="{BB962C8B-B14F-4D97-AF65-F5344CB8AC3E}">
        <p14:creationId xmlns:p14="http://schemas.microsoft.com/office/powerpoint/2010/main" val="1966422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89F0493F-6BDE-4760-9477-68FA04859437}"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2643423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3854C561-880B-4159-96F8-A792EF797B9D}"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2551486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5"/>
          <p:cNvSpPr txBox="1">
            <a:spLocks noChangeArrowheads="1"/>
          </p:cNvSpPr>
          <p:nvPr/>
        </p:nvSpPr>
        <p:spPr bwMode="auto">
          <a:xfrm>
            <a:off x="7143750" y="6540500"/>
            <a:ext cx="1782763" cy="179388"/>
          </a:xfrm>
          <a:prstGeom prst="rect">
            <a:avLst/>
          </a:prstGeom>
          <a:noFill/>
          <a:ln w="9525">
            <a:noFill/>
            <a:round/>
            <a:headEnd/>
            <a:tailEnd/>
          </a:ln>
          <a:effectLst/>
        </p:spPr>
        <p:txBody>
          <a:bodyPr lIns="0" tIns="0" rIns="0" bIns="0"/>
          <a:lstStyle>
            <a:lvl1pPr>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1pPr>
            <a:lvl2pPr marL="742950" indent="-28575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2pPr>
            <a:lvl3pPr marL="11430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3pPr>
            <a:lvl4pPr marL="16002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4pPr>
            <a:lvl5pPr marL="20574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9pPr>
          </a:lstStyle>
          <a:p>
            <a:pPr algn="r" eaLnBrk="1" hangingPunct="1">
              <a:lnSpc>
                <a:spcPct val="102000"/>
              </a:lnSpc>
              <a:buFont typeface="Wingdings" panose="05000000000000000000" pitchFamily="2" charset="2"/>
              <a:buNone/>
              <a:defRPr/>
            </a:pPr>
            <a:r>
              <a:rPr lang="en-US" altLang="en-US" sz="1000" dirty="0">
                <a:latin typeface="Calibri" panose="020F0502020204030204" pitchFamily="34" charset="0"/>
                <a:cs typeface="Tahoma" panose="020B0604030504040204" pitchFamily="34" charset="0"/>
              </a:rPr>
              <a:t>37-</a:t>
            </a:r>
            <a:fld id="{2DA1E23B-A29F-4133-9F85-3EA5805CD256}" type="slidenum">
              <a:rPr lang="en-US" altLang="en-US" sz="1000" smtClean="0">
                <a:latin typeface="Calibri" panose="020F0502020204030204" pitchFamily="34" charset="0"/>
                <a:cs typeface="Tahoma" panose="020B0604030504040204" pitchFamily="34" charset="0"/>
              </a:rPr>
              <a:pPr algn="r" eaLnBrk="1" hangingPunct="1">
                <a:lnSpc>
                  <a:spcPct val="102000"/>
                </a:lnSpc>
                <a:buFont typeface="Wingdings" panose="05000000000000000000" pitchFamily="2" charset="2"/>
                <a:buNone/>
                <a:defRPr/>
              </a:pPr>
              <a:t>‹#›</a:t>
            </a:fld>
            <a:endParaRPr lang="en-US" altLang="en-US" sz="1000" dirty="0">
              <a:latin typeface="Calibri" panose="020F0502020204030204" pitchFamily="34" charset="0"/>
              <a:cs typeface="Tahoma" panose="020B0604030504040204" pitchFamily="34" charset="0"/>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wrap="square" numCol="1" anchorCtr="0" compatLnSpc="1">
            <a:prstTxWarp prst="textNoShape">
              <a:avLst/>
            </a:prstTxWarp>
          </a:bodyPr>
          <a:lstStyle>
            <a:lvl1pPr>
              <a:defRPr smtClean="0">
                <a:ea typeface="MS PGothic" panose="020B0600070205080204" pitchFamily="34" charset="-128"/>
              </a:defRPr>
            </a:lvl1pPr>
          </a:lstStyle>
          <a:p>
            <a:pPr>
              <a:defRPr/>
            </a:pPr>
            <a:fld id="{53907F77-9C96-4FA4-B786-3DE514526860}" type="datetimeFigureOut">
              <a:rPr lang="en-US" altLang="en-US"/>
              <a:pPr>
                <a:defRPr/>
              </a:pPr>
              <a:t>1/26/2018</a:t>
            </a:fld>
            <a:endParaRPr lang="en-US" altLang="en-US" dirty="0"/>
          </a:p>
        </p:txBody>
      </p:sp>
      <p:sp>
        <p:nvSpPr>
          <p:cNvPr id="6" name="Footer Placeholder 4"/>
          <p:cNvSpPr>
            <a:spLocks noGrp="1"/>
          </p:cNvSpPr>
          <p:nvPr>
            <p:ph type="ftr" sz="quarter" idx="11"/>
          </p:nvPr>
        </p:nvSpPr>
        <p:spPr/>
        <p:txBody>
          <a:bodyPr rtlCol="0"/>
          <a:lstStyle>
            <a:lvl1pPr>
              <a:defRPr>
                <a:latin typeface="Arial" panose="020B0604020202020204" pitchFamily="34" charset="0"/>
                <a:ea typeface="ＭＳ Ｐゴシック" panose="020B0600070205080204" pitchFamily="34" charset="-128"/>
                <a:cs typeface="+mn-cs"/>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smtClean="0"/>
            </a:lvl1pPr>
          </a:lstStyle>
          <a:p>
            <a:pPr>
              <a:defRPr/>
            </a:pPr>
            <a:fld id="{43FF2F19-FBE7-4E8B-8D1F-5B25F2C93993}" type="slidenum">
              <a:rPr lang="en-US" altLang="en-US"/>
              <a:pPr>
                <a:defRPr/>
              </a:pPr>
              <a:t>‹#›</a:t>
            </a:fld>
            <a:endParaRPr lang="en-US" altLang="en-US" dirty="0"/>
          </a:p>
        </p:txBody>
      </p:sp>
    </p:spTree>
    <p:extLst>
      <p:ext uri="{BB962C8B-B14F-4D97-AF65-F5344CB8AC3E}">
        <p14:creationId xmlns:p14="http://schemas.microsoft.com/office/powerpoint/2010/main" val="1614886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F0A00E6C-7430-4DFE-AD8A-ADA45B362F73}"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3352121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B394F25F-8095-42FA-8AA6-416EE312A8D8}" type="slidenum">
              <a:rPr lang="en-US" altLang="en-US"/>
              <a:pPr>
                <a:defRPr/>
              </a:pPr>
              <a:t>‹#›</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7"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1021219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ln/>
        </p:spPr>
        <p:txBody>
          <a:bodyPr/>
          <a:lstStyle>
            <a:lvl1pPr>
              <a:defRPr/>
            </a:lvl1pPr>
          </a:lstStyle>
          <a:p>
            <a:pPr>
              <a:defRPr/>
            </a:pPr>
            <a:fld id="{F92B0D5B-9A36-4C52-89CB-F6180CDA65FA}" type="slidenum">
              <a:rPr lang="en-US" altLang="en-US"/>
              <a:pPr>
                <a:defRPr/>
              </a:pPr>
              <a:t>‹#›</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9"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722962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a:ln/>
        </p:spPr>
        <p:txBody>
          <a:bodyPr/>
          <a:lstStyle>
            <a:lvl1pPr>
              <a:defRPr/>
            </a:lvl1pPr>
          </a:lstStyle>
          <a:p>
            <a:pPr>
              <a:defRPr/>
            </a:pPr>
            <a:fld id="{365EA4BB-6B46-4A44-A632-7390B6D3245B}" type="slidenum">
              <a:rPr lang="en-US" altLang="en-US"/>
              <a:pPr>
                <a:defRPr/>
              </a:pPr>
              <a:t>‹#›</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5" name="Date Placeholder 3"/>
          <p:cNvSpPr>
            <a:spLocks noGrp="1"/>
          </p:cNvSpPr>
          <p:nvPr>
            <p:ph type="dt" sz="half" idx="12"/>
          </p:nvPr>
        </p:nvSpPr>
        <p:spPr/>
        <p:txBody>
          <a:bodyPr/>
          <a:lstStyle>
            <a:lvl1pPr>
              <a:defRPr/>
            </a:lvl1pPr>
          </a:lstStyle>
          <a:p>
            <a:pPr>
              <a:defRPr/>
            </a:pPr>
            <a:r>
              <a:rPr lang="en-US" dirty="0"/>
              <a:t>McGraw-Hill/Irwin</a:t>
            </a:r>
          </a:p>
        </p:txBody>
      </p:sp>
      <p:sp>
        <p:nvSpPr>
          <p:cNvPr id="6" name="Rectangle 5"/>
          <p:cNvSpPr txBox="1">
            <a:spLocks noChangeArrowheads="1"/>
          </p:cNvSpPr>
          <p:nvPr userDrawn="1"/>
        </p:nvSpPr>
        <p:spPr bwMode="auto">
          <a:xfrm>
            <a:off x="7143750" y="6540500"/>
            <a:ext cx="1782763" cy="179388"/>
          </a:xfrm>
          <a:prstGeom prst="rect">
            <a:avLst/>
          </a:prstGeom>
          <a:noFill/>
          <a:ln w="9525">
            <a:noFill/>
            <a:round/>
            <a:headEnd/>
            <a:tailEnd/>
          </a:ln>
          <a:effectLst/>
        </p:spPr>
        <p:txBody>
          <a:bodyPr lIns="0" tIns="0" rIns="0" bIns="0"/>
          <a:lstStyle>
            <a:lvl1pPr>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1pPr>
            <a:lvl2pPr marL="742950" indent="-28575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2pPr>
            <a:lvl3pPr marL="11430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3pPr>
            <a:lvl4pPr marL="16002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4pPr>
            <a:lvl5pPr marL="20574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9pPr>
          </a:lstStyle>
          <a:p>
            <a:pPr algn="r" eaLnBrk="1" hangingPunct="1">
              <a:lnSpc>
                <a:spcPct val="102000"/>
              </a:lnSpc>
              <a:buFont typeface="Wingdings" panose="05000000000000000000" pitchFamily="2" charset="2"/>
              <a:buNone/>
              <a:defRPr/>
            </a:pPr>
            <a:r>
              <a:rPr lang="en-US" altLang="en-US" sz="1000" dirty="0">
                <a:latin typeface="Calibri" panose="020F0502020204030204" pitchFamily="34" charset="0"/>
                <a:cs typeface="Tahoma" panose="020B0604030504040204" pitchFamily="34" charset="0"/>
              </a:rPr>
              <a:t>37-</a:t>
            </a:r>
            <a:fld id="{2DA1E23B-A29F-4133-9F85-3EA5805CD256}" type="slidenum">
              <a:rPr lang="en-US" altLang="en-US" sz="1000" smtClean="0">
                <a:latin typeface="Calibri" panose="020F0502020204030204" pitchFamily="34" charset="0"/>
                <a:cs typeface="Tahoma" panose="020B0604030504040204" pitchFamily="34" charset="0"/>
              </a:rPr>
              <a:pPr algn="r" eaLnBrk="1" hangingPunct="1">
                <a:lnSpc>
                  <a:spcPct val="102000"/>
                </a:lnSpc>
                <a:buFont typeface="Wingdings" panose="05000000000000000000" pitchFamily="2" charset="2"/>
                <a:buNone/>
                <a:defRPr/>
              </a:pPr>
              <a:t>‹#›</a:t>
            </a:fld>
            <a:endParaRPr lang="en-US" altLang="en-US" sz="1000" dirty="0">
              <a:latin typeface="Calibri" panose="020F0502020204030204" pitchFamily="34" charset="0"/>
              <a:cs typeface="Tahoma" panose="020B0604030504040204" pitchFamily="34" charset="0"/>
            </a:endParaRPr>
          </a:p>
        </p:txBody>
      </p:sp>
    </p:spTree>
    <p:extLst>
      <p:ext uri="{BB962C8B-B14F-4D97-AF65-F5344CB8AC3E}">
        <p14:creationId xmlns:p14="http://schemas.microsoft.com/office/powerpoint/2010/main" val="521473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A436082F-6758-4443-97BE-EC7ECB4E0DD6}" type="slidenum">
              <a:rPr lang="en-US" altLang="en-US"/>
              <a:pPr>
                <a:defRPr/>
              </a:pPr>
              <a:t>‹#›</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4"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396941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4"/>
          </p:nvPr>
        </p:nvSpPr>
        <p:spPr>
          <a:ln/>
        </p:spPr>
        <p:txBody>
          <a:bodyPr/>
          <a:lstStyle>
            <a:lvl1pPr>
              <a:defRPr/>
            </a:lvl1pPr>
          </a:lstStyle>
          <a:p>
            <a:pPr>
              <a:defRPr/>
            </a:pPr>
            <a:fld id="{664E882A-8A43-4FD4-8F16-D49ABD8139E6}" type="slidenum">
              <a:rPr lang="en-US" altLang="en-US"/>
              <a:pPr>
                <a:defRPr/>
              </a:pPr>
              <a:t>‹#›</a:t>
            </a:fld>
            <a:endParaRPr lang="en-US" altLang="en-US" dirty="0"/>
          </a:p>
        </p:txBody>
      </p:sp>
      <p:sp>
        <p:nvSpPr>
          <p:cNvPr id="6" name="Footer Placeholder 4"/>
          <p:cNvSpPr>
            <a:spLocks noGrp="1"/>
          </p:cNvSpPr>
          <p:nvPr>
            <p:ph type="ftr" sz="quarter" idx="15"/>
          </p:nvPr>
        </p:nvSpPr>
        <p:spPr/>
        <p:txBody>
          <a:bodyPr/>
          <a:lstStyle>
            <a:lvl1pPr>
              <a:defRPr/>
            </a:lvl1pPr>
          </a:lstStyle>
          <a:p>
            <a:pPr>
              <a:defRPr/>
            </a:pPr>
            <a:r>
              <a:rPr lang="en-US" altLang="en-US" dirty="0"/>
              <a:t>Copyright © 2015 by McGraw-Hill Education. All rights reserved.</a:t>
            </a:r>
          </a:p>
        </p:txBody>
      </p:sp>
      <p:sp>
        <p:nvSpPr>
          <p:cNvPr id="7" name="Date Placeholder 3"/>
          <p:cNvSpPr>
            <a:spLocks noGrp="1"/>
          </p:cNvSpPr>
          <p:nvPr>
            <p:ph type="dt" sz="half" idx="16"/>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2015455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A5028597-0AEF-4D81-A714-CE34F1CC53B5}" type="slidenum">
              <a:rPr lang="en-US" altLang="en-US"/>
              <a:pPr>
                <a:defRPr/>
              </a:pPr>
              <a:t>‹#›</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7"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1725226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smtClean="0">
                <a:solidFill>
                  <a:srgbClr val="FFFFFF"/>
                </a:solidFill>
              </a:defRPr>
            </a:lvl1pPr>
          </a:lstStyle>
          <a:p>
            <a:pPr>
              <a:defRPr/>
            </a:pPr>
            <a:fld id="{4A7C544F-8BE3-4E5F-AEE8-E6F3A67CFF20}" type="slidenum">
              <a:rPr lang="en-US" altLang="en-US"/>
              <a:pPr>
                <a:defRPr/>
              </a:pPr>
              <a:t>‹#›</a:t>
            </a:fld>
            <a:endParaRPr lang="en-US" altLang="en-US" dirty="0"/>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chemeClr val="bg2"/>
                </a:solidFill>
              </a:defRPr>
            </a:lvl1pPr>
          </a:lstStyle>
          <a:p>
            <a:pPr>
              <a:defRPr/>
            </a:pPr>
            <a:r>
              <a:rPr lang="en-US" altLang="en-US" dirty="0"/>
              <a:t>Copyright © 2015 by McGraw-Hill Education. All rights reserved.</a:t>
            </a: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latin typeface="Arial" panose="020B0604020202020204" pitchFamily="34" charset="0"/>
                <a:ea typeface="ＭＳ Ｐゴシック" panose="020B0600070205080204" pitchFamily="34" charset="-128"/>
                <a:cs typeface="+mn-cs"/>
              </a:defRPr>
            </a:lvl1pPr>
          </a:lstStyle>
          <a:p>
            <a:pPr>
              <a:defRPr/>
            </a:pPr>
            <a:r>
              <a:rPr lang="en-US" dirty="0"/>
              <a:t>McGraw-Hill/Irwin</a:t>
            </a:r>
          </a:p>
        </p:txBody>
      </p:sp>
      <p:sp>
        <p:nvSpPr>
          <p:cNvPr id="9" name="Footer Placeholder 4"/>
          <p:cNvSpPr txBox="1">
            <a:spLocks noGrp="1"/>
          </p:cNvSpPr>
          <p:nvPr userDrawn="1"/>
        </p:nvSpPr>
        <p:spPr bwMode="auto">
          <a:xfrm>
            <a:off x="50800" y="6652419"/>
            <a:ext cx="8432800" cy="251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000" b="1" i="1" dirty="0">
                <a:latin typeface="Times New Roman" panose="02020603050405020304" pitchFamily="18" charset="0"/>
              </a:rPr>
              <a:t>Copyright © 2018 McGraw-Hill Education. All rights reserved. No reproduction or distribution without the prior written consent of McGraw-Hill Education.</a:t>
            </a:r>
            <a:endParaRPr lang="en-US" altLang="en-US" sz="1800" dirty="0"/>
          </a:p>
        </p:txBody>
      </p:sp>
    </p:spTree>
  </p:cSld>
  <p:clrMap bg1="lt1" tx1="dk1" bg2="lt2" tx2="dk2" accent1="accent1" accent2="accent2" accent3="accent3" accent4="accent4" accent5="accent5" accent6="accent6" hlink="hlink" folHlink="folHlink"/>
  <p:sldLayoutIdLst>
    <p:sldLayoutId id="2147484018" r:id="rId1"/>
    <p:sldLayoutId id="2147484019" r:id="rId2"/>
    <p:sldLayoutId id="2147484009" r:id="rId3"/>
    <p:sldLayoutId id="2147484010" r:id="rId4"/>
    <p:sldLayoutId id="2147484011" r:id="rId5"/>
    <p:sldLayoutId id="2147484012" r:id="rId6"/>
    <p:sldLayoutId id="2147484013" r:id="rId7"/>
    <p:sldLayoutId id="2147484014" r:id="rId8"/>
    <p:sldLayoutId id="2147484015" r:id="rId9"/>
    <p:sldLayoutId id="2147484016" r:id="rId10"/>
    <p:sldLayoutId id="2147484017" r:id="rId11"/>
  </p:sldLayoutIdLst>
  <p:txStyles>
    <p:titleStyle>
      <a:lvl1pPr algn="l" rtl="0" eaLnBrk="0" fontAlgn="base" hangingPunct="0">
        <a:spcBef>
          <a:spcPct val="0"/>
        </a:spcBef>
        <a:spcAft>
          <a:spcPct val="0"/>
        </a:spcAft>
        <a:defRPr sz="4600" kern="1200" spc="-100">
          <a:solidFill>
            <a:schemeClr val="tx2"/>
          </a:solidFill>
          <a:latin typeface="+mj-lt"/>
          <a:ea typeface="MS PGothic" panose="020B0600070205080204" pitchFamily="34" charset="-128"/>
          <a:cs typeface="+mj-cs"/>
        </a:defRPr>
      </a:lvl1pPr>
      <a:lvl2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2pPr>
      <a:lvl3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3pPr>
      <a:lvl4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4pPr>
      <a:lvl5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5pPr>
      <a:lvl6pPr marL="457200" algn="l" rtl="0" fontAlgn="base">
        <a:spcBef>
          <a:spcPct val="0"/>
        </a:spcBef>
        <a:spcAft>
          <a:spcPct val="0"/>
        </a:spcAft>
        <a:defRPr sz="4600">
          <a:solidFill>
            <a:schemeClr val="tx2"/>
          </a:solidFill>
          <a:latin typeface="Tahoma" panose="020B0604030504040204" pitchFamily="34" charset="0"/>
        </a:defRPr>
      </a:lvl6pPr>
      <a:lvl7pPr marL="914400" algn="l" rtl="0" fontAlgn="base">
        <a:spcBef>
          <a:spcPct val="0"/>
        </a:spcBef>
        <a:spcAft>
          <a:spcPct val="0"/>
        </a:spcAft>
        <a:defRPr sz="4600">
          <a:solidFill>
            <a:schemeClr val="tx2"/>
          </a:solidFill>
          <a:latin typeface="Tahoma" panose="020B0604030504040204" pitchFamily="34" charset="0"/>
        </a:defRPr>
      </a:lvl7pPr>
      <a:lvl8pPr marL="1371600" algn="l" rtl="0" fontAlgn="base">
        <a:spcBef>
          <a:spcPct val="0"/>
        </a:spcBef>
        <a:spcAft>
          <a:spcPct val="0"/>
        </a:spcAft>
        <a:defRPr sz="4600">
          <a:solidFill>
            <a:schemeClr val="tx2"/>
          </a:solidFill>
          <a:latin typeface="Tahoma" panose="020B0604030504040204" pitchFamily="34" charset="0"/>
        </a:defRPr>
      </a:lvl8pPr>
      <a:lvl9pPr marL="1828800" algn="l" rtl="0" fontAlgn="base">
        <a:spcBef>
          <a:spcPct val="0"/>
        </a:spcBef>
        <a:spcAft>
          <a:spcPct val="0"/>
        </a:spcAft>
        <a:defRPr sz="4600">
          <a:solidFill>
            <a:schemeClr val="tx2"/>
          </a:solidFill>
          <a:latin typeface="Tahoma" panose="020B0604030504040204" pitchFamily="34"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S PGothic" panose="020B0600070205080204" pitchFamily="34" charset="-128"/>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eaLnBrk="0" fontAlgn="base" hangingPunct="0">
        <a:spcBef>
          <a:spcPct val="20000"/>
        </a:spcBef>
        <a:spcAft>
          <a:spcPct val="0"/>
        </a:spcAft>
        <a:buClr>
          <a:srgbClr val="9BBB59"/>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eaLnBrk="0" fontAlgn="base" hangingPunct="0">
        <a:spcBef>
          <a:spcPct val="20000"/>
        </a:spcBef>
        <a:spcAft>
          <a:spcPct val="0"/>
        </a:spcAft>
        <a:buClr>
          <a:srgbClr val="8064A2"/>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eaLnBrk="0" fontAlgn="base" hangingPunct="0">
        <a:spcBef>
          <a:spcPct val="20000"/>
        </a:spcBef>
        <a:spcAft>
          <a:spcPct val="0"/>
        </a:spcAft>
        <a:buClr>
          <a:srgbClr val="4BACC6"/>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6.tmp"/></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7"/>
          <p:cNvSpPr>
            <a:spLocks noGrp="1"/>
          </p:cNvSpPr>
          <p:nvPr>
            <p:ph type="ctrTitle"/>
          </p:nvPr>
        </p:nvSpPr>
        <p:spPr/>
        <p:txBody>
          <a:bodyPr/>
          <a:lstStyle/>
          <a:p>
            <a:pPr eaLnBrk="1" fontAlgn="auto" hangingPunct="1">
              <a:spcAft>
                <a:spcPts val="0"/>
              </a:spcAft>
              <a:defRPr/>
            </a:pPr>
            <a:r>
              <a:rPr lang="en-US" altLang="en-US" dirty="0">
                <a:ea typeface="+mj-ea"/>
              </a:rPr>
              <a:t>Chapter </a:t>
            </a:r>
            <a:r>
              <a:rPr lang="en-US" altLang="en-US" dirty="0" smtClean="0">
                <a:ea typeface="+mj-ea"/>
              </a:rPr>
              <a:t>31</a:t>
            </a:r>
            <a:endParaRPr lang="en-US" altLang="en-US" dirty="0">
              <a:ea typeface="+mj-ea"/>
            </a:endParaRPr>
          </a:p>
        </p:txBody>
      </p:sp>
      <p:sp>
        <p:nvSpPr>
          <p:cNvPr id="7170" name="Subtitle 1"/>
          <p:cNvSpPr>
            <a:spLocks noGrp="1"/>
          </p:cNvSpPr>
          <p:nvPr>
            <p:ph type="subTitle" idx="1"/>
          </p:nvPr>
        </p:nvSpPr>
        <p:spPr/>
        <p:txBody>
          <a:bodyPr rtlCol="0"/>
          <a:lstStyle/>
          <a:p>
            <a:pPr eaLnBrk="1" fontAlgn="auto" hangingPunct="1">
              <a:spcAft>
                <a:spcPts val="0"/>
              </a:spcAft>
              <a:defRPr/>
            </a:pPr>
            <a:r>
              <a:rPr lang="en-US" altLang="en-US" sz="3600" dirty="0">
                <a:solidFill>
                  <a:schemeClr val="tx1">
                    <a:lumMod val="50000"/>
                    <a:lumOff val="50000"/>
                  </a:schemeClr>
                </a:solidFill>
                <a:latin typeface="+mj-lt"/>
                <a:ea typeface="+mn-ea"/>
              </a:rPr>
              <a:t>Financial Economics</a:t>
            </a:r>
            <a:endParaRPr lang="en-US" altLang="en-US" dirty="0">
              <a:solidFill>
                <a:schemeClr val="tx1">
                  <a:lumMod val="50000"/>
                  <a:lumOff val="50000"/>
                </a:schemeClr>
              </a:solidFill>
              <a:ea typeface="+mn-ea"/>
            </a:endParaRPr>
          </a:p>
        </p:txBody>
      </p:sp>
      <p:pic>
        <p:nvPicPr>
          <p:cNvPr id="5" name="Picture 4"/>
          <p:cNvPicPr>
            <a:picLocks noChangeAspect="1"/>
          </p:cNvPicPr>
          <p:nvPr/>
        </p:nvPicPr>
        <p:blipFill>
          <a:blip r:embed="rId3"/>
          <a:stretch>
            <a:fillRect/>
          </a:stretch>
        </p:blipFill>
        <p:spPr>
          <a:xfrm>
            <a:off x="5105400" y="241278"/>
            <a:ext cx="3098800" cy="3962228"/>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Mutual Funds Continued</a:t>
            </a:r>
          </a:p>
        </p:txBody>
      </p:sp>
      <p:sp>
        <p:nvSpPr>
          <p:cNvPr id="23556" name="Text Box 104"/>
          <p:cNvSpPr txBox="1">
            <a:spLocks noChangeArrowheads="1"/>
          </p:cNvSpPr>
          <p:nvPr/>
        </p:nvSpPr>
        <p:spPr bwMode="auto">
          <a:xfrm>
            <a:off x="457200" y="5562600"/>
            <a:ext cx="7620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ClrTx/>
              <a:buFontTx/>
              <a:buNone/>
            </a:pPr>
            <a:r>
              <a:rPr lang="en-US" altLang="en-US" sz="1400" dirty="0">
                <a:latin typeface="+mn-lt"/>
              </a:rPr>
              <a:t>* The letter A indicates funds that have sales commissions and are generally purchased by individuals through their financial advisors.</a:t>
            </a:r>
          </a:p>
        </p:txBody>
      </p:sp>
      <p:sp>
        <p:nvSpPr>
          <p:cNvPr id="23557" name="Text Box 105"/>
          <p:cNvSpPr txBox="1">
            <a:spLocks noChangeArrowheads="1"/>
          </p:cNvSpPr>
          <p:nvPr/>
        </p:nvSpPr>
        <p:spPr bwMode="auto">
          <a:xfrm>
            <a:off x="457200" y="6023811"/>
            <a:ext cx="40386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ClrTx/>
              <a:buFontTx/>
              <a:buNone/>
            </a:pPr>
            <a:r>
              <a:rPr lang="en-US" altLang="en-US" sz="1400" i="1" dirty="0">
                <a:latin typeface="+mn-lt"/>
              </a:rPr>
              <a:t>Source: Lipper Performance Report, March 31, 2016</a:t>
            </a:r>
          </a:p>
        </p:txBody>
      </p:sp>
      <p:sp>
        <p:nvSpPr>
          <p:cNvPr id="23558" name="TextBox 3"/>
          <p:cNvSpPr txBox="1">
            <a:spLocks noChangeArrowheads="1"/>
          </p:cNvSpPr>
          <p:nvPr/>
        </p:nvSpPr>
        <p:spPr bwMode="auto">
          <a:xfrm>
            <a:off x="0" y="6477000"/>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LO3</a:t>
            </a:r>
          </a:p>
        </p:txBody>
      </p:sp>
      <p:pic>
        <p:nvPicPr>
          <p:cNvPr id="2" name="Picture 1" descr="Screen Clipping"/>
          <p:cNvPicPr>
            <a:picLocks noChangeAspect="1"/>
          </p:cNvPicPr>
          <p:nvPr/>
        </p:nvPicPr>
        <p:blipFill>
          <a:blip r:embed="rId3"/>
          <a:stretch>
            <a:fillRect/>
          </a:stretch>
        </p:blipFill>
        <p:spPr>
          <a:xfrm>
            <a:off x="1614117" y="1986215"/>
            <a:ext cx="5306165" cy="3572374"/>
          </a:xfrm>
          <a:prstGeom prst="rect">
            <a:avLst/>
          </a:prstGeom>
        </p:spPr>
      </p:pic>
      <p:sp>
        <p:nvSpPr>
          <p:cNvPr id="3" name="TextBox 2"/>
          <p:cNvSpPr txBox="1"/>
          <p:nvPr/>
        </p:nvSpPr>
        <p:spPr>
          <a:xfrm>
            <a:off x="845044" y="1358710"/>
            <a:ext cx="6844310" cy="584775"/>
          </a:xfrm>
          <a:prstGeom prst="rect">
            <a:avLst/>
          </a:prstGeom>
          <a:noFill/>
        </p:spPr>
        <p:txBody>
          <a:bodyPr wrap="none" rtlCol="0">
            <a:spAutoFit/>
          </a:bodyPr>
          <a:lstStyle/>
          <a:p>
            <a:r>
              <a:rPr lang="en-US" sz="3200" dirty="0">
                <a:latin typeface="+mn-lt"/>
              </a:rPr>
              <a:t>The 10 Largest Mutual Funds, April 2016</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Calculating Investment Returns</a:t>
            </a:r>
          </a:p>
        </p:txBody>
      </p:sp>
      <p:sp>
        <p:nvSpPr>
          <p:cNvPr id="25603" name="Rectangle 3"/>
          <p:cNvSpPr>
            <a:spLocks noGrp="1" noChangeArrowheads="1"/>
          </p:cNvSpPr>
          <p:nvPr>
            <p:ph idx="1"/>
          </p:nvPr>
        </p:nvSpPr>
        <p:spPr>
          <a:xfrm>
            <a:off x="457200" y="1752600"/>
            <a:ext cx="7620000" cy="4800600"/>
          </a:xfrm>
        </p:spPr>
        <p:txBody>
          <a:bodyPr/>
          <a:lstStyle/>
          <a:p>
            <a:pPr eaLnBrk="1" hangingPunct="1">
              <a:spcBef>
                <a:spcPct val="0"/>
              </a:spcBef>
            </a:pPr>
            <a:r>
              <a:rPr lang="en-US" altLang="en-US" sz="3200" dirty="0"/>
              <a:t>Gain or loss stated as percentage rate of return</a:t>
            </a:r>
          </a:p>
          <a:p>
            <a:pPr eaLnBrk="1" hangingPunct="1">
              <a:spcBef>
                <a:spcPct val="0"/>
              </a:spcBef>
            </a:pPr>
            <a:r>
              <a:rPr lang="en-US" altLang="en-US" sz="3200" dirty="0"/>
              <a:t>Difference between selling price and purchase price divided by purchase price</a:t>
            </a:r>
          </a:p>
          <a:p>
            <a:pPr eaLnBrk="1" hangingPunct="1">
              <a:spcBef>
                <a:spcPct val="0"/>
              </a:spcBef>
            </a:pPr>
            <a:r>
              <a:rPr lang="en-US" altLang="en-US" sz="3200" dirty="0"/>
              <a:t>Future series of payments also considered into return</a:t>
            </a:r>
          </a:p>
          <a:p>
            <a:pPr eaLnBrk="1" hangingPunct="1">
              <a:spcBef>
                <a:spcPct val="0"/>
              </a:spcBef>
            </a:pPr>
            <a:r>
              <a:rPr lang="en-US" altLang="en-US" sz="3200" dirty="0"/>
              <a:t>Rate of return inversely related to price</a:t>
            </a:r>
          </a:p>
        </p:txBody>
      </p:sp>
      <p:sp>
        <p:nvSpPr>
          <p:cNvPr id="25604" name="TextBox 1"/>
          <p:cNvSpPr txBox="1">
            <a:spLocks noChangeArrowheads="1"/>
          </p:cNvSpPr>
          <p:nvPr/>
        </p:nvSpPr>
        <p:spPr bwMode="auto">
          <a:xfrm>
            <a:off x="0" y="6477000"/>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LO4</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Arbitrage</a:t>
            </a:r>
          </a:p>
        </p:txBody>
      </p:sp>
      <p:sp>
        <p:nvSpPr>
          <p:cNvPr id="27651" name="Rectangle 3"/>
          <p:cNvSpPr>
            <a:spLocks noGrp="1" noChangeArrowheads="1"/>
          </p:cNvSpPr>
          <p:nvPr>
            <p:ph idx="1"/>
          </p:nvPr>
        </p:nvSpPr>
        <p:spPr/>
        <p:txBody>
          <a:bodyPr/>
          <a:lstStyle/>
          <a:p>
            <a:pPr eaLnBrk="1" hangingPunct="1"/>
            <a:r>
              <a:rPr lang="en-US" altLang="en-US" sz="3200" dirty="0"/>
              <a:t>Buying and selling process to equalize average expected returns</a:t>
            </a:r>
          </a:p>
          <a:p>
            <a:pPr eaLnBrk="1" hangingPunct="1"/>
            <a:r>
              <a:rPr lang="en-US" altLang="en-US" sz="3200" dirty="0"/>
              <a:t>Sell asset with low return and buy asset with higher return at same time</a:t>
            </a:r>
          </a:p>
          <a:p>
            <a:pPr eaLnBrk="1" hangingPunct="1"/>
            <a:r>
              <a:rPr lang="en-US" altLang="en-US" sz="3200" dirty="0"/>
              <a:t>Both assets will eventually have same rate of return</a:t>
            </a:r>
          </a:p>
        </p:txBody>
      </p:sp>
      <p:sp>
        <p:nvSpPr>
          <p:cNvPr id="27652" name="TextBox 1"/>
          <p:cNvSpPr txBox="1">
            <a:spLocks noChangeArrowheads="1"/>
          </p:cNvSpPr>
          <p:nvPr/>
        </p:nvSpPr>
        <p:spPr bwMode="auto">
          <a:xfrm>
            <a:off x="0" y="6432884"/>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LO5</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Risk</a:t>
            </a:r>
          </a:p>
        </p:txBody>
      </p:sp>
      <p:sp>
        <p:nvSpPr>
          <p:cNvPr id="29699" name="Rectangle 3"/>
          <p:cNvSpPr>
            <a:spLocks noGrp="1" noChangeArrowheads="1"/>
          </p:cNvSpPr>
          <p:nvPr>
            <p:ph idx="1"/>
          </p:nvPr>
        </p:nvSpPr>
        <p:spPr/>
        <p:txBody>
          <a:bodyPr/>
          <a:lstStyle/>
          <a:p>
            <a:pPr eaLnBrk="1" hangingPunct="1">
              <a:spcBef>
                <a:spcPts val="300"/>
              </a:spcBef>
            </a:pPr>
            <a:r>
              <a:rPr lang="en-US" altLang="en-US" sz="3200" dirty="0"/>
              <a:t>Future payments are uncertain</a:t>
            </a:r>
          </a:p>
          <a:p>
            <a:pPr eaLnBrk="1" hangingPunct="1">
              <a:spcBef>
                <a:spcPts val="300"/>
              </a:spcBef>
            </a:pPr>
            <a:r>
              <a:rPr lang="en-US" altLang="en-US" sz="3200" dirty="0"/>
              <a:t>Diversification</a:t>
            </a:r>
          </a:p>
          <a:p>
            <a:pPr eaLnBrk="1" hangingPunct="1">
              <a:spcBef>
                <a:spcPts val="300"/>
              </a:spcBef>
            </a:pPr>
            <a:r>
              <a:rPr lang="en-US" altLang="en-US" sz="3200" dirty="0"/>
              <a:t>Diversifiable risk</a:t>
            </a:r>
          </a:p>
          <a:p>
            <a:pPr lvl="1" eaLnBrk="1" hangingPunct="1">
              <a:spcBef>
                <a:spcPts val="300"/>
              </a:spcBef>
              <a:buClr>
                <a:schemeClr val="accent1"/>
              </a:buClr>
            </a:pPr>
            <a:r>
              <a:rPr lang="en-US" altLang="en-US" sz="3200" dirty="0"/>
              <a:t>Specific to a given investment</a:t>
            </a:r>
          </a:p>
          <a:p>
            <a:pPr eaLnBrk="1" hangingPunct="1">
              <a:spcBef>
                <a:spcPts val="300"/>
              </a:spcBef>
            </a:pPr>
            <a:r>
              <a:rPr lang="en-US" altLang="en-US" sz="3200" dirty="0"/>
              <a:t>Nondiversifiable risk</a:t>
            </a:r>
          </a:p>
          <a:p>
            <a:pPr lvl="1" eaLnBrk="1" hangingPunct="1">
              <a:spcBef>
                <a:spcPts val="300"/>
              </a:spcBef>
              <a:buClr>
                <a:schemeClr val="accent1"/>
              </a:buClr>
            </a:pPr>
            <a:r>
              <a:rPr lang="en-US" altLang="en-US" sz="3200" dirty="0"/>
              <a:t>Business cycle effects</a:t>
            </a:r>
          </a:p>
          <a:p>
            <a:pPr eaLnBrk="1" hangingPunct="1">
              <a:spcBef>
                <a:spcPts val="300"/>
              </a:spcBef>
            </a:pPr>
            <a:r>
              <a:rPr lang="en-US" altLang="en-US" sz="3200" dirty="0"/>
              <a:t>Comparing risky investments</a:t>
            </a:r>
          </a:p>
          <a:p>
            <a:pPr lvl="1" eaLnBrk="1" hangingPunct="1">
              <a:spcBef>
                <a:spcPts val="300"/>
              </a:spcBef>
              <a:buClr>
                <a:schemeClr val="accent1"/>
              </a:buClr>
            </a:pPr>
            <a:r>
              <a:rPr lang="en-US" altLang="en-US" sz="3200" dirty="0"/>
              <a:t>Average expected rate of return</a:t>
            </a:r>
          </a:p>
          <a:p>
            <a:pPr lvl="1" eaLnBrk="1" hangingPunct="1">
              <a:spcBef>
                <a:spcPts val="300"/>
              </a:spcBef>
              <a:buClr>
                <a:schemeClr val="accent1"/>
              </a:buClr>
            </a:pPr>
            <a:r>
              <a:rPr lang="en-US" altLang="en-US" sz="3200" dirty="0"/>
              <a:t>Beta</a:t>
            </a:r>
          </a:p>
        </p:txBody>
      </p:sp>
      <p:sp>
        <p:nvSpPr>
          <p:cNvPr id="29700" name="TextBox 1"/>
          <p:cNvSpPr txBox="1">
            <a:spLocks noChangeArrowheads="1"/>
          </p:cNvSpPr>
          <p:nvPr/>
        </p:nvSpPr>
        <p:spPr bwMode="auto">
          <a:xfrm>
            <a:off x="0" y="6477000"/>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LO6</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Risk Continued</a:t>
            </a:r>
          </a:p>
        </p:txBody>
      </p:sp>
      <p:sp>
        <p:nvSpPr>
          <p:cNvPr id="31747" name="Rectangle 3"/>
          <p:cNvSpPr>
            <a:spLocks noGrp="1" noChangeArrowheads="1"/>
          </p:cNvSpPr>
          <p:nvPr>
            <p:ph idx="1"/>
          </p:nvPr>
        </p:nvSpPr>
        <p:spPr/>
        <p:txBody>
          <a:bodyPr/>
          <a:lstStyle/>
          <a:p>
            <a:pPr eaLnBrk="1" hangingPunct="1">
              <a:spcBef>
                <a:spcPct val="5000"/>
              </a:spcBef>
              <a:spcAft>
                <a:spcPts val="600"/>
              </a:spcAft>
            </a:pPr>
            <a:r>
              <a:rPr lang="en-US" altLang="en-US" sz="3200" dirty="0"/>
              <a:t>Risk and average expected rates of return</a:t>
            </a:r>
          </a:p>
          <a:p>
            <a:pPr lvl="1" eaLnBrk="1" hangingPunct="1">
              <a:spcBef>
                <a:spcPct val="5000"/>
              </a:spcBef>
              <a:spcAft>
                <a:spcPts val="600"/>
              </a:spcAft>
              <a:buClr>
                <a:schemeClr val="accent1"/>
              </a:buClr>
            </a:pPr>
            <a:r>
              <a:rPr lang="en-US" altLang="en-US" sz="3200" dirty="0"/>
              <a:t>Positively related</a:t>
            </a:r>
          </a:p>
          <a:p>
            <a:pPr eaLnBrk="1" hangingPunct="1">
              <a:spcBef>
                <a:spcPct val="5000"/>
              </a:spcBef>
              <a:spcAft>
                <a:spcPts val="600"/>
              </a:spcAft>
            </a:pPr>
            <a:r>
              <a:rPr lang="en-US" altLang="en-US" sz="3200" dirty="0"/>
              <a:t>The risk-free rate of return</a:t>
            </a:r>
          </a:p>
          <a:p>
            <a:pPr lvl="1" eaLnBrk="1" hangingPunct="1">
              <a:spcBef>
                <a:spcPct val="5000"/>
              </a:spcBef>
              <a:spcAft>
                <a:spcPts val="600"/>
              </a:spcAft>
              <a:buClr>
                <a:schemeClr val="accent1"/>
              </a:buClr>
            </a:pPr>
            <a:r>
              <a:rPr lang="en-US" altLang="en-US" sz="3200" dirty="0"/>
              <a:t>Short-term U.S. government bonds</a:t>
            </a:r>
          </a:p>
          <a:p>
            <a:pPr lvl="1" eaLnBrk="1" hangingPunct="1">
              <a:spcBef>
                <a:spcPct val="5000"/>
              </a:spcBef>
              <a:spcAft>
                <a:spcPts val="600"/>
              </a:spcAft>
              <a:buClr>
                <a:schemeClr val="accent1"/>
              </a:buClr>
            </a:pPr>
            <a:r>
              <a:rPr lang="en-US" altLang="en-US" sz="3200" dirty="0"/>
              <a:t>Greater than zero</a:t>
            </a:r>
          </a:p>
          <a:p>
            <a:pPr lvl="1" eaLnBrk="1" hangingPunct="1">
              <a:spcBef>
                <a:spcPct val="5000"/>
              </a:spcBef>
              <a:spcAft>
                <a:spcPts val="600"/>
              </a:spcAft>
              <a:buClr>
                <a:schemeClr val="accent1"/>
              </a:buClr>
            </a:pPr>
            <a:r>
              <a:rPr lang="en-US" altLang="en-US" sz="3200" dirty="0"/>
              <a:t>Time preference</a:t>
            </a:r>
          </a:p>
          <a:p>
            <a:pPr lvl="1" eaLnBrk="1" hangingPunct="1">
              <a:spcBef>
                <a:spcPct val="5000"/>
              </a:spcBef>
              <a:spcAft>
                <a:spcPts val="600"/>
              </a:spcAft>
              <a:buClr>
                <a:schemeClr val="accent1"/>
              </a:buClr>
            </a:pPr>
            <a:r>
              <a:rPr lang="en-US" altLang="en-US" sz="3200" dirty="0"/>
              <a:t>Risk-free interest rate</a:t>
            </a:r>
          </a:p>
        </p:txBody>
      </p:sp>
      <p:sp>
        <p:nvSpPr>
          <p:cNvPr id="31748" name="TextBox 1"/>
          <p:cNvSpPr txBox="1">
            <a:spLocks noChangeArrowheads="1"/>
          </p:cNvSpPr>
          <p:nvPr/>
        </p:nvSpPr>
        <p:spPr bwMode="auto">
          <a:xfrm>
            <a:off x="0" y="6477000"/>
            <a:ext cx="8715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LO6</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Investment Risks </a:t>
            </a:r>
          </a:p>
        </p:txBody>
      </p:sp>
      <p:sp>
        <p:nvSpPr>
          <p:cNvPr id="33796" name="TextBox 2"/>
          <p:cNvSpPr txBox="1">
            <a:spLocks noChangeArrowheads="1"/>
          </p:cNvSpPr>
          <p:nvPr/>
        </p:nvSpPr>
        <p:spPr bwMode="auto">
          <a:xfrm>
            <a:off x="0" y="6477000"/>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LO7</a:t>
            </a:r>
          </a:p>
        </p:txBody>
      </p:sp>
      <p:pic>
        <p:nvPicPr>
          <p:cNvPr id="3" name="Picture 2" descr="Screen Clipping"/>
          <p:cNvPicPr>
            <a:picLocks noChangeAspect="1"/>
          </p:cNvPicPr>
          <p:nvPr/>
        </p:nvPicPr>
        <p:blipFill>
          <a:blip r:embed="rId3"/>
          <a:stretch>
            <a:fillRect/>
          </a:stretch>
        </p:blipFill>
        <p:spPr>
          <a:xfrm>
            <a:off x="152400" y="1417638"/>
            <a:ext cx="4286848" cy="2734057"/>
          </a:xfrm>
          <a:prstGeom prst="rect">
            <a:avLst/>
          </a:prstGeom>
        </p:spPr>
      </p:pic>
      <p:pic>
        <p:nvPicPr>
          <p:cNvPr id="4" name="Picture 3" descr="Screen Clipping"/>
          <p:cNvPicPr>
            <a:picLocks noChangeAspect="1"/>
          </p:cNvPicPr>
          <p:nvPr/>
        </p:nvPicPr>
        <p:blipFill>
          <a:blip r:embed="rId4"/>
          <a:stretch>
            <a:fillRect/>
          </a:stretch>
        </p:blipFill>
        <p:spPr>
          <a:xfrm>
            <a:off x="4439248" y="1417638"/>
            <a:ext cx="4372585" cy="4772691"/>
          </a:xfrm>
          <a:prstGeom prst="rect">
            <a:avLst/>
          </a:prstGeom>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The Security Market Line</a:t>
            </a:r>
          </a:p>
        </p:txBody>
      </p:sp>
      <p:grpSp>
        <p:nvGrpSpPr>
          <p:cNvPr id="35843" name="Group 9"/>
          <p:cNvGrpSpPr>
            <a:grpSpLocks/>
          </p:cNvGrpSpPr>
          <p:nvPr/>
        </p:nvGrpSpPr>
        <p:grpSpPr bwMode="auto">
          <a:xfrm>
            <a:off x="306388" y="3167063"/>
            <a:ext cx="7961312" cy="1431925"/>
            <a:chOff x="944" y="544"/>
            <a:chExt cx="4624" cy="902"/>
          </a:xfrm>
        </p:grpSpPr>
        <p:sp>
          <p:nvSpPr>
            <p:cNvPr id="35852" name="Text Box 4"/>
            <p:cNvSpPr txBox="1">
              <a:spLocks noChangeArrowheads="1"/>
            </p:cNvSpPr>
            <p:nvPr/>
          </p:nvSpPr>
          <p:spPr bwMode="auto">
            <a:xfrm>
              <a:off x="944" y="622"/>
              <a:ext cx="1423" cy="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b="1" dirty="0">
                  <a:latin typeface="Arial" panose="020B0604020202020204" pitchFamily="34" charset="0"/>
                </a:rPr>
                <a:t>Average expected</a:t>
              </a:r>
            </a:p>
            <a:p>
              <a:pPr algn="ctr" eaLnBrk="1" hangingPunct="1">
                <a:spcBef>
                  <a:spcPct val="0"/>
                </a:spcBef>
                <a:buClrTx/>
                <a:buFontTx/>
                <a:buNone/>
              </a:pPr>
              <a:r>
                <a:rPr lang="en-US" altLang="en-US" b="1" dirty="0">
                  <a:latin typeface="Arial" panose="020B0604020202020204" pitchFamily="34" charset="0"/>
                </a:rPr>
                <a:t>rate of return</a:t>
              </a:r>
            </a:p>
          </p:txBody>
        </p:sp>
        <p:sp>
          <p:nvSpPr>
            <p:cNvPr id="35853" name="Text Box 5"/>
            <p:cNvSpPr txBox="1">
              <a:spLocks noChangeArrowheads="1"/>
            </p:cNvSpPr>
            <p:nvPr/>
          </p:nvSpPr>
          <p:spPr bwMode="auto">
            <a:xfrm>
              <a:off x="2363" y="774"/>
              <a:ext cx="245"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3200" b="1" dirty="0">
                  <a:latin typeface="Arial" panose="020B0604020202020204" pitchFamily="34" charset="0"/>
                </a:rPr>
                <a:t>=</a:t>
              </a:r>
            </a:p>
          </p:txBody>
        </p:sp>
        <p:sp>
          <p:nvSpPr>
            <p:cNvPr id="35854" name="Text Box 6"/>
            <p:cNvSpPr txBox="1">
              <a:spLocks noChangeArrowheads="1"/>
            </p:cNvSpPr>
            <p:nvPr/>
          </p:nvSpPr>
          <p:spPr bwMode="auto">
            <a:xfrm>
              <a:off x="2615" y="544"/>
              <a:ext cx="1567" cy="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b="1" dirty="0">
                  <a:latin typeface="Arial" panose="020B0604020202020204" pitchFamily="34" charset="0"/>
                </a:rPr>
                <a:t>Rate that compensates</a:t>
              </a:r>
            </a:p>
            <a:p>
              <a:pPr algn="ctr" eaLnBrk="1" hangingPunct="1">
                <a:spcBef>
                  <a:spcPct val="0"/>
                </a:spcBef>
                <a:buClrTx/>
                <a:buFontTx/>
                <a:buNone/>
              </a:pPr>
              <a:r>
                <a:rPr lang="en-US" altLang="en-US" b="1" dirty="0">
                  <a:latin typeface="Arial" panose="020B0604020202020204" pitchFamily="34" charset="0"/>
                </a:rPr>
                <a:t>for time preference</a:t>
              </a:r>
            </a:p>
          </p:txBody>
        </p:sp>
        <p:sp>
          <p:nvSpPr>
            <p:cNvPr id="35855" name="Text Box 7"/>
            <p:cNvSpPr txBox="1">
              <a:spLocks noChangeArrowheads="1"/>
            </p:cNvSpPr>
            <p:nvPr/>
          </p:nvSpPr>
          <p:spPr bwMode="auto">
            <a:xfrm>
              <a:off x="4083" y="774"/>
              <a:ext cx="245"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3200" b="1" dirty="0">
                  <a:latin typeface="Arial" panose="020B0604020202020204" pitchFamily="34" charset="0"/>
                </a:rPr>
                <a:t>+</a:t>
              </a:r>
            </a:p>
          </p:txBody>
        </p:sp>
        <p:sp>
          <p:nvSpPr>
            <p:cNvPr id="35856" name="Text Box 8"/>
            <p:cNvSpPr txBox="1">
              <a:spLocks noChangeArrowheads="1"/>
            </p:cNvSpPr>
            <p:nvPr/>
          </p:nvSpPr>
          <p:spPr bwMode="auto">
            <a:xfrm>
              <a:off x="4314" y="640"/>
              <a:ext cx="1254" cy="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b="1" dirty="0">
                  <a:latin typeface="Arial" panose="020B0604020202020204" pitchFamily="34" charset="0"/>
                </a:rPr>
                <a:t>Rate that compensates</a:t>
              </a:r>
            </a:p>
            <a:p>
              <a:pPr algn="ctr" eaLnBrk="1" hangingPunct="1">
                <a:spcBef>
                  <a:spcPct val="0"/>
                </a:spcBef>
                <a:buClrTx/>
                <a:buFontTx/>
                <a:buNone/>
              </a:pPr>
              <a:r>
                <a:rPr lang="en-US" altLang="en-US" b="1" dirty="0">
                  <a:latin typeface="Arial" panose="020B0604020202020204" pitchFamily="34" charset="0"/>
                </a:rPr>
                <a:t>for risk</a:t>
              </a:r>
            </a:p>
          </p:txBody>
        </p:sp>
      </p:grpSp>
      <p:sp>
        <p:nvSpPr>
          <p:cNvPr id="19460" name="TextBox 33"/>
          <p:cNvSpPr txBox="1">
            <a:spLocks noChangeArrowheads="1"/>
          </p:cNvSpPr>
          <p:nvPr/>
        </p:nvSpPr>
        <p:spPr bwMode="auto">
          <a:xfrm>
            <a:off x="457200" y="1252538"/>
            <a:ext cx="8224838" cy="1570037"/>
          </a:xfrm>
          <a:prstGeom prst="rect">
            <a:avLst/>
          </a:prstGeom>
          <a:noFill/>
          <a:ln>
            <a:noFill/>
          </a:ln>
          <a:extLst/>
        </p:spPr>
        <p:txBody>
          <a:bodyPr>
            <a:spAutoFit/>
          </a:bodyPr>
          <a:lstStyle>
            <a:lvl1pPr eaLnBrk="0" hangingPunct="0">
              <a:defRPr>
                <a:solidFill>
                  <a:schemeClr val="tx1"/>
                </a:solidFill>
                <a:latin typeface="Arial" charset="0"/>
                <a:ea typeface="ＭＳ Ｐゴシック" pitchFamily="17" charset="-128"/>
              </a:defRPr>
            </a:lvl1pPr>
            <a:lvl2pPr marL="742950" indent="-285750" eaLnBrk="0" hangingPunct="0">
              <a:defRPr>
                <a:solidFill>
                  <a:schemeClr val="tx1"/>
                </a:solidFill>
                <a:latin typeface="Arial" charset="0"/>
                <a:ea typeface="ＭＳ Ｐゴシック" pitchFamily="17" charset="-128"/>
              </a:defRPr>
            </a:lvl2pPr>
            <a:lvl3pPr marL="1143000" indent="-228600" eaLnBrk="0" hangingPunct="0">
              <a:defRPr>
                <a:solidFill>
                  <a:schemeClr val="tx1"/>
                </a:solidFill>
                <a:latin typeface="Arial" charset="0"/>
                <a:ea typeface="ＭＳ Ｐゴシック" pitchFamily="17" charset="-128"/>
              </a:defRPr>
            </a:lvl3pPr>
            <a:lvl4pPr marL="1600200" indent="-228600" eaLnBrk="0" hangingPunct="0">
              <a:defRPr>
                <a:solidFill>
                  <a:schemeClr val="tx1"/>
                </a:solidFill>
                <a:latin typeface="Arial" charset="0"/>
                <a:ea typeface="ＭＳ Ｐゴシック" pitchFamily="17" charset="-128"/>
              </a:defRPr>
            </a:lvl4pPr>
            <a:lvl5pPr marL="2057400" indent="-228600" eaLnBrk="0" hangingPunct="0">
              <a:defRPr>
                <a:solidFill>
                  <a:schemeClr val="tx1"/>
                </a:solidFill>
                <a:latin typeface="Arial" charset="0"/>
                <a:ea typeface="ＭＳ Ｐゴシック" pitchFamily="17"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7"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7"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7"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7" charset="-128"/>
              </a:defRPr>
            </a:lvl9pPr>
          </a:lstStyle>
          <a:p>
            <a:pPr eaLnBrk="1" hangingPunct="1">
              <a:defRPr/>
            </a:pPr>
            <a:r>
              <a:rPr lang="en-US" sz="3200" dirty="0">
                <a:latin typeface="+mn-lt"/>
              </a:rPr>
              <a:t>Compensate investors for:</a:t>
            </a:r>
          </a:p>
          <a:p>
            <a:pPr marL="731520" lvl="1" indent="-182880" eaLnBrk="1" hangingPunct="1">
              <a:buClr>
                <a:schemeClr val="accent1"/>
              </a:buClr>
              <a:buSzPct val="104000"/>
              <a:buFont typeface="Arial" panose="020B0604020202020204" pitchFamily="34" charset="0"/>
              <a:buChar char="•"/>
              <a:defRPr/>
            </a:pPr>
            <a:r>
              <a:rPr lang="en-US" sz="3200" dirty="0">
                <a:latin typeface="+mn-lt"/>
              </a:rPr>
              <a:t>Time preference</a:t>
            </a:r>
          </a:p>
          <a:p>
            <a:pPr marL="731520" lvl="1" indent="-182880" eaLnBrk="1" hangingPunct="1">
              <a:buClr>
                <a:schemeClr val="accent1"/>
              </a:buClr>
              <a:buSzPct val="104000"/>
              <a:buFont typeface="Arial" panose="020B0604020202020204" pitchFamily="34" charset="0"/>
              <a:buChar char="•"/>
              <a:defRPr/>
            </a:pPr>
            <a:r>
              <a:rPr lang="en-US" sz="3200" dirty="0">
                <a:latin typeface="+mn-lt"/>
              </a:rPr>
              <a:t>Nondiversifiable risk</a:t>
            </a:r>
          </a:p>
        </p:txBody>
      </p:sp>
      <p:grpSp>
        <p:nvGrpSpPr>
          <p:cNvPr id="35845" name="Group 9"/>
          <p:cNvGrpSpPr>
            <a:grpSpLocks/>
          </p:cNvGrpSpPr>
          <p:nvPr/>
        </p:nvGrpSpPr>
        <p:grpSpPr bwMode="auto">
          <a:xfrm>
            <a:off x="322263" y="4922838"/>
            <a:ext cx="7368868" cy="1096962"/>
            <a:chOff x="944" y="622"/>
            <a:chExt cx="4280" cy="691"/>
          </a:xfrm>
        </p:grpSpPr>
        <p:sp>
          <p:nvSpPr>
            <p:cNvPr id="35847" name="Text Box 4"/>
            <p:cNvSpPr txBox="1">
              <a:spLocks noChangeArrowheads="1"/>
            </p:cNvSpPr>
            <p:nvPr/>
          </p:nvSpPr>
          <p:spPr bwMode="auto">
            <a:xfrm>
              <a:off x="944" y="622"/>
              <a:ext cx="1423" cy="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b="1" dirty="0">
                  <a:latin typeface="Arial" panose="020B0604020202020204" pitchFamily="34" charset="0"/>
                </a:rPr>
                <a:t>Average expected</a:t>
              </a:r>
            </a:p>
            <a:p>
              <a:pPr algn="ctr" eaLnBrk="1" hangingPunct="1">
                <a:spcBef>
                  <a:spcPct val="0"/>
                </a:spcBef>
                <a:buClrTx/>
                <a:buFontTx/>
                <a:buNone/>
              </a:pPr>
              <a:r>
                <a:rPr lang="en-US" altLang="en-US" b="1" dirty="0">
                  <a:latin typeface="Arial" panose="020B0604020202020204" pitchFamily="34" charset="0"/>
                </a:rPr>
                <a:t>rate of return</a:t>
              </a:r>
            </a:p>
          </p:txBody>
        </p:sp>
        <p:sp>
          <p:nvSpPr>
            <p:cNvPr id="35848" name="Text Box 5"/>
            <p:cNvSpPr txBox="1">
              <a:spLocks noChangeArrowheads="1"/>
            </p:cNvSpPr>
            <p:nvPr/>
          </p:nvSpPr>
          <p:spPr bwMode="auto">
            <a:xfrm>
              <a:off x="2363" y="774"/>
              <a:ext cx="245"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3200" b="1" dirty="0">
                  <a:latin typeface="Arial" panose="020B0604020202020204" pitchFamily="34" charset="0"/>
                </a:rPr>
                <a:t>=</a:t>
              </a:r>
            </a:p>
          </p:txBody>
        </p:sp>
        <p:sp>
          <p:nvSpPr>
            <p:cNvPr id="35849" name="Text Box 6"/>
            <p:cNvSpPr txBox="1">
              <a:spLocks noChangeArrowheads="1"/>
            </p:cNvSpPr>
            <p:nvPr/>
          </p:nvSpPr>
          <p:spPr bwMode="auto">
            <a:xfrm>
              <a:off x="2666" y="829"/>
              <a:ext cx="1059"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b="1" i="1" dirty="0">
                  <a:latin typeface="Arial" panose="020B0604020202020204" pitchFamily="34" charset="0"/>
                </a:rPr>
                <a:t>i</a:t>
              </a:r>
              <a:r>
                <a:rPr lang="en-US" altLang="en-US" b="1" i="1" baseline="30000" dirty="0">
                  <a:latin typeface="Arial" panose="020B0604020202020204" pitchFamily="34" charset="0"/>
                </a:rPr>
                <a:t>f</a:t>
              </a:r>
              <a:endParaRPr lang="en-US" altLang="en-US" b="1" i="1" dirty="0">
                <a:latin typeface="Arial" panose="020B0604020202020204" pitchFamily="34" charset="0"/>
              </a:endParaRPr>
            </a:p>
          </p:txBody>
        </p:sp>
        <p:sp>
          <p:nvSpPr>
            <p:cNvPr id="35850" name="Text Box 7"/>
            <p:cNvSpPr txBox="1">
              <a:spLocks noChangeArrowheads="1"/>
            </p:cNvSpPr>
            <p:nvPr/>
          </p:nvSpPr>
          <p:spPr bwMode="auto">
            <a:xfrm>
              <a:off x="3538" y="781"/>
              <a:ext cx="245"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3200" b="1" dirty="0">
                  <a:latin typeface="Arial" panose="020B0604020202020204" pitchFamily="34" charset="0"/>
                </a:rPr>
                <a:t>+</a:t>
              </a:r>
            </a:p>
          </p:txBody>
        </p:sp>
        <p:sp>
          <p:nvSpPr>
            <p:cNvPr id="35851" name="Text Box 8"/>
            <p:cNvSpPr txBox="1">
              <a:spLocks noChangeArrowheads="1"/>
            </p:cNvSpPr>
            <p:nvPr/>
          </p:nvSpPr>
          <p:spPr bwMode="auto">
            <a:xfrm>
              <a:off x="3970" y="833"/>
              <a:ext cx="125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b="1" dirty="0">
                  <a:latin typeface="Arial" panose="020B0604020202020204" pitchFamily="34" charset="0"/>
                </a:rPr>
                <a:t>risk premium</a:t>
              </a:r>
            </a:p>
          </p:txBody>
        </p:sp>
      </p:grpSp>
      <p:sp>
        <p:nvSpPr>
          <p:cNvPr id="35846" name="TextBox 1"/>
          <p:cNvSpPr txBox="1">
            <a:spLocks noChangeArrowheads="1"/>
          </p:cNvSpPr>
          <p:nvPr/>
        </p:nvSpPr>
        <p:spPr bwMode="auto">
          <a:xfrm>
            <a:off x="0" y="6488113"/>
            <a:ext cx="1066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LO8</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 name="Picture 54" descr="gridline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1676400"/>
            <a:ext cx="5029200" cy="392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39"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The Security Market Line Graph</a:t>
            </a:r>
          </a:p>
        </p:txBody>
      </p:sp>
      <p:grpSp>
        <p:nvGrpSpPr>
          <p:cNvPr id="2" name="Group 15"/>
          <p:cNvGrpSpPr>
            <a:grpSpLocks/>
          </p:cNvGrpSpPr>
          <p:nvPr/>
        </p:nvGrpSpPr>
        <p:grpSpPr bwMode="auto">
          <a:xfrm>
            <a:off x="2438400" y="1676400"/>
            <a:ext cx="5046663" cy="3792538"/>
            <a:chOff x="1912" y="1423"/>
            <a:chExt cx="3179" cy="2389"/>
          </a:xfrm>
        </p:grpSpPr>
        <p:sp>
          <p:nvSpPr>
            <p:cNvPr id="37915" name="Rectangle 11"/>
            <p:cNvSpPr>
              <a:spLocks noChangeArrowheads="1"/>
            </p:cNvSpPr>
            <p:nvPr/>
          </p:nvSpPr>
          <p:spPr bwMode="auto">
            <a:xfrm>
              <a:off x="1913" y="1423"/>
              <a:ext cx="3172" cy="2389"/>
            </a:xfrm>
            <a:prstGeom prst="rect">
              <a:avLst/>
            </a:prstGeom>
            <a:noFill/>
            <a:ln w="571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37916" name="Line 12"/>
            <p:cNvSpPr>
              <a:spLocks noChangeShapeType="1"/>
            </p:cNvSpPr>
            <p:nvPr/>
          </p:nvSpPr>
          <p:spPr bwMode="auto">
            <a:xfrm>
              <a:off x="1919" y="1423"/>
              <a:ext cx="0" cy="2389"/>
            </a:xfrm>
            <a:prstGeom prst="line">
              <a:avLst/>
            </a:prstGeom>
            <a:noFill/>
            <a:ln w="571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7917" name="Line 13"/>
            <p:cNvSpPr>
              <a:spLocks noChangeShapeType="1"/>
            </p:cNvSpPr>
            <p:nvPr/>
          </p:nvSpPr>
          <p:spPr bwMode="auto">
            <a:xfrm>
              <a:off x="1912" y="3812"/>
              <a:ext cx="3179" cy="0"/>
            </a:xfrm>
            <a:prstGeom prst="line">
              <a:avLst/>
            </a:prstGeom>
            <a:noFill/>
            <a:ln w="571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34" name="Text Box 17"/>
          <p:cNvSpPr txBox="1">
            <a:spLocks noChangeArrowheads="1"/>
          </p:cNvSpPr>
          <p:nvPr/>
        </p:nvSpPr>
        <p:spPr bwMode="auto">
          <a:xfrm>
            <a:off x="5400675" y="1744663"/>
            <a:ext cx="18859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85000"/>
              </a:lnSpc>
              <a:spcBef>
                <a:spcPct val="0"/>
              </a:spcBef>
              <a:buClrTx/>
              <a:buFontTx/>
              <a:buNone/>
            </a:pPr>
            <a:r>
              <a:rPr lang="en-US" altLang="en-US" sz="1800" b="1" dirty="0">
                <a:latin typeface="Arial" panose="020B0604020202020204" pitchFamily="34" charset="0"/>
              </a:rPr>
              <a:t>Security Market</a:t>
            </a:r>
          </a:p>
          <a:p>
            <a:pPr eaLnBrk="1" hangingPunct="1">
              <a:lnSpc>
                <a:spcPct val="85000"/>
              </a:lnSpc>
              <a:spcBef>
                <a:spcPct val="0"/>
              </a:spcBef>
              <a:buClrTx/>
              <a:buFontTx/>
              <a:buNone/>
            </a:pPr>
            <a:r>
              <a:rPr lang="en-US" altLang="en-US" sz="1800" b="1" dirty="0">
                <a:latin typeface="Arial" panose="020B0604020202020204" pitchFamily="34" charset="0"/>
              </a:rPr>
              <a:t>Line</a:t>
            </a:r>
          </a:p>
        </p:txBody>
      </p:sp>
      <p:sp>
        <p:nvSpPr>
          <p:cNvPr id="35" name="Line 18"/>
          <p:cNvSpPr>
            <a:spLocks noChangeShapeType="1"/>
          </p:cNvSpPr>
          <p:nvPr/>
        </p:nvSpPr>
        <p:spPr bwMode="auto">
          <a:xfrm>
            <a:off x="6018213" y="2092325"/>
            <a:ext cx="338137" cy="3159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6" name="Line 19"/>
          <p:cNvSpPr>
            <a:spLocks noChangeShapeType="1"/>
          </p:cNvSpPr>
          <p:nvPr/>
        </p:nvSpPr>
        <p:spPr bwMode="auto">
          <a:xfrm>
            <a:off x="2451100" y="4271963"/>
            <a:ext cx="2527300" cy="1587"/>
          </a:xfrm>
          <a:prstGeom prst="line">
            <a:avLst/>
          </a:prstGeom>
          <a:noFill/>
          <a:ln w="571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7" name="Line 20"/>
          <p:cNvSpPr>
            <a:spLocks noChangeShapeType="1"/>
          </p:cNvSpPr>
          <p:nvPr/>
        </p:nvSpPr>
        <p:spPr bwMode="auto">
          <a:xfrm>
            <a:off x="4978400" y="3108325"/>
            <a:ext cx="1588" cy="2371725"/>
          </a:xfrm>
          <a:prstGeom prst="line">
            <a:avLst/>
          </a:prstGeom>
          <a:noFill/>
          <a:ln w="571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8" name="Line 16"/>
          <p:cNvSpPr>
            <a:spLocks noChangeShapeType="1"/>
          </p:cNvSpPr>
          <p:nvPr/>
        </p:nvSpPr>
        <p:spPr bwMode="auto">
          <a:xfrm flipV="1">
            <a:off x="2451100" y="2251075"/>
            <a:ext cx="4324350" cy="2009775"/>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 name="Oval 21"/>
          <p:cNvSpPr>
            <a:spLocks noChangeArrowheads="1"/>
          </p:cNvSpPr>
          <p:nvPr/>
        </p:nvSpPr>
        <p:spPr bwMode="auto">
          <a:xfrm>
            <a:off x="4922838" y="3019425"/>
            <a:ext cx="123825" cy="123825"/>
          </a:xfrm>
          <a:prstGeom prst="ellipse">
            <a:avLst/>
          </a:prstGeom>
          <a:solidFill>
            <a:schemeClr val="tx1"/>
          </a:solidFill>
          <a:ln w="9525">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0" name="Text Box 22"/>
          <p:cNvSpPr txBox="1">
            <a:spLocks noChangeArrowheads="1"/>
          </p:cNvSpPr>
          <p:nvPr/>
        </p:nvSpPr>
        <p:spPr bwMode="auto">
          <a:xfrm>
            <a:off x="3986213" y="2030413"/>
            <a:ext cx="11239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lnSpc>
                <a:spcPct val="85000"/>
              </a:lnSpc>
              <a:spcBef>
                <a:spcPct val="0"/>
              </a:spcBef>
              <a:buClrTx/>
              <a:buFontTx/>
              <a:buNone/>
            </a:pPr>
            <a:r>
              <a:rPr lang="en-US" altLang="en-US" sz="1800" b="1" dirty="0">
                <a:latin typeface="Arial" panose="020B0604020202020204" pitchFamily="34" charset="0"/>
              </a:rPr>
              <a:t>Market</a:t>
            </a:r>
          </a:p>
          <a:p>
            <a:pPr algn="ctr" eaLnBrk="1" hangingPunct="1">
              <a:lnSpc>
                <a:spcPct val="85000"/>
              </a:lnSpc>
              <a:spcBef>
                <a:spcPct val="0"/>
              </a:spcBef>
              <a:buClrTx/>
              <a:buFontTx/>
              <a:buNone/>
            </a:pPr>
            <a:r>
              <a:rPr lang="en-US" altLang="en-US" sz="1800" b="1" dirty="0">
                <a:latin typeface="Arial" panose="020B0604020202020204" pitchFamily="34" charset="0"/>
              </a:rPr>
              <a:t>Portfolio</a:t>
            </a:r>
          </a:p>
        </p:txBody>
      </p:sp>
      <p:sp>
        <p:nvSpPr>
          <p:cNvPr id="41" name="Line 23"/>
          <p:cNvSpPr>
            <a:spLocks noChangeShapeType="1"/>
          </p:cNvSpPr>
          <p:nvPr/>
        </p:nvSpPr>
        <p:spPr bwMode="auto">
          <a:xfrm>
            <a:off x="4686300" y="2522538"/>
            <a:ext cx="260350" cy="4953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2" name="Oval 24"/>
          <p:cNvSpPr>
            <a:spLocks noChangeArrowheads="1"/>
          </p:cNvSpPr>
          <p:nvPr/>
        </p:nvSpPr>
        <p:spPr bwMode="auto">
          <a:xfrm>
            <a:off x="2386013" y="4205288"/>
            <a:ext cx="123825" cy="123825"/>
          </a:xfrm>
          <a:prstGeom prst="ellipse">
            <a:avLst/>
          </a:prstGeom>
          <a:solidFill>
            <a:schemeClr val="tx1"/>
          </a:solidFill>
          <a:ln w="9525">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3" name="Text Box 27"/>
          <p:cNvSpPr txBox="1">
            <a:spLocks noChangeArrowheads="1"/>
          </p:cNvSpPr>
          <p:nvPr/>
        </p:nvSpPr>
        <p:spPr bwMode="auto">
          <a:xfrm>
            <a:off x="1930400" y="4148138"/>
            <a:ext cx="344488"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85000"/>
              </a:lnSpc>
              <a:spcBef>
                <a:spcPct val="0"/>
              </a:spcBef>
              <a:buClrTx/>
              <a:buFontTx/>
              <a:buNone/>
            </a:pPr>
            <a:r>
              <a:rPr lang="en-US" altLang="en-US" sz="1600" b="1" i="1" dirty="0">
                <a:latin typeface="Arial" panose="020B0604020202020204" pitchFamily="34" charset="0"/>
              </a:rPr>
              <a:t> i</a:t>
            </a:r>
            <a:r>
              <a:rPr lang="en-US" altLang="en-US" sz="1600" b="1" i="1" baseline="30000" dirty="0">
                <a:latin typeface="Arial" panose="020B0604020202020204" pitchFamily="34" charset="0"/>
              </a:rPr>
              <a:t>f</a:t>
            </a:r>
          </a:p>
        </p:txBody>
      </p:sp>
      <p:grpSp>
        <p:nvGrpSpPr>
          <p:cNvPr id="3" name="Group 36"/>
          <p:cNvGrpSpPr>
            <a:grpSpLocks/>
          </p:cNvGrpSpPr>
          <p:nvPr/>
        </p:nvGrpSpPr>
        <p:grpSpPr bwMode="auto">
          <a:xfrm>
            <a:off x="1438275" y="1833563"/>
            <a:ext cx="4489450" cy="4232275"/>
            <a:chOff x="1195" y="1397"/>
            <a:chExt cx="2828" cy="2666"/>
          </a:xfrm>
        </p:grpSpPr>
        <p:sp>
          <p:nvSpPr>
            <p:cNvPr id="37912" name="Text Box 25"/>
            <p:cNvSpPr txBox="1">
              <a:spLocks noChangeArrowheads="1"/>
            </p:cNvSpPr>
            <p:nvPr/>
          </p:nvSpPr>
          <p:spPr bwMode="auto">
            <a:xfrm rot="-5400000">
              <a:off x="143" y="2449"/>
              <a:ext cx="2309" cy="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85000"/>
                </a:lnSpc>
                <a:spcBef>
                  <a:spcPct val="0"/>
                </a:spcBef>
                <a:buClrTx/>
                <a:buFontTx/>
                <a:buNone/>
              </a:pPr>
              <a:r>
                <a:rPr lang="en-US" altLang="en-US" sz="1800" b="1" dirty="0">
                  <a:latin typeface="Arial" panose="020B0604020202020204" pitchFamily="34" charset="0"/>
                </a:rPr>
                <a:t>Average expected rate of return</a:t>
              </a:r>
            </a:p>
          </p:txBody>
        </p:sp>
        <p:sp>
          <p:nvSpPr>
            <p:cNvPr id="37913" name="Text Box 26"/>
            <p:cNvSpPr txBox="1">
              <a:spLocks noChangeArrowheads="1"/>
            </p:cNvSpPr>
            <p:nvPr/>
          </p:nvSpPr>
          <p:spPr bwMode="auto">
            <a:xfrm>
              <a:off x="2889" y="3851"/>
              <a:ext cx="11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Risk Level (beta)</a:t>
              </a:r>
            </a:p>
          </p:txBody>
        </p:sp>
        <p:sp>
          <p:nvSpPr>
            <p:cNvPr id="37914" name="Text Box 28"/>
            <p:cNvSpPr txBox="1">
              <a:spLocks noChangeArrowheads="1"/>
            </p:cNvSpPr>
            <p:nvPr/>
          </p:nvSpPr>
          <p:spPr bwMode="auto">
            <a:xfrm>
              <a:off x="1761" y="3650"/>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0</a:t>
              </a:r>
            </a:p>
          </p:txBody>
        </p:sp>
      </p:grpSp>
      <p:sp>
        <p:nvSpPr>
          <p:cNvPr id="48" name="Text Box 29"/>
          <p:cNvSpPr txBox="1">
            <a:spLocks noChangeArrowheads="1"/>
          </p:cNvSpPr>
          <p:nvPr/>
        </p:nvSpPr>
        <p:spPr bwMode="auto">
          <a:xfrm>
            <a:off x="4737100" y="5427663"/>
            <a:ext cx="4667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1.0</a:t>
            </a:r>
          </a:p>
        </p:txBody>
      </p:sp>
      <p:sp>
        <p:nvSpPr>
          <p:cNvPr id="49" name="AutoShape 30"/>
          <p:cNvSpPr>
            <a:spLocks/>
          </p:cNvSpPr>
          <p:nvPr/>
        </p:nvSpPr>
        <p:spPr bwMode="auto">
          <a:xfrm>
            <a:off x="5032375" y="3176588"/>
            <a:ext cx="214313" cy="1060450"/>
          </a:xfrm>
          <a:prstGeom prst="rightBrace">
            <a:avLst>
              <a:gd name="adj1" fmla="val 41234"/>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50" name="AutoShape 31"/>
          <p:cNvSpPr>
            <a:spLocks/>
          </p:cNvSpPr>
          <p:nvPr/>
        </p:nvSpPr>
        <p:spPr bwMode="auto">
          <a:xfrm>
            <a:off x="5029200" y="4329113"/>
            <a:ext cx="214313" cy="1060450"/>
          </a:xfrm>
          <a:prstGeom prst="rightBrace">
            <a:avLst>
              <a:gd name="adj1" fmla="val 41234"/>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51" name="Text Box 32"/>
          <p:cNvSpPr txBox="1">
            <a:spLocks noChangeArrowheads="1"/>
          </p:cNvSpPr>
          <p:nvPr/>
        </p:nvSpPr>
        <p:spPr bwMode="auto">
          <a:xfrm>
            <a:off x="5195888" y="4479925"/>
            <a:ext cx="2149475"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90000"/>
              </a:lnSpc>
              <a:spcBef>
                <a:spcPct val="0"/>
              </a:spcBef>
              <a:buClrTx/>
              <a:buFontTx/>
              <a:buNone/>
            </a:pPr>
            <a:r>
              <a:rPr lang="en-US" altLang="en-US" sz="1600" b="1" dirty="0">
                <a:latin typeface="Arial" panose="020B0604020202020204" pitchFamily="34" charset="0"/>
              </a:rPr>
              <a:t>Compensation</a:t>
            </a:r>
          </a:p>
          <a:p>
            <a:pPr eaLnBrk="1" hangingPunct="1">
              <a:lnSpc>
                <a:spcPct val="90000"/>
              </a:lnSpc>
              <a:spcBef>
                <a:spcPct val="0"/>
              </a:spcBef>
              <a:buClrTx/>
              <a:buFontTx/>
              <a:buNone/>
            </a:pPr>
            <a:r>
              <a:rPr lang="en-US" altLang="en-US" sz="1600" b="1" dirty="0">
                <a:latin typeface="Arial" panose="020B0604020202020204" pitchFamily="34" charset="0"/>
              </a:rPr>
              <a:t>For Time Preference</a:t>
            </a:r>
          </a:p>
          <a:p>
            <a:pPr eaLnBrk="1" hangingPunct="1">
              <a:lnSpc>
                <a:spcPct val="90000"/>
              </a:lnSpc>
              <a:spcBef>
                <a:spcPct val="0"/>
              </a:spcBef>
              <a:buClrTx/>
              <a:buFontTx/>
              <a:buNone/>
            </a:pPr>
            <a:r>
              <a:rPr lang="en-US" altLang="en-US" sz="1600" b="1" dirty="0">
                <a:latin typeface="Arial" panose="020B0604020202020204" pitchFamily="34" charset="0"/>
              </a:rPr>
              <a:t>Equals</a:t>
            </a:r>
            <a:r>
              <a:rPr lang="en-US" altLang="en-US" sz="1600" b="1" i="1" dirty="0">
                <a:latin typeface="Arial" panose="020B0604020202020204" pitchFamily="34" charset="0"/>
              </a:rPr>
              <a:t> i</a:t>
            </a:r>
            <a:r>
              <a:rPr lang="en-US" altLang="en-US" sz="1600" b="1" i="1" baseline="30000" dirty="0">
                <a:latin typeface="Arial" panose="020B0604020202020204" pitchFamily="34" charset="0"/>
              </a:rPr>
              <a:t>f</a:t>
            </a:r>
          </a:p>
        </p:txBody>
      </p:sp>
      <p:sp>
        <p:nvSpPr>
          <p:cNvPr id="52" name="Text Box 33"/>
          <p:cNvSpPr txBox="1">
            <a:spLocks noChangeArrowheads="1"/>
          </p:cNvSpPr>
          <p:nvPr/>
        </p:nvSpPr>
        <p:spPr bwMode="auto">
          <a:xfrm>
            <a:off x="5148263" y="3321050"/>
            <a:ext cx="2451312"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90000"/>
              </a:lnSpc>
              <a:spcBef>
                <a:spcPct val="0"/>
              </a:spcBef>
              <a:buClrTx/>
              <a:buFontTx/>
              <a:buNone/>
            </a:pPr>
            <a:r>
              <a:rPr lang="en-US" altLang="en-US" sz="1600" b="1" dirty="0">
                <a:latin typeface="Arial" panose="020B0604020202020204" pitchFamily="34" charset="0"/>
              </a:rPr>
              <a:t>Risk Premium for</a:t>
            </a:r>
          </a:p>
          <a:p>
            <a:pPr eaLnBrk="1" hangingPunct="1">
              <a:lnSpc>
                <a:spcPct val="90000"/>
              </a:lnSpc>
              <a:spcBef>
                <a:spcPct val="0"/>
              </a:spcBef>
              <a:buClrTx/>
              <a:buFontTx/>
              <a:buNone/>
            </a:pPr>
            <a:r>
              <a:rPr lang="en-US" altLang="en-US" sz="1600" b="1" dirty="0">
                <a:latin typeface="Arial" panose="020B0604020202020204" pitchFamily="34" charset="0"/>
              </a:rPr>
              <a:t>The Market Portfolio’s</a:t>
            </a:r>
          </a:p>
          <a:p>
            <a:pPr eaLnBrk="1" hangingPunct="1">
              <a:lnSpc>
                <a:spcPct val="90000"/>
              </a:lnSpc>
              <a:spcBef>
                <a:spcPct val="0"/>
              </a:spcBef>
              <a:buClrTx/>
              <a:buFontTx/>
              <a:buNone/>
            </a:pPr>
            <a:r>
              <a:rPr lang="en-US" altLang="en-US" sz="1600" b="1" dirty="0">
                <a:latin typeface="Arial" panose="020B0604020202020204" pitchFamily="34" charset="0"/>
              </a:rPr>
              <a:t>Risk Level of beta = 1.0</a:t>
            </a:r>
            <a:endParaRPr lang="en-US" altLang="en-US" sz="1600" b="1" baseline="30000" dirty="0">
              <a:latin typeface="Arial" panose="020B0604020202020204" pitchFamily="34" charset="0"/>
            </a:endParaRPr>
          </a:p>
        </p:txBody>
      </p:sp>
      <p:sp>
        <p:nvSpPr>
          <p:cNvPr id="53" name="Text Box 34"/>
          <p:cNvSpPr txBox="1">
            <a:spLocks noChangeArrowheads="1"/>
          </p:cNvSpPr>
          <p:nvPr/>
        </p:nvSpPr>
        <p:spPr bwMode="auto">
          <a:xfrm>
            <a:off x="2422525" y="2817813"/>
            <a:ext cx="1927225" cy="69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90000"/>
              </a:lnSpc>
              <a:spcBef>
                <a:spcPct val="0"/>
              </a:spcBef>
              <a:buClrTx/>
              <a:buFontTx/>
              <a:buNone/>
            </a:pPr>
            <a:r>
              <a:rPr lang="en-US" altLang="en-US" sz="1600" b="1" dirty="0">
                <a:latin typeface="Arial" panose="020B0604020202020204" pitchFamily="34" charset="0"/>
              </a:rPr>
              <a:t>A Risk-free Asset</a:t>
            </a:r>
          </a:p>
          <a:p>
            <a:pPr eaLnBrk="1" hangingPunct="1">
              <a:lnSpc>
                <a:spcPct val="90000"/>
              </a:lnSpc>
              <a:spcBef>
                <a:spcPct val="0"/>
              </a:spcBef>
              <a:buClrTx/>
              <a:buFontTx/>
              <a:buNone/>
            </a:pPr>
            <a:r>
              <a:rPr lang="en-US" altLang="en-US" sz="1400" dirty="0">
                <a:latin typeface="Arial" panose="020B0604020202020204" pitchFamily="34" charset="0"/>
              </a:rPr>
              <a:t>(i.e., a short-term U.S.</a:t>
            </a:r>
          </a:p>
          <a:p>
            <a:pPr eaLnBrk="1" hangingPunct="1">
              <a:lnSpc>
                <a:spcPct val="90000"/>
              </a:lnSpc>
              <a:spcBef>
                <a:spcPct val="0"/>
              </a:spcBef>
              <a:buClrTx/>
              <a:buFontTx/>
              <a:buNone/>
            </a:pPr>
            <a:r>
              <a:rPr lang="en-US" altLang="en-US" sz="1400" dirty="0">
                <a:latin typeface="Arial" panose="020B0604020202020204" pitchFamily="34" charset="0"/>
              </a:rPr>
              <a:t>Government bond)</a:t>
            </a:r>
            <a:endParaRPr lang="en-US" altLang="en-US" sz="1400" baseline="30000" dirty="0">
              <a:latin typeface="Arial" panose="020B0604020202020204" pitchFamily="34" charset="0"/>
            </a:endParaRPr>
          </a:p>
        </p:txBody>
      </p:sp>
      <p:sp>
        <p:nvSpPr>
          <p:cNvPr id="54" name="Line 35"/>
          <p:cNvSpPr>
            <a:spLocks noChangeShapeType="1"/>
          </p:cNvSpPr>
          <p:nvPr/>
        </p:nvSpPr>
        <p:spPr bwMode="auto">
          <a:xfrm flipH="1">
            <a:off x="2490788" y="3481388"/>
            <a:ext cx="552450" cy="6889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7911" name="TextBox 3"/>
          <p:cNvSpPr txBox="1">
            <a:spLocks noChangeArrowheads="1"/>
          </p:cNvSpPr>
          <p:nvPr/>
        </p:nvSpPr>
        <p:spPr bwMode="auto">
          <a:xfrm>
            <a:off x="0" y="6488113"/>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LO8</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55"/>
                                        </p:tgtEl>
                                        <p:attrNameLst>
                                          <p:attrName>style.visibility</p:attrName>
                                        </p:attrNameLst>
                                      </p:cBhvr>
                                      <p:to>
                                        <p:strVal val="visible"/>
                                      </p:to>
                                    </p:set>
                                    <p:anim calcmode="lin" valueType="num">
                                      <p:cBhvr>
                                        <p:cTn id="11" dur="1000" fill="hold"/>
                                        <p:tgtEl>
                                          <p:spTgt spid="55"/>
                                        </p:tgtEl>
                                        <p:attrNameLst>
                                          <p:attrName>ppt_w</p:attrName>
                                        </p:attrNameLst>
                                      </p:cBhvr>
                                      <p:tavLst>
                                        <p:tav tm="0">
                                          <p:val>
                                            <p:fltVal val="0"/>
                                          </p:val>
                                        </p:tav>
                                        <p:tav tm="100000">
                                          <p:val>
                                            <p:strVal val="#ppt_w"/>
                                          </p:val>
                                        </p:tav>
                                      </p:tavLst>
                                    </p:anim>
                                    <p:anim calcmode="lin" valueType="num">
                                      <p:cBhvr>
                                        <p:cTn id="12" dur="1000" fill="hold"/>
                                        <p:tgtEl>
                                          <p:spTgt spid="55"/>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childTnLst>
                                </p:cTn>
                              </p:par>
                            </p:childTnLst>
                          </p:cTn>
                        </p:par>
                        <p:par>
                          <p:cTn id="17" fill="hold" nodeType="afterGroup">
                            <p:stCondLst>
                              <p:cond delay="1000"/>
                            </p:stCondLst>
                            <p:childTnLst>
                              <p:par>
                                <p:cTn id="18" presetID="23" presetClass="entr" presetSubtype="16" fill="hold" grpId="0" nodeType="afterEffect">
                                  <p:stCondLst>
                                    <p:cond delay="0"/>
                                  </p:stCondLst>
                                  <p:childTnLst>
                                    <p:set>
                                      <p:cBhvr>
                                        <p:cTn id="19" dur="1" fill="hold">
                                          <p:stCondLst>
                                            <p:cond delay="0"/>
                                          </p:stCondLst>
                                        </p:cTn>
                                        <p:tgtEl>
                                          <p:spTgt spid="40"/>
                                        </p:tgtEl>
                                        <p:attrNameLst>
                                          <p:attrName>style.visibility</p:attrName>
                                        </p:attrNameLst>
                                      </p:cBhvr>
                                      <p:to>
                                        <p:strVal val="visible"/>
                                      </p:to>
                                    </p:set>
                                    <p:anim calcmode="lin" valueType="num">
                                      <p:cBhvr>
                                        <p:cTn id="20" dur="1000" fill="hold"/>
                                        <p:tgtEl>
                                          <p:spTgt spid="40"/>
                                        </p:tgtEl>
                                        <p:attrNameLst>
                                          <p:attrName>ppt_w</p:attrName>
                                        </p:attrNameLst>
                                      </p:cBhvr>
                                      <p:tavLst>
                                        <p:tav tm="0">
                                          <p:val>
                                            <p:fltVal val="0"/>
                                          </p:val>
                                        </p:tav>
                                        <p:tav tm="100000">
                                          <p:val>
                                            <p:strVal val="#ppt_w"/>
                                          </p:val>
                                        </p:tav>
                                      </p:tavLst>
                                    </p:anim>
                                    <p:anim calcmode="lin" valueType="num">
                                      <p:cBhvr>
                                        <p:cTn id="21" dur="1000" fill="hold"/>
                                        <p:tgtEl>
                                          <p:spTgt spid="40"/>
                                        </p:tgtEl>
                                        <p:attrNameLst>
                                          <p:attrName>ppt_h</p:attrName>
                                        </p:attrNameLst>
                                      </p:cBhvr>
                                      <p:tavLst>
                                        <p:tav tm="0">
                                          <p:val>
                                            <p:fltVal val="0"/>
                                          </p:val>
                                        </p:tav>
                                        <p:tav tm="100000">
                                          <p:val>
                                            <p:strVal val="#ppt_h"/>
                                          </p:val>
                                        </p:tav>
                                      </p:tavLst>
                                    </p:anim>
                                  </p:childTnLst>
                                </p:cTn>
                              </p:par>
                            </p:childTnLst>
                          </p:cTn>
                        </p:par>
                        <p:par>
                          <p:cTn id="22" fill="hold" nodeType="afterGroup">
                            <p:stCondLst>
                              <p:cond delay="2000"/>
                            </p:stCondLst>
                            <p:childTnLst>
                              <p:par>
                                <p:cTn id="23" presetID="22" presetClass="entr" presetSubtype="1" fill="hold" nodeType="after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wipe(up)">
                                      <p:cBhvr>
                                        <p:cTn id="25" dur="1000"/>
                                        <p:tgtEl>
                                          <p:spTgt spid="41"/>
                                        </p:tgtEl>
                                      </p:cBhvr>
                                    </p:animEffect>
                                  </p:childTnLst>
                                </p:cTn>
                              </p:par>
                            </p:childTnLst>
                          </p:cTn>
                        </p:par>
                        <p:par>
                          <p:cTn id="26" fill="hold" nodeType="afterGroup">
                            <p:stCondLst>
                              <p:cond delay="3000"/>
                            </p:stCondLst>
                            <p:childTnLst>
                              <p:par>
                                <p:cTn id="27" presetID="23" presetClass="entr" presetSubtype="16" fill="hold" grpId="0" nodeType="afterEffect">
                                  <p:stCondLst>
                                    <p:cond delay="0"/>
                                  </p:stCondLst>
                                  <p:childTnLst>
                                    <p:set>
                                      <p:cBhvr>
                                        <p:cTn id="28" dur="1" fill="hold">
                                          <p:stCondLst>
                                            <p:cond delay="0"/>
                                          </p:stCondLst>
                                        </p:cTn>
                                        <p:tgtEl>
                                          <p:spTgt spid="39"/>
                                        </p:tgtEl>
                                        <p:attrNameLst>
                                          <p:attrName>style.visibility</p:attrName>
                                        </p:attrNameLst>
                                      </p:cBhvr>
                                      <p:to>
                                        <p:strVal val="visible"/>
                                      </p:to>
                                    </p:set>
                                    <p:anim calcmode="lin" valueType="num">
                                      <p:cBhvr>
                                        <p:cTn id="29" dur="1000" fill="hold"/>
                                        <p:tgtEl>
                                          <p:spTgt spid="39"/>
                                        </p:tgtEl>
                                        <p:attrNameLst>
                                          <p:attrName>ppt_w</p:attrName>
                                        </p:attrNameLst>
                                      </p:cBhvr>
                                      <p:tavLst>
                                        <p:tav tm="0">
                                          <p:val>
                                            <p:fltVal val="0"/>
                                          </p:val>
                                        </p:tav>
                                        <p:tav tm="100000">
                                          <p:val>
                                            <p:strVal val="#ppt_w"/>
                                          </p:val>
                                        </p:tav>
                                      </p:tavLst>
                                    </p:anim>
                                    <p:anim calcmode="lin" valueType="num">
                                      <p:cBhvr>
                                        <p:cTn id="30" dur="1000" fill="hold"/>
                                        <p:tgtEl>
                                          <p:spTgt spid="39"/>
                                        </p:tgtEl>
                                        <p:attrNameLst>
                                          <p:attrName>ppt_h</p:attrName>
                                        </p:attrNameLst>
                                      </p:cBhvr>
                                      <p:tavLst>
                                        <p:tav tm="0">
                                          <p:val>
                                            <p:fltVal val="0"/>
                                          </p:val>
                                        </p:tav>
                                        <p:tav tm="100000">
                                          <p:val>
                                            <p:strVal val="#ppt_h"/>
                                          </p:val>
                                        </p:tav>
                                      </p:tavLst>
                                    </p:anim>
                                  </p:childTnLst>
                                </p:cTn>
                              </p:par>
                            </p:childTnLst>
                          </p:cTn>
                        </p:par>
                        <p:par>
                          <p:cTn id="31" fill="hold" nodeType="afterGroup">
                            <p:stCondLst>
                              <p:cond delay="4000"/>
                            </p:stCondLst>
                            <p:childTnLst>
                              <p:par>
                                <p:cTn id="32" presetID="23" presetClass="entr" presetSubtype="16" fill="hold" grpId="0" nodeType="afterEffect">
                                  <p:stCondLst>
                                    <p:cond delay="0"/>
                                  </p:stCondLst>
                                  <p:childTnLst>
                                    <p:set>
                                      <p:cBhvr>
                                        <p:cTn id="33" dur="1" fill="hold">
                                          <p:stCondLst>
                                            <p:cond delay="0"/>
                                          </p:stCondLst>
                                        </p:cTn>
                                        <p:tgtEl>
                                          <p:spTgt spid="53"/>
                                        </p:tgtEl>
                                        <p:attrNameLst>
                                          <p:attrName>style.visibility</p:attrName>
                                        </p:attrNameLst>
                                      </p:cBhvr>
                                      <p:to>
                                        <p:strVal val="visible"/>
                                      </p:to>
                                    </p:set>
                                    <p:anim calcmode="lin" valueType="num">
                                      <p:cBhvr>
                                        <p:cTn id="34" dur="1000" fill="hold"/>
                                        <p:tgtEl>
                                          <p:spTgt spid="53"/>
                                        </p:tgtEl>
                                        <p:attrNameLst>
                                          <p:attrName>ppt_w</p:attrName>
                                        </p:attrNameLst>
                                      </p:cBhvr>
                                      <p:tavLst>
                                        <p:tav tm="0">
                                          <p:val>
                                            <p:fltVal val="0"/>
                                          </p:val>
                                        </p:tav>
                                        <p:tav tm="100000">
                                          <p:val>
                                            <p:strVal val="#ppt_w"/>
                                          </p:val>
                                        </p:tav>
                                      </p:tavLst>
                                    </p:anim>
                                    <p:anim calcmode="lin" valueType="num">
                                      <p:cBhvr>
                                        <p:cTn id="35" dur="1000" fill="hold"/>
                                        <p:tgtEl>
                                          <p:spTgt spid="53"/>
                                        </p:tgtEl>
                                        <p:attrNameLst>
                                          <p:attrName>ppt_h</p:attrName>
                                        </p:attrNameLst>
                                      </p:cBhvr>
                                      <p:tavLst>
                                        <p:tav tm="0">
                                          <p:val>
                                            <p:fltVal val="0"/>
                                          </p:val>
                                        </p:tav>
                                        <p:tav tm="100000">
                                          <p:val>
                                            <p:strVal val="#ppt_h"/>
                                          </p:val>
                                        </p:tav>
                                      </p:tavLst>
                                    </p:anim>
                                  </p:childTnLst>
                                </p:cTn>
                              </p:par>
                            </p:childTnLst>
                          </p:cTn>
                        </p:par>
                        <p:par>
                          <p:cTn id="36" fill="hold" nodeType="afterGroup">
                            <p:stCondLst>
                              <p:cond delay="5000"/>
                            </p:stCondLst>
                            <p:childTnLst>
                              <p:par>
                                <p:cTn id="37" presetID="22" presetClass="entr" presetSubtype="1" fill="hold" nodeType="afterEffect">
                                  <p:stCondLst>
                                    <p:cond delay="0"/>
                                  </p:stCondLst>
                                  <p:childTnLst>
                                    <p:set>
                                      <p:cBhvr>
                                        <p:cTn id="38" dur="1" fill="hold">
                                          <p:stCondLst>
                                            <p:cond delay="0"/>
                                          </p:stCondLst>
                                        </p:cTn>
                                        <p:tgtEl>
                                          <p:spTgt spid="54"/>
                                        </p:tgtEl>
                                        <p:attrNameLst>
                                          <p:attrName>style.visibility</p:attrName>
                                        </p:attrNameLst>
                                      </p:cBhvr>
                                      <p:to>
                                        <p:strVal val="visible"/>
                                      </p:to>
                                    </p:set>
                                    <p:animEffect transition="in" filter="wipe(up)">
                                      <p:cBhvr>
                                        <p:cTn id="39" dur="1000"/>
                                        <p:tgtEl>
                                          <p:spTgt spid="54"/>
                                        </p:tgtEl>
                                      </p:cBhvr>
                                    </p:animEffect>
                                  </p:childTnLst>
                                </p:cTn>
                              </p:par>
                            </p:childTnLst>
                          </p:cTn>
                        </p:par>
                        <p:par>
                          <p:cTn id="40" fill="hold" nodeType="afterGroup">
                            <p:stCondLst>
                              <p:cond delay="6000"/>
                            </p:stCondLst>
                            <p:childTnLst>
                              <p:par>
                                <p:cTn id="41" presetID="23" presetClass="entr" presetSubtype="16" fill="hold" grpId="0" nodeType="afterEffect">
                                  <p:stCondLst>
                                    <p:cond delay="0"/>
                                  </p:stCondLst>
                                  <p:childTnLst>
                                    <p:set>
                                      <p:cBhvr>
                                        <p:cTn id="42" dur="1" fill="hold">
                                          <p:stCondLst>
                                            <p:cond delay="0"/>
                                          </p:stCondLst>
                                        </p:cTn>
                                        <p:tgtEl>
                                          <p:spTgt spid="42"/>
                                        </p:tgtEl>
                                        <p:attrNameLst>
                                          <p:attrName>style.visibility</p:attrName>
                                        </p:attrNameLst>
                                      </p:cBhvr>
                                      <p:to>
                                        <p:strVal val="visible"/>
                                      </p:to>
                                    </p:set>
                                    <p:anim calcmode="lin" valueType="num">
                                      <p:cBhvr>
                                        <p:cTn id="43" dur="500" fill="hold"/>
                                        <p:tgtEl>
                                          <p:spTgt spid="42"/>
                                        </p:tgtEl>
                                        <p:attrNameLst>
                                          <p:attrName>ppt_w</p:attrName>
                                        </p:attrNameLst>
                                      </p:cBhvr>
                                      <p:tavLst>
                                        <p:tav tm="0">
                                          <p:val>
                                            <p:fltVal val="0"/>
                                          </p:val>
                                        </p:tav>
                                        <p:tav tm="100000">
                                          <p:val>
                                            <p:strVal val="#ppt_w"/>
                                          </p:val>
                                        </p:tav>
                                      </p:tavLst>
                                    </p:anim>
                                    <p:anim calcmode="lin" valueType="num">
                                      <p:cBhvr>
                                        <p:cTn id="44" dur="500" fill="hold"/>
                                        <p:tgtEl>
                                          <p:spTgt spid="42"/>
                                        </p:tgtEl>
                                        <p:attrNameLst>
                                          <p:attrName>ppt_h</p:attrName>
                                        </p:attrNameLst>
                                      </p:cBhvr>
                                      <p:tavLst>
                                        <p:tav tm="0">
                                          <p:val>
                                            <p:fltVal val="0"/>
                                          </p:val>
                                        </p:tav>
                                        <p:tav tm="100000">
                                          <p:val>
                                            <p:strVal val="#ppt_h"/>
                                          </p:val>
                                        </p:tav>
                                      </p:tavLst>
                                    </p:anim>
                                  </p:childTnLst>
                                </p:cTn>
                              </p:par>
                            </p:childTnLst>
                          </p:cTn>
                        </p:par>
                        <p:par>
                          <p:cTn id="45" fill="hold" nodeType="afterGroup">
                            <p:stCondLst>
                              <p:cond delay="6500"/>
                            </p:stCondLst>
                            <p:childTnLst>
                              <p:par>
                                <p:cTn id="46" presetID="1" presetClass="entr" presetSubtype="0" fill="hold" grpId="0" nodeType="afterEffect">
                                  <p:stCondLst>
                                    <p:cond delay="0"/>
                                  </p:stCondLst>
                                  <p:childTnLst>
                                    <p:set>
                                      <p:cBhvr>
                                        <p:cTn id="47" dur="1" fill="hold">
                                          <p:stCondLst>
                                            <p:cond delay="0"/>
                                          </p:stCondLst>
                                        </p:cTn>
                                        <p:tgtEl>
                                          <p:spTgt spid="43"/>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38"/>
                                        </p:tgtEl>
                                        <p:attrNameLst>
                                          <p:attrName>style.visibility</p:attrName>
                                        </p:attrNameLst>
                                      </p:cBhvr>
                                      <p:to>
                                        <p:strVal val="visible"/>
                                      </p:to>
                                    </p:set>
                                    <p:animEffect transition="in" filter="wipe(left)">
                                      <p:cBhvr>
                                        <p:cTn id="52" dur="1000"/>
                                        <p:tgtEl>
                                          <p:spTgt spid="38"/>
                                        </p:tgtEl>
                                      </p:cBhvr>
                                    </p:animEffect>
                                  </p:childTnLst>
                                </p:cTn>
                              </p:par>
                            </p:childTnLst>
                          </p:cTn>
                        </p:par>
                        <p:par>
                          <p:cTn id="53" fill="hold" nodeType="afterGroup">
                            <p:stCondLst>
                              <p:cond delay="1000"/>
                            </p:stCondLst>
                            <p:childTnLst>
                              <p:par>
                                <p:cTn id="54" presetID="23" presetClass="entr" presetSubtype="16" fill="hold" grpId="0" nodeType="afterEffect">
                                  <p:stCondLst>
                                    <p:cond delay="0"/>
                                  </p:stCondLst>
                                  <p:childTnLst>
                                    <p:set>
                                      <p:cBhvr>
                                        <p:cTn id="55" dur="1" fill="hold">
                                          <p:stCondLst>
                                            <p:cond delay="0"/>
                                          </p:stCondLst>
                                        </p:cTn>
                                        <p:tgtEl>
                                          <p:spTgt spid="34"/>
                                        </p:tgtEl>
                                        <p:attrNameLst>
                                          <p:attrName>style.visibility</p:attrName>
                                        </p:attrNameLst>
                                      </p:cBhvr>
                                      <p:to>
                                        <p:strVal val="visible"/>
                                      </p:to>
                                    </p:set>
                                    <p:anim calcmode="lin" valueType="num">
                                      <p:cBhvr>
                                        <p:cTn id="56" dur="500" fill="hold"/>
                                        <p:tgtEl>
                                          <p:spTgt spid="34"/>
                                        </p:tgtEl>
                                        <p:attrNameLst>
                                          <p:attrName>ppt_w</p:attrName>
                                        </p:attrNameLst>
                                      </p:cBhvr>
                                      <p:tavLst>
                                        <p:tav tm="0">
                                          <p:val>
                                            <p:fltVal val="0"/>
                                          </p:val>
                                        </p:tav>
                                        <p:tav tm="100000">
                                          <p:val>
                                            <p:strVal val="#ppt_w"/>
                                          </p:val>
                                        </p:tav>
                                      </p:tavLst>
                                    </p:anim>
                                    <p:anim calcmode="lin" valueType="num">
                                      <p:cBhvr>
                                        <p:cTn id="57" dur="500" fill="hold"/>
                                        <p:tgtEl>
                                          <p:spTgt spid="34"/>
                                        </p:tgtEl>
                                        <p:attrNameLst>
                                          <p:attrName>ppt_h</p:attrName>
                                        </p:attrNameLst>
                                      </p:cBhvr>
                                      <p:tavLst>
                                        <p:tav tm="0">
                                          <p:val>
                                            <p:fltVal val="0"/>
                                          </p:val>
                                        </p:tav>
                                        <p:tav tm="100000">
                                          <p:val>
                                            <p:strVal val="#ppt_h"/>
                                          </p:val>
                                        </p:tav>
                                      </p:tavLst>
                                    </p:anim>
                                  </p:childTnLst>
                                </p:cTn>
                              </p:par>
                            </p:childTnLst>
                          </p:cTn>
                        </p:par>
                        <p:par>
                          <p:cTn id="58" fill="hold" nodeType="afterGroup">
                            <p:stCondLst>
                              <p:cond delay="1500"/>
                            </p:stCondLst>
                            <p:childTnLst>
                              <p:par>
                                <p:cTn id="59" presetID="22" presetClass="entr" presetSubtype="1" fill="hold" nodeType="afterEffect">
                                  <p:stCondLst>
                                    <p:cond delay="0"/>
                                  </p:stCondLst>
                                  <p:childTnLst>
                                    <p:set>
                                      <p:cBhvr>
                                        <p:cTn id="60" dur="1" fill="hold">
                                          <p:stCondLst>
                                            <p:cond delay="0"/>
                                          </p:stCondLst>
                                        </p:cTn>
                                        <p:tgtEl>
                                          <p:spTgt spid="35"/>
                                        </p:tgtEl>
                                        <p:attrNameLst>
                                          <p:attrName>style.visibility</p:attrName>
                                        </p:attrNameLst>
                                      </p:cBhvr>
                                      <p:to>
                                        <p:strVal val="visible"/>
                                      </p:to>
                                    </p:set>
                                    <p:animEffect transition="in" filter="wipe(up)">
                                      <p:cBhvr>
                                        <p:cTn id="61" dur="1000"/>
                                        <p:tgtEl>
                                          <p:spTgt spid="35"/>
                                        </p:tgtEl>
                                      </p:cBhvr>
                                    </p:animEffect>
                                  </p:childTnLst>
                                </p:cTn>
                              </p:par>
                            </p:childTnLst>
                          </p:cTn>
                        </p:par>
                        <p:par>
                          <p:cTn id="62" fill="hold" nodeType="afterGroup">
                            <p:stCondLst>
                              <p:cond delay="2500"/>
                            </p:stCondLst>
                            <p:childTnLst>
                              <p:par>
                                <p:cTn id="63" presetID="22" presetClass="entr" presetSubtype="8" fill="hold" nodeType="afterEffect">
                                  <p:stCondLst>
                                    <p:cond delay="0"/>
                                  </p:stCondLst>
                                  <p:childTnLst>
                                    <p:set>
                                      <p:cBhvr>
                                        <p:cTn id="64" dur="1" fill="hold">
                                          <p:stCondLst>
                                            <p:cond delay="0"/>
                                          </p:stCondLst>
                                        </p:cTn>
                                        <p:tgtEl>
                                          <p:spTgt spid="36"/>
                                        </p:tgtEl>
                                        <p:attrNameLst>
                                          <p:attrName>style.visibility</p:attrName>
                                        </p:attrNameLst>
                                      </p:cBhvr>
                                      <p:to>
                                        <p:strVal val="visible"/>
                                      </p:to>
                                    </p:set>
                                    <p:animEffect transition="in" filter="wipe(left)">
                                      <p:cBhvr>
                                        <p:cTn id="65" dur="1000"/>
                                        <p:tgtEl>
                                          <p:spTgt spid="36"/>
                                        </p:tgtEl>
                                      </p:cBhvr>
                                    </p:animEffect>
                                  </p:childTnLst>
                                </p:cTn>
                              </p:par>
                            </p:childTnLst>
                          </p:cTn>
                        </p:par>
                        <p:par>
                          <p:cTn id="66" fill="hold" nodeType="afterGroup">
                            <p:stCondLst>
                              <p:cond delay="3500"/>
                            </p:stCondLst>
                            <p:childTnLst>
                              <p:par>
                                <p:cTn id="67" presetID="16" presetClass="entr" presetSubtype="42" fill="hold" nodeType="afterEffect">
                                  <p:stCondLst>
                                    <p:cond delay="0"/>
                                  </p:stCondLst>
                                  <p:childTnLst>
                                    <p:set>
                                      <p:cBhvr>
                                        <p:cTn id="68" dur="1" fill="hold">
                                          <p:stCondLst>
                                            <p:cond delay="0"/>
                                          </p:stCondLst>
                                        </p:cTn>
                                        <p:tgtEl>
                                          <p:spTgt spid="37"/>
                                        </p:tgtEl>
                                        <p:attrNameLst>
                                          <p:attrName>style.visibility</p:attrName>
                                        </p:attrNameLst>
                                      </p:cBhvr>
                                      <p:to>
                                        <p:strVal val="visible"/>
                                      </p:to>
                                    </p:set>
                                    <p:animEffect transition="in" filter="barn(outHorizontal)">
                                      <p:cBhvr>
                                        <p:cTn id="69" dur="1000"/>
                                        <p:tgtEl>
                                          <p:spTgt spid="37"/>
                                        </p:tgtEl>
                                      </p:cBhvr>
                                    </p:animEffect>
                                  </p:childTnLst>
                                </p:cTn>
                              </p:par>
                            </p:childTnLst>
                          </p:cTn>
                        </p:par>
                        <p:par>
                          <p:cTn id="70" fill="hold" nodeType="afterGroup">
                            <p:stCondLst>
                              <p:cond delay="4500"/>
                            </p:stCondLst>
                            <p:childTnLst>
                              <p:par>
                                <p:cTn id="71" presetID="1" presetClass="entr" presetSubtype="0" fill="hold" grpId="0" nodeType="afterEffect">
                                  <p:stCondLst>
                                    <p:cond delay="0"/>
                                  </p:stCondLst>
                                  <p:childTnLst>
                                    <p:set>
                                      <p:cBhvr>
                                        <p:cTn id="72" dur="1" fill="hold">
                                          <p:stCondLst>
                                            <p:cond delay="0"/>
                                          </p:stCondLst>
                                        </p:cTn>
                                        <p:tgtEl>
                                          <p:spTgt spid="48"/>
                                        </p:tgtEl>
                                        <p:attrNameLst>
                                          <p:attrName>style.visibility</p:attrName>
                                        </p:attrNameLst>
                                      </p:cBhvr>
                                      <p:to>
                                        <p:strVal val="visible"/>
                                      </p:to>
                                    </p:set>
                                  </p:childTnLst>
                                </p:cTn>
                              </p:par>
                            </p:childTnLst>
                          </p:cTn>
                        </p:par>
                        <p:par>
                          <p:cTn id="73" fill="hold" nodeType="afterGroup">
                            <p:stCondLst>
                              <p:cond delay="4500"/>
                            </p:stCondLst>
                            <p:childTnLst>
                              <p:par>
                                <p:cTn id="74" presetID="22" presetClass="entr" presetSubtype="8" fill="hold" grpId="0" nodeType="after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wipe(left)">
                                      <p:cBhvr>
                                        <p:cTn id="76" dur="1000"/>
                                        <p:tgtEl>
                                          <p:spTgt spid="50"/>
                                        </p:tgtEl>
                                      </p:cBhvr>
                                    </p:animEffect>
                                  </p:childTnLst>
                                </p:cTn>
                              </p:par>
                            </p:childTnLst>
                          </p:cTn>
                        </p:par>
                        <p:par>
                          <p:cTn id="77" fill="hold" nodeType="afterGroup">
                            <p:stCondLst>
                              <p:cond delay="5500"/>
                            </p:stCondLst>
                            <p:childTnLst>
                              <p:par>
                                <p:cTn id="78" presetID="22" presetClass="entr" presetSubtype="8" fill="hold" grpId="0" nodeType="afterEffect">
                                  <p:stCondLst>
                                    <p:cond delay="0"/>
                                  </p:stCondLst>
                                  <p:childTnLst>
                                    <p:set>
                                      <p:cBhvr>
                                        <p:cTn id="79" dur="1" fill="hold">
                                          <p:stCondLst>
                                            <p:cond delay="0"/>
                                          </p:stCondLst>
                                        </p:cTn>
                                        <p:tgtEl>
                                          <p:spTgt spid="51"/>
                                        </p:tgtEl>
                                        <p:attrNameLst>
                                          <p:attrName>style.visibility</p:attrName>
                                        </p:attrNameLst>
                                      </p:cBhvr>
                                      <p:to>
                                        <p:strVal val="visible"/>
                                      </p:to>
                                    </p:set>
                                    <p:animEffect transition="in" filter="wipe(left)">
                                      <p:cBhvr>
                                        <p:cTn id="80" dur="1000"/>
                                        <p:tgtEl>
                                          <p:spTgt spid="51"/>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8" fill="hold" grpId="0" nodeType="clickEffect">
                                  <p:stCondLst>
                                    <p:cond delay="0"/>
                                  </p:stCondLst>
                                  <p:childTnLst>
                                    <p:set>
                                      <p:cBhvr>
                                        <p:cTn id="84" dur="1" fill="hold">
                                          <p:stCondLst>
                                            <p:cond delay="0"/>
                                          </p:stCondLst>
                                        </p:cTn>
                                        <p:tgtEl>
                                          <p:spTgt spid="49"/>
                                        </p:tgtEl>
                                        <p:attrNameLst>
                                          <p:attrName>style.visibility</p:attrName>
                                        </p:attrNameLst>
                                      </p:cBhvr>
                                      <p:to>
                                        <p:strVal val="visible"/>
                                      </p:to>
                                    </p:set>
                                    <p:animEffect transition="in" filter="wipe(left)">
                                      <p:cBhvr>
                                        <p:cTn id="85" dur="1000"/>
                                        <p:tgtEl>
                                          <p:spTgt spid="49"/>
                                        </p:tgtEl>
                                      </p:cBhvr>
                                    </p:animEffect>
                                  </p:childTnLst>
                                </p:cTn>
                              </p:par>
                            </p:childTnLst>
                          </p:cTn>
                        </p:par>
                        <p:par>
                          <p:cTn id="86" fill="hold" nodeType="afterGroup">
                            <p:stCondLst>
                              <p:cond delay="1000"/>
                            </p:stCondLst>
                            <p:childTnLst>
                              <p:par>
                                <p:cTn id="87" presetID="22" presetClass="entr" presetSubtype="8" fill="hold" grpId="0" nodeType="afterEffect">
                                  <p:stCondLst>
                                    <p:cond delay="0"/>
                                  </p:stCondLst>
                                  <p:childTnLst>
                                    <p:set>
                                      <p:cBhvr>
                                        <p:cTn id="88" dur="1" fill="hold">
                                          <p:stCondLst>
                                            <p:cond delay="0"/>
                                          </p:stCondLst>
                                        </p:cTn>
                                        <p:tgtEl>
                                          <p:spTgt spid="52"/>
                                        </p:tgtEl>
                                        <p:attrNameLst>
                                          <p:attrName>style.visibility</p:attrName>
                                        </p:attrNameLst>
                                      </p:cBhvr>
                                      <p:to>
                                        <p:strVal val="visible"/>
                                      </p:to>
                                    </p:set>
                                    <p:animEffect transition="in" filter="wipe(left)">
                                      <p:cBhvr>
                                        <p:cTn id="89" dur="10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9" grpId="0" animBg="1"/>
      <p:bldP spid="40" grpId="0"/>
      <p:bldP spid="42" grpId="0" animBg="1"/>
      <p:bldP spid="43" grpId="0"/>
      <p:bldP spid="48" grpId="0"/>
      <p:bldP spid="49" grpId="0" animBg="1"/>
      <p:bldP spid="50" grpId="0" animBg="1"/>
      <p:bldP spid="51" grpId="0"/>
      <p:bldP spid="52" grpId="0"/>
      <p:bldP spid="5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Picture 50" descr="gridline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39925" y="2251075"/>
            <a:ext cx="5029200" cy="392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7" name="Rectangle 2"/>
          <p:cNvSpPr>
            <a:spLocks noGrp="1" noChangeArrowheads="1"/>
          </p:cNvSpPr>
          <p:nvPr>
            <p:ph type="title"/>
          </p:nvPr>
        </p:nvSpPr>
        <p:spPr>
          <a:xfrm>
            <a:off x="304800" y="11906"/>
            <a:ext cx="8077200" cy="1263650"/>
          </a:xfrm>
        </p:spPr>
        <p:txBody>
          <a:bodyPr/>
          <a:lstStyle/>
          <a:p>
            <a:pPr eaLnBrk="1" fontAlgn="auto" hangingPunct="1">
              <a:spcAft>
                <a:spcPts val="0"/>
              </a:spcAft>
              <a:defRPr/>
            </a:pPr>
            <a:r>
              <a:rPr lang="en-US" altLang="en-US" dirty="0">
                <a:ea typeface="+mj-ea"/>
              </a:rPr>
              <a:t>The Security Market Line </a:t>
            </a:r>
            <a:r>
              <a:rPr lang="en-US" altLang="en-US" dirty="0" smtClean="0">
                <a:ea typeface="+mj-ea"/>
              </a:rPr>
              <a:t>Cont’d</a:t>
            </a:r>
            <a:endParaRPr lang="en-US" altLang="en-US" dirty="0">
              <a:ea typeface="+mj-ea"/>
            </a:endParaRPr>
          </a:p>
        </p:txBody>
      </p:sp>
      <p:sp>
        <p:nvSpPr>
          <p:cNvPr id="51235" name="Text Box 35"/>
          <p:cNvSpPr txBox="1">
            <a:spLocks noChangeArrowheads="1"/>
          </p:cNvSpPr>
          <p:nvPr/>
        </p:nvSpPr>
        <p:spPr bwMode="auto">
          <a:xfrm>
            <a:off x="457200" y="1276644"/>
            <a:ext cx="7620000" cy="1033462"/>
          </a:xfrm>
          <a:prstGeom prst="rect">
            <a:avLst/>
          </a:prstGeom>
          <a:noFill/>
          <a:ln>
            <a:noFill/>
          </a:ln>
          <a:extLst/>
        </p:spPr>
        <p:txBody>
          <a:bodyPr wrap="square">
            <a:spAutoFit/>
          </a:bodyPr>
          <a:lstStyle>
            <a:lvl1pPr eaLnBrk="0" hangingPunct="0">
              <a:defRPr>
                <a:solidFill>
                  <a:schemeClr val="tx1"/>
                </a:solidFill>
                <a:latin typeface="Arial" charset="0"/>
                <a:ea typeface="ＭＳ Ｐゴシック" pitchFamily="17" charset="-128"/>
              </a:defRPr>
            </a:lvl1pPr>
            <a:lvl2pPr marL="742950" indent="-285750" eaLnBrk="0" hangingPunct="0">
              <a:defRPr>
                <a:solidFill>
                  <a:schemeClr val="tx1"/>
                </a:solidFill>
                <a:latin typeface="Arial" charset="0"/>
                <a:ea typeface="ＭＳ Ｐゴシック" pitchFamily="17" charset="-128"/>
              </a:defRPr>
            </a:lvl2pPr>
            <a:lvl3pPr marL="1143000" indent="-228600" eaLnBrk="0" hangingPunct="0">
              <a:defRPr>
                <a:solidFill>
                  <a:schemeClr val="tx1"/>
                </a:solidFill>
                <a:latin typeface="Arial" charset="0"/>
                <a:ea typeface="ＭＳ Ｐゴシック" pitchFamily="17" charset="-128"/>
              </a:defRPr>
            </a:lvl3pPr>
            <a:lvl4pPr marL="1600200" indent="-228600" eaLnBrk="0" hangingPunct="0">
              <a:defRPr>
                <a:solidFill>
                  <a:schemeClr val="tx1"/>
                </a:solidFill>
                <a:latin typeface="Arial" charset="0"/>
                <a:ea typeface="ＭＳ Ｐゴシック" pitchFamily="17" charset="-128"/>
              </a:defRPr>
            </a:lvl4pPr>
            <a:lvl5pPr marL="2057400" indent="-228600" eaLnBrk="0" hangingPunct="0">
              <a:defRPr>
                <a:solidFill>
                  <a:schemeClr val="tx1"/>
                </a:solidFill>
                <a:latin typeface="Arial" charset="0"/>
                <a:ea typeface="ＭＳ Ｐゴシック" pitchFamily="17"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7"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7"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7"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7" charset="-128"/>
              </a:defRPr>
            </a:lvl9pPr>
          </a:lstStyle>
          <a:p>
            <a:pPr algn="ctr" eaLnBrk="1" hangingPunct="1">
              <a:lnSpc>
                <a:spcPct val="90000"/>
              </a:lnSpc>
              <a:buClr>
                <a:srgbClr val="3399FF"/>
              </a:buClr>
              <a:buSzPct val="125000"/>
              <a:defRPr/>
            </a:pPr>
            <a:r>
              <a:rPr lang="en-US" sz="3600" dirty="0">
                <a:solidFill>
                  <a:srgbClr val="000000"/>
                </a:solidFill>
              </a:rPr>
              <a:t> </a:t>
            </a:r>
            <a:r>
              <a:rPr lang="en-US" sz="3200" dirty="0">
                <a:solidFill>
                  <a:srgbClr val="000000"/>
                </a:solidFill>
                <a:latin typeface="+mn-lt"/>
              </a:rPr>
              <a:t>Risk levels determine average expected rates of return</a:t>
            </a:r>
          </a:p>
        </p:txBody>
      </p:sp>
      <p:grpSp>
        <p:nvGrpSpPr>
          <p:cNvPr id="2" name="Group 9"/>
          <p:cNvGrpSpPr>
            <a:grpSpLocks/>
          </p:cNvGrpSpPr>
          <p:nvPr/>
        </p:nvGrpSpPr>
        <p:grpSpPr bwMode="auto">
          <a:xfrm>
            <a:off x="1939925" y="2251075"/>
            <a:ext cx="5046663" cy="3792537"/>
            <a:chOff x="1912" y="1423"/>
            <a:chExt cx="3179" cy="2389"/>
          </a:xfrm>
        </p:grpSpPr>
        <p:sp>
          <p:nvSpPr>
            <p:cNvPr id="39961" name="Rectangle 10"/>
            <p:cNvSpPr>
              <a:spLocks noChangeArrowheads="1"/>
            </p:cNvSpPr>
            <p:nvPr/>
          </p:nvSpPr>
          <p:spPr bwMode="auto">
            <a:xfrm>
              <a:off x="1913" y="1423"/>
              <a:ext cx="3172" cy="2389"/>
            </a:xfrm>
            <a:prstGeom prst="rect">
              <a:avLst/>
            </a:prstGeom>
            <a:noFill/>
            <a:ln w="571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39962" name="Line 11"/>
            <p:cNvSpPr>
              <a:spLocks noChangeShapeType="1"/>
            </p:cNvSpPr>
            <p:nvPr/>
          </p:nvSpPr>
          <p:spPr bwMode="auto">
            <a:xfrm>
              <a:off x="1919" y="1423"/>
              <a:ext cx="0" cy="2389"/>
            </a:xfrm>
            <a:prstGeom prst="line">
              <a:avLst/>
            </a:prstGeom>
            <a:noFill/>
            <a:ln w="571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63" name="Line 12"/>
            <p:cNvSpPr>
              <a:spLocks noChangeShapeType="1"/>
            </p:cNvSpPr>
            <p:nvPr/>
          </p:nvSpPr>
          <p:spPr bwMode="auto">
            <a:xfrm>
              <a:off x="1912" y="3812"/>
              <a:ext cx="3179" cy="0"/>
            </a:xfrm>
            <a:prstGeom prst="line">
              <a:avLst/>
            </a:prstGeom>
            <a:noFill/>
            <a:ln w="571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33" name="Text Box 13"/>
          <p:cNvSpPr txBox="1">
            <a:spLocks noChangeArrowheads="1"/>
          </p:cNvSpPr>
          <p:nvPr/>
        </p:nvSpPr>
        <p:spPr bwMode="auto">
          <a:xfrm>
            <a:off x="4902200" y="2319337"/>
            <a:ext cx="18859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85000"/>
              </a:lnSpc>
              <a:spcBef>
                <a:spcPct val="0"/>
              </a:spcBef>
              <a:buClrTx/>
              <a:buFontTx/>
              <a:buNone/>
            </a:pPr>
            <a:r>
              <a:rPr lang="en-US" altLang="en-US" sz="1800" b="1" dirty="0">
                <a:latin typeface="Arial" panose="020B0604020202020204" pitchFamily="34" charset="0"/>
              </a:rPr>
              <a:t>Security Market</a:t>
            </a:r>
          </a:p>
          <a:p>
            <a:pPr eaLnBrk="1" hangingPunct="1">
              <a:lnSpc>
                <a:spcPct val="85000"/>
              </a:lnSpc>
              <a:spcBef>
                <a:spcPct val="0"/>
              </a:spcBef>
              <a:buClrTx/>
              <a:buFontTx/>
              <a:buNone/>
            </a:pPr>
            <a:r>
              <a:rPr lang="en-US" altLang="en-US" sz="1800" b="1" dirty="0">
                <a:latin typeface="Arial" panose="020B0604020202020204" pitchFamily="34" charset="0"/>
              </a:rPr>
              <a:t>Line</a:t>
            </a:r>
          </a:p>
        </p:txBody>
      </p:sp>
      <p:sp>
        <p:nvSpPr>
          <p:cNvPr id="34" name="Line 14"/>
          <p:cNvSpPr>
            <a:spLocks noChangeShapeType="1"/>
          </p:cNvSpPr>
          <p:nvPr/>
        </p:nvSpPr>
        <p:spPr bwMode="auto">
          <a:xfrm>
            <a:off x="5519738" y="2667000"/>
            <a:ext cx="338137" cy="31591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5" name="Line 15"/>
          <p:cNvSpPr>
            <a:spLocks noChangeShapeType="1"/>
          </p:cNvSpPr>
          <p:nvPr/>
        </p:nvSpPr>
        <p:spPr bwMode="auto">
          <a:xfrm>
            <a:off x="1952625" y="4846637"/>
            <a:ext cx="2527300" cy="0"/>
          </a:xfrm>
          <a:prstGeom prst="line">
            <a:avLst/>
          </a:prstGeom>
          <a:noFill/>
          <a:ln w="571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6" name="Line 16"/>
          <p:cNvSpPr>
            <a:spLocks noChangeShapeType="1"/>
          </p:cNvSpPr>
          <p:nvPr/>
        </p:nvSpPr>
        <p:spPr bwMode="auto">
          <a:xfrm>
            <a:off x="4479925" y="3683000"/>
            <a:ext cx="0" cy="2371725"/>
          </a:xfrm>
          <a:prstGeom prst="line">
            <a:avLst/>
          </a:prstGeom>
          <a:noFill/>
          <a:ln w="571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7" name="Text Box 22"/>
          <p:cNvSpPr txBox="1">
            <a:spLocks noChangeArrowheads="1"/>
          </p:cNvSpPr>
          <p:nvPr/>
        </p:nvSpPr>
        <p:spPr bwMode="auto">
          <a:xfrm>
            <a:off x="1555750" y="4691062"/>
            <a:ext cx="287338"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85000"/>
              </a:lnSpc>
              <a:spcBef>
                <a:spcPct val="0"/>
              </a:spcBef>
              <a:buClrTx/>
              <a:buFontTx/>
              <a:buNone/>
            </a:pPr>
            <a:r>
              <a:rPr lang="en-US" altLang="en-US" sz="1600" b="1" i="1" dirty="0">
                <a:latin typeface="Arial" panose="020B0604020202020204" pitchFamily="34" charset="0"/>
              </a:rPr>
              <a:t>i</a:t>
            </a:r>
            <a:r>
              <a:rPr lang="en-US" altLang="en-US" sz="1600" b="1" i="1" baseline="30000" dirty="0">
                <a:latin typeface="Arial" panose="020B0604020202020204" pitchFamily="34" charset="0"/>
              </a:rPr>
              <a:t>f</a:t>
            </a:r>
          </a:p>
        </p:txBody>
      </p:sp>
      <p:grpSp>
        <p:nvGrpSpPr>
          <p:cNvPr id="3" name="Group 23"/>
          <p:cNvGrpSpPr>
            <a:grpSpLocks/>
          </p:cNvGrpSpPr>
          <p:nvPr/>
        </p:nvGrpSpPr>
        <p:grpSpPr bwMode="auto">
          <a:xfrm>
            <a:off x="914400" y="2057400"/>
            <a:ext cx="4814888" cy="4668837"/>
            <a:chOff x="1902" y="1085"/>
            <a:chExt cx="3632" cy="2941"/>
          </a:xfrm>
        </p:grpSpPr>
        <p:sp>
          <p:nvSpPr>
            <p:cNvPr id="39958" name="Text Box 24"/>
            <p:cNvSpPr txBox="1">
              <a:spLocks noChangeArrowheads="1"/>
            </p:cNvSpPr>
            <p:nvPr/>
          </p:nvSpPr>
          <p:spPr bwMode="auto">
            <a:xfrm rot="-5400000">
              <a:off x="719" y="2268"/>
              <a:ext cx="2612" cy="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85000"/>
                </a:lnSpc>
                <a:spcBef>
                  <a:spcPct val="0"/>
                </a:spcBef>
                <a:buClrTx/>
                <a:buFontTx/>
                <a:buNone/>
              </a:pPr>
              <a:r>
                <a:rPr lang="en-US" altLang="en-US" sz="1800" b="1" dirty="0">
                  <a:latin typeface="Arial" panose="020B0604020202020204" pitchFamily="34" charset="0"/>
                </a:rPr>
                <a:t>Average expected rate of return</a:t>
              </a:r>
            </a:p>
          </p:txBody>
        </p:sp>
        <p:sp>
          <p:nvSpPr>
            <p:cNvPr id="39959" name="Text Box 25"/>
            <p:cNvSpPr txBox="1">
              <a:spLocks noChangeArrowheads="1"/>
            </p:cNvSpPr>
            <p:nvPr/>
          </p:nvSpPr>
          <p:spPr bwMode="auto">
            <a:xfrm>
              <a:off x="4176" y="3814"/>
              <a:ext cx="13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Risk Level (beta)</a:t>
              </a:r>
            </a:p>
          </p:txBody>
        </p:sp>
        <p:sp>
          <p:nvSpPr>
            <p:cNvPr id="39960" name="Text Box 26"/>
            <p:cNvSpPr txBox="1">
              <a:spLocks noChangeArrowheads="1"/>
            </p:cNvSpPr>
            <p:nvPr/>
          </p:nvSpPr>
          <p:spPr bwMode="auto">
            <a:xfrm>
              <a:off x="2597" y="3622"/>
              <a:ext cx="22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0</a:t>
              </a:r>
            </a:p>
          </p:txBody>
        </p:sp>
      </p:grpSp>
      <p:sp>
        <p:nvSpPr>
          <p:cNvPr id="42" name="Text Box 27"/>
          <p:cNvSpPr txBox="1">
            <a:spLocks noChangeArrowheads="1"/>
          </p:cNvSpPr>
          <p:nvPr/>
        </p:nvSpPr>
        <p:spPr bwMode="auto">
          <a:xfrm>
            <a:off x="4327525" y="6045200"/>
            <a:ext cx="3190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X</a:t>
            </a:r>
          </a:p>
        </p:txBody>
      </p:sp>
      <p:sp>
        <p:nvSpPr>
          <p:cNvPr id="43" name="AutoShape 28"/>
          <p:cNvSpPr>
            <a:spLocks/>
          </p:cNvSpPr>
          <p:nvPr/>
        </p:nvSpPr>
        <p:spPr bwMode="auto">
          <a:xfrm>
            <a:off x="4533900" y="3751262"/>
            <a:ext cx="214313" cy="1060450"/>
          </a:xfrm>
          <a:prstGeom prst="rightBrace">
            <a:avLst>
              <a:gd name="adj1" fmla="val 41234"/>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4" name="AutoShape 29"/>
          <p:cNvSpPr>
            <a:spLocks/>
          </p:cNvSpPr>
          <p:nvPr/>
        </p:nvSpPr>
        <p:spPr bwMode="auto">
          <a:xfrm>
            <a:off x="4530725" y="4903787"/>
            <a:ext cx="214313" cy="1060450"/>
          </a:xfrm>
          <a:prstGeom prst="rightBrace">
            <a:avLst>
              <a:gd name="adj1" fmla="val 41234"/>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5" name="Text Box 30"/>
          <p:cNvSpPr txBox="1">
            <a:spLocks noChangeArrowheads="1"/>
          </p:cNvSpPr>
          <p:nvPr/>
        </p:nvSpPr>
        <p:spPr bwMode="auto">
          <a:xfrm>
            <a:off x="4697413" y="5054600"/>
            <a:ext cx="2160587"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90000"/>
              </a:lnSpc>
              <a:spcBef>
                <a:spcPct val="0"/>
              </a:spcBef>
              <a:buClrTx/>
              <a:buFontTx/>
              <a:buNone/>
            </a:pPr>
            <a:r>
              <a:rPr lang="en-US" altLang="en-US" sz="1600" b="1" dirty="0">
                <a:latin typeface="Arial" panose="020B0604020202020204" pitchFamily="34" charset="0"/>
              </a:rPr>
              <a:t>Compensation</a:t>
            </a:r>
          </a:p>
          <a:p>
            <a:pPr eaLnBrk="1" hangingPunct="1">
              <a:lnSpc>
                <a:spcPct val="90000"/>
              </a:lnSpc>
              <a:spcBef>
                <a:spcPct val="0"/>
              </a:spcBef>
              <a:buClrTx/>
              <a:buFontTx/>
              <a:buNone/>
            </a:pPr>
            <a:r>
              <a:rPr lang="en-US" altLang="en-US" sz="1600" b="1" dirty="0">
                <a:latin typeface="Arial" panose="020B0604020202020204" pitchFamily="34" charset="0"/>
              </a:rPr>
              <a:t>For Time-Preference</a:t>
            </a:r>
          </a:p>
          <a:p>
            <a:pPr eaLnBrk="1" hangingPunct="1">
              <a:lnSpc>
                <a:spcPct val="90000"/>
              </a:lnSpc>
              <a:spcBef>
                <a:spcPct val="0"/>
              </a:spcBef>
              <a:buClrTx/>
              <a:buFontTx/>
              <a:buNone/>
            </a:pPr>
            <a:r>
              <a:rPr lang="en-US" altLang="en-US" sz="1600" b="1" dirty="0">
                <a:latin typeface="Arial" panose="020B0604020202020204" pitchFamily="34" charset="0"/>
              </a:rPr>
              <a:t>Equals</a:t>
            </a:r>
            <a:r>
              <a:rPr lang="en-US" altLang="en-US" sz="1600" b="1" i="1" dirty="0">
                <a:latin typeface="Arial" panose="020B0604020202020204" pitchFamily="34" charset="0"/>
              </a:rPr>
              <a:t> i</a:t>
            </a:r>
            <a:r>
              <a:rPr lang="en-US" altLang="en-US" sz="1600" b="1" i="1" baseline="30000" dirty="0">
                <a:latin typeface="Arial" panose="020B0604020202020204" pitchFamily="34" charset="0"/>
              </a:rPr>
              <a:t>f</a:t>
            </a:r>
          </a:p>
        </p:txBody>
      </p:sp>
      <p:sp>
        <p:nvSpPr>
          <p:cNvPr id="46" name="Text Box 31"/>
          <p:cNvSpPr txBox="1">
            <a:spLocks noChangeArrowheads="1"/>
          </p:cNvSpPr>
          <p:nvPr/>
        </p:nvSpPr>
        <p:spPr bwMode="auto">
          <a:xfrm>
            <a:off x="4649788" y="3895725"/>
            <a:ext cx="1868487"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90000"/>
              </a:lnSpc>
              <a:spcBef>
                <a:spcPct val="0"/>
              </a:spcBef>
              <a:buClrTx/>
              <a:buFontTx/>
              <a:buNone/>
            </a:pPr>
            <a:r>
              <a:rPr lang="en-US" altLang="en-US" sz="1600" b="1" dirty="0">
                <a:latin typeface="Arial" panose="020B0604020202020204" pitchFamily="34" charset="0"/>
              </a:rPr>
              <a:t>Risk Premium for</a:t>
            </a:r>
          </a:p>
          <a:p>
            <a:pPr eaLnBrk="1" hangingPunct="1">
              <a:lnSpc>
                <a:spcPct val="90000"/>
              </a:lnSpc>
              <a:spcBef>
                <a:spcPct val="0"/>
              </a:spcBef>
              <a:buClrTx/>
              <a:buFontTx/>
              <a:buNone/>
            </a:pPr>
            <a:r>
              <a:rPr lang="en-US" altLang="en-US" sz="1600" b="1" dirty="0">
                <a:latin typeface="Arial" panose="020B0604020202020204" pitchFamily="34" charset="0"/>
              </a:rPr>
              <a:t>This Asset’s Risk</a:t>
            </a:r>
          </a:p>
          <a:p>
            <a:pPr eaLnBrk="1" hangingPunct="1">
              <a:lnSpc>
                <a:spcPct val="90000"/>
              </a:lnSpc>
              <a:spcBef>
                <a:spcPct val="0"/>
              </a:spcBef>
              <a:buClrTx/>
              <a:buFontTx/>
              <a:buNone/>
            </a:pPr>
            <a:r>
              <a:rPr lang="en-US" altLang="en-US" sz="1600" b="1" dirty="0">
                <a:latin typeface="Arial" panose="020B0604020202020204" pitchFamily="34" charset="0"/>
              </a:rPr>
              <a:t>Level of beta = </a:t>
            </a:r>
            <a:r>
              <a:rPr lang="en-US" altLang="en-US" sz="1600" b="1" i="1" dirty="0">
                <a:latin typeface="Arial" panose="020B0604020202020204" pitchFamily="34" charset="0"/>
              </a:rPr>
              <a:t>X</a:t>
            </a:r>
            <a:endParaRPr lang="en-US" altLang="en-US" sz="1600" b="1" i="1" baseline="30000" dirty="0">
              <a:latin typeface="Arial" panose="020B0604020202020204" pitchFamily="34" charset="0"/>
            </a:endParaRPr>
          </a:p>
        </p:txBody>
      </p:sp>
      <p:sp>
        <p:nvSpPr>
          <p:cNvPr id="47" name="Line 34"/>
          <p:cNvSpPr>
            <a:spLocks noChangeShapeType="1"/>
          </p:cNvSpPr>
          <p:nvPr/>
        </p:nvSpPr>
        <p:spPr bwMode="auto">
          <a:xfrm flipH="1">
            <a:off x="1957388" y="3660775"/>
            <a:ext cx="2528887" cy="0"/>
          </a:xfrm>
          <a:prstGeom prst="line">
            <a:avLst/>
          </a:prstGeom>
          <a:noFill/>
          <a:ln w="571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 name="Line 17"/>
          <p:cNvSpPr>
            <a:spLocks noChangeShapeType="1"/>
          </p:cNvSpPr>
          <p:nvPr/>
        </p:nvSpPr>
        <p:spPr bwMode="auto">
          <a:xfrm flipV="1">
            <a:off x="1952625" y="2825750"/>
            <a:ext cx="4324350" cy="2009775"/>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9" name="Oval 21"/>
          <p:cNvSpPr>
            <a:spLocks noChangeArrowheads="1"/>
          </p:cNvSpPr>
          <p:nvPr/>
        </p:nvSpPr>
        <p:spPr bwMode="auto">
          <a:xfrm>
            <a:off x="1887538" y="4779962"/>
            <a:ext cx="123825" cy="123825"/>
          </a:xfrm>
          <a:prstGeom prst="ellipse">
            <a:avLst/>
          </a:prstGeom>
          <a:solidFill>
            <a:schemeClr val="tx1"/>
          </a:solidFill>
          <a:ln w="9525">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50" name="Text Box 36"/>
          <p:cNvSpPr txBox="1">
            <a:spLocks noChangeArrowheads="1"/>
          </p:cNvSpPr>
          <p:nvPr/>
        </p:nvSpPr>
        <p:spPr bwMode="auto">
          <a:xfrm>
            <a:off x="1657350" y="3506787"/>
            <a:ext cx="3032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i="1" dirty="0">
                <a:latin typeface="Arial" panose="020B0604020202020204" pitchFamily="34" charset="0"/>
              </a:rPr>
              <a:t>Y</a:t>
            </a:r>
          </a:p>
        </p:txBody>
      </p:sp>
      <p:sp>
        <p:nvSpPr>
          <p:cNvPr id="39957" name="TextBox 3"/>
          <p:cNvSpPr txBox="1">
            <a:spLocks noChangeArrowheads="1"/>
          </p:cNvSpPr>
          <p:nvPr/>
        </p:nvSpPr>
        <p:spPr bwMode="auto">
          <a:xfrm>
            <a:off x="0" y="6513513"/>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LO8</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1235"/>
                                        </p:tgtEl>
                                        <p:attrNameLst>
                                          <p:attrName>style.visibility</p:attrName>
                                        </p:attrNameLst>
                                      </p:cBhvr>
                                      <p:to>
                                        <p:strVal val="visible"/>
                                      </p:to>
                                    </p:set>
                                    <p:animEffect transition="in" filter="wipe(left)">
                                      <p:cBhvr>
                                        <p:cTn id="7" dur="1000"/>
                                        <p:tgtEl>
                                          <p:spTgt spid="51235"/>
                                        </p:tgtEl>
                                      </p:cBhvr>
                                    </p:animEffect>
                                  </p:childTnLst>
                                </p:cTn>
                              </p:par>
                            </p:childTnLst>
                          </p:cTn>
                        </p:par>
                        <p:par>
                          <p:cTn id="8" fill="hold" nodeType="afterGroup">
                            <p:stCondLst>
                              <p:cond delay="1000"/>
                            </p:stCondLst>
                            <p:childTnLst>
                              <p:par>
                                <p:cTn id="9" presetID="2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51"/>
                                        </p:tgtEl>
                                        <p:attrNameLst>
                                          <p:attrName>style.visibility</p:attrName>
                                        </p:attrNameLst>
                                      </p:cBhvr>
                                      <p:to>
                                        <p:strVal val="visible"/>
                                      </p:to>
                                    </p:set>
                                    <p:anim calcmode="lin" valueType="num">
                                      <p:cBhvr>
                                        <p:cTn id="15" dur="1000" fill="hold"/>
                                        <p:tgtEl>
                                          <p:spTgt spid="51"/>
                                        </p:tgtEl>
                                        <p:attrNameLst>
                                          <p:attrName>ppt_w</p:attrName>
                                        </p:attrNameLst>
                                      </p:cBhvr>
                                      <p:tavLst>
                                        <p:tav tm="0">
                                          <p:val>
                                            <p:fltVal val="0"/>
                                          </p:val>
                                        </p:tav>
                                        <p:tav tm="100000">
                                          <p:val>
                                            <p:strVal val="#ppt_w"/>
                                          </p:val>
                                        </p:tav>
                                      </p:tavLst>
                                    </p:anim>
                                    <p:anim calcmode="lin" valueType="num">
                                      <p:cBhvr>
                                        <p:cTn id="16" dur="1000" fill="hold"/>
                                        <p:tgtEl>
                                          <p:spTgt spid="51"/>
                                        </p:tgtEl>
                                        <p:attrNameLst>
                                          <p:attrName>ppt_h</p:attrName>
                                        </p:attrNameLst>
                                      </p:cBhvr>
                                      <p:tavLst>
                                        <p:tav tm="0">
                                          <p:val>
                                            <p:fltVal val="0"/>
                                          </p:val>
                                        </p:tav>
                                        <p:tav tm="100000">
                                          <p:val>
                                            <p:strVal val="#ppt_h"/>
                                          </p:val>
                                        </p:tav>
                                      </p:tavLst>
                                    </p:anim>
                                  </p:childTnLst>
                                </p:cTn>
                              </p:par>
                            </p:childTnLst>
                          </p:cTn>
                        </p:par>
                        <p:par>
                          <p:cTn id="17" fill="hold" nodeType="afterGroup">
                            <p:stCondLst>
                              <p:cond delay="2000"/>
                            </p:stCondLst>
                            <p:childTnLst>
                              <p:par>
                                <p:cTn id="18" presetID="23" presetClass="entr" presetSubtype="16"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1000" fill="hold"/>
                                        <p:tgtEl>
                                          <p:spTgt spid="3"/>
                                        </p:tgtEl>
                                        <p:attrNameLst>
                                          <p:attrName>ppt_w</p:attrName>
                                        </p:attrNameLst>
                                      </p:cBhvr>
                                      <p:tavLst>
                                        <p:tav tm="0">
                                          <p:val>
                                            <p:fltVal val="0"/>
                                          </p:val>
                                        </p:tav>
                                        <p:tav tm="100000">
                                          <p:val>
                                            <p:strVal val="#ppt_w"/>
                                          </p:val>
                                        </p:tav>
                                      </p:tavLst>
                                    </p:anim>
                                    <p:anim calcmode="lin" valueType="num">
                                      <p:cBhvr>
                                        <p:cTn id="21" dur="1000" fill="hold"/>
                                        <p:tgtEl>
                                          <p:spTgt spid="3"/>
                                        </p:tgtEl>
                                        <p:attrNameLst>
                                          <p:attrName>ppt_h</p:attrName>
                                        </p:attrNameLst>
                                      </p:cBhvr>
                                      <p:tavLst>
                                        <p:tav tm="0">
                                          <p:val>
                                            <p:fltVal val="0"/>
                                          </p:val>
                                        </p:tav>
                                        <p:tav tm="100000">
                                          <p:val>
                                            <p:strVal val="#ppt_h"/>
                                          </p:val>
                                        </p:tav>
                                      </p:tavLst>
                                    </p:anim>
                                  </p:childTnLst>
                                </p:cTn>
                              </p:par>
                            </p:childTnLst>
                          </p:cTn>
                        </p:par>
                        <p:par>
                          <p:cTn id="22" fill="hold" nodeType="afterGroup">
                            <p:stCondLst>
                              <p:cond delay="3000"/>
                            </p:stCondLst>
                            <p:childTnLst>
                              <p:par>
                                <p:cTn id="23" presetID="23" presetClass="entr" presetSubtype="16" fill="hold" grpId="0" nodeType="afterEffect">
                                  <p:stCondLst>
                                    <p:cond delay="0"/>
                                  </p:stCondLst>
                                  <p:childTnLst>
                                    <p:set>
                                      <p:cBhvr>
                                        <p:cTn id="24" dur="1" fill="hold">
                                          <p:stCondLst>
                                            <p:cond delay="0"/>
                                          </p:stCondLst>
                                        </p:cTn>
                                        <p:tgtEl>
                                          <p:spTgt spid="49"/>
                                        </p:tgtEl>
                                        <p:attrNameLst>
                                          <p:attrName>style.visibility</p:attrName>
                                        </p:attrNameLst>
                                      </p:cBhvr>
                                      <p:to>
                                        <p:strVal val="visible"/>
                                      </p:to>
                                    </p:set>
                                    <p:anim calcmode="lin" valueType="num">
                                      <p:cBhvr>
                                        <p:cTn id="25" dur="500" fill="hold"/>
                                        <p:tgtEl>
                                          <p:spTgt spid="49"/>
                                        </p:tgtEl>
                                        <p:attrNameLst>
                                          <p:attrName>ppt_w</p:attrName>
                                        </p:attrNameLst>
                                      </p:cBhvr>
                                      <p:tavLst>
                                        <p:tav tm="0">
                                          <p:val>
                                            <p:fltVal val="0"/>
                                          </p:val>
                                        </p:tav>
                                        <p:tav tm="100000">
                                          <p:val>
                                            <p:strVal val="#ppt_w"/>
                                          </p:val>
                                        </p:tav>
                                      </p:tavLst>
                                    </p:anim>
                                    <p:anim calcmode="lin" valueType="num">
                                      <p:cBhvr>
                                        <p:cTn id="26" dur="500" fill="hold"/>
                                        <p:tgtEl>
                                          <p:spTgt spid="49"/>
                                        </p:tgtEl>
                                        <p:attrNameLst>
                                          <p:attrName>ppt_h</p:attrName>
                                        </p:attrNameLst>
                                      </p:cBhvr>
                                      <p:tavLst>
                                        <p:tav tm="0">
                                          <p:val>
                                            <p:fltVal val="0"/>
                                          </p:val>
                                        </p:tav>
                                        <p:tav tm="100000">
                                          <p:val>
                                            <p:strVal val="#ppt_h"/>
                                          </p:val>
                                        </p:tav>
                                      </p:tavLst>
                                    </p:anim>
                                  </p:childTnLst>
                                </p:cTn>
                              </p:par>
                            </p:childTnLst>
                          </p:cTn>
                        </p:par>
                        <p:par>
                          <p:cTn id="27" fill="hold" nodeType="afterGroup">
                            <p:stCondLst>
                              <p:cond delay="3500"/>
                            </p:stCondLst>
                            <p:childTnLst>
                              <p:par>
                                <p:cTn id="28" presetID="1" presetClass="entr" presetSubtype="0" fill="hold" grpId="0" nodeType="afterEffect">
                                  <p:stCondLst>
                                    <p:cond delay="0"/>
                                  </p:stCondLst>
                                  <p:childTnLst>
                                    <p:set>
                                      <p:cBhvr>
                                        <p:cTn id="29" dur="1" fill="hold">
                                          <p:stCondLst>
                                            <p:cond delay="0"/>
                                          </p:stCondLst>
                                        </p:cTn>
                                        <p:tgtEl>
                                          <p:spTgt spid="37"/>
                                        </p:tgtEl>
                                        <p:attrNameLst>
                                          <p:attrName>style.visibility</p:attrName>
                                        </p:attrNameLst>
                                      </p:cBhvr>
                                      <p:to>
                                        <p:strVal val="visible"/>
                                      </p:to>
                                    </p:set>
                                  </p:childTnLst>
                                </p:cTn>
                              </p:par>
                            </p:childTnLst>
                          </p:cTn>
                        </p:par>
                        <p:par>
                          <p:cTn id="30" fill="hold" nodeType="afterGroup">
                            <p:stCondLst>
                              <p:cond delay="3500"/>
                            </p:stCondLst>
                            <p:childTnLst>
                              <p:par>
                                <p:cTn id="31" presetID="22" presetClass="entr" presetSubtype="8" fill="hold" nodeType="afterEffect">
                                  <p:stCondLst>
                                    <p:cond delay="0"/>
                                  </p:stCondLst>
                                  <p:childTnLst>
                                    <p:set>
                                      <p:cBhvr>
                                        <p:cTn id="32" dur="1" fill="hold">
                                          <p:stCondLst>
                                            <p:cond delay="0"/>
                                          </p:stCondLst>
                                        </p:cTn>
                                        <p:tgtEl>
                                          <p:spTgt spid="48"/>
                                        </p:tgtEl>
                                        <p:attrNameLst>
                                          <p:attrName>style.visibility</p:attrName>
                                        </p:attrNameLst>
                                      </p:cBhvr>
                                      <p:to>
                                        <p:strVal val="visible"/>
                                      </p:to>
                                    </p:set>
                                    <p:animEffect transition="in" filter="wipe(left)">
                                      <p:cBhvr>
                                        <p:cTn id="33" dur="1000"/>
                                        <p:tgtEl>
                                          <p:spTgt spid="48"/>
                                        </p:tgtEl>
                                      </p:cBhvr>
                                    </p:animEffect>
                                  </p:childTnLst>
                                </p:cTn>
                              </p:par>
                            </p:childTnLst>
                          </p:cTn>
                        </p:par>
                        <p:par>
                          <p:cTn id="34" fill="hold" nodeType="afterGroup">
                            <p:stCondLst>
                              <p:cond delay="4500"/>
                            </p:stCondLst>
                            <p:childTnLst>
                              <p:par>
                                <p:cTn id="35" presetID="23" presetClass="entr" presetSubtype="16" fill="hold" grpId="0" nodeType="afterEffect">
                                  <p:stCondLst>
                                    <p:cond delay="0"/>
                                  </p:stCondLst>
                                  <p:childTnLst>
                                    <p:set>
                                      <p:cBhvr>
                                        <p:cTn id="36" dur="1" fill="hold">
                                          <p:stCondLst>
                                            <p:cond delay="0"/>
                                          </p:stCondLst>
                                        </p:cTn>
                                        <p:tgtEl>
                                          <p:spTgt spid="33"/>
                                        </p:tgtEl>
                                        <p:attrNameLst>
                                          <p:attrName>style.visibility</p:attrName>
                                        </p:attrNameLst>
                                      </p:cBhvr>
                                      <p:to>
                                        <p:strVal val="visible"/>
                                      </p:to>
                                    </p:set>
                                    <p:anim calcmode="lin" valueType="num">
                                      <p:cBhvr>
                                        <p:cTn id="37" dur="500" fill="hold"/>
                                        <p:tgtEl>
                                          <p:spTgt spid="33"/>
                                        </p:tgtEl>
                                        <p:attrNameLst>
                                          <p:attrName>ppt_w</p:attrName>
                                        </p:attrNameLst>
                                      </p:cBhvr>
                                      <p:tavLst>
                                        <p:tav tm="0">
                                          <p:val>
                                            <p:fltVal val="0"/>
                                          </p:val>
                                        </p:tav>
                                        <p:tav tm="100000">
                                          <p:val>
                                            <p:strVal val="#ppt_w"/>
                                          </p:val>
                                        </p:tav>
                                      </p:tavLst>
                                    </p:anim>
                                    <p:anim calcmode="lin" valueType="num">
                                      <p:cBhvr>
                                        <p:cTn id="38" dur="500" fill="hold"/>
                                        <p:tgtEl>
                                          <p:spTgt spid="33"/>
                                        </p:tgtEl>
                                        <p:attrNameLst>
                                          <p:attrName>ppt_h</p:attrName>
                                        </p:attrNameLst>
                                      </p:cBhvr>
                                      <p:tavLst>
                                        <p:tav tm="0">
                                          <p:val>
                                            <p:fltVal val="0"/>
                                          </p:val>
                                        </p:tav>
                                        <p:tav tm="100000">
                                          <p:val>
                                            <p:strVal val="#ppt_h"/>
                                          </p:val>
                                        </p:tav>
                                      </p:tavLst>
                                    </p:anim>
                                  </p:childTnLst>
                                </p:cTn>
                              </p:par>
                            </p:childTnLst>
                          </p:cTn>
                        </p:par>
                        <p:par>
                          <p:cTn id="39" fill="hold" nodeType="afterGroup">
                            <p:stCondLst>
                              <p:cond delay="5000"/>
                            </p:stCondLst>
                            <p:childTnLst>
                              <p:par>
                                <p:cTn id="40" presetID="22" presetClass="entr" presetSubtype="1" fill="hold"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up)">
                                      <p:cBhvr>
                                        <p:cTn id="42" dur="1000"/>
                                        <p:tgtEl>
                                          <p:spTgt spid="34"/>
                                        </p:tgtEl>
                                      </p:cBhvr>
                                    </p:animEffect>
                                  </p:childTnLst>
                                </p:cTn>
                              </p:par>
                            </p:childTnLst>
                          </p:cTn>
                        </p:par>
                        <p:par>
                          <p:cTn id="43" fill="hold" nodeType="afterGroup">
                            <p:stCondLst>
                              <p:cond delay="6000"/>
                            </p:stCondLst>
                            <p:childTnLst>
                              <p:par>
                                <p:cTn id="44" presetID="22" presetClass="entr" presetSubtype="8" fill="hold" nodeType="afterEffect">
                                  <p:stCondLst>
                                    <p:cond delay="0"/>
                                  </p:stCondLst>
                                  <p:childTnLst>
                                    <p:set>
                                      <p:cBhvr>
                                        <p:cTn id="45" dur="1" fill="hold">
                                          <p:stCondLst>
                                            <p:cond delay="0"/>
                                          </p:stCondLst>
                                        </p:cTn>
                                        <p:tgtEl>
                                          <p:spTgt spid="35"/>
                                        </p:tgtEl>
                                        <p:attrNameLst>
                                          <p:attrName>style.visibility</p:attrName>
                                        </p:attrNameLst>
                                      </p:cBhvr>
                                      <p:to>
                                        <p:strVal val="visible"/>
                                      </p:to>
                                    </p:set>
                                    <p:animEffect transition="in" filter="wipe(left)">
                                      <p:cBhvr>
                                        <p:cTn id="46" dur="1000"/>
                                        <p:tgtEl>
                                          <p:spTgt spid="35"/>
                                        </p:tgtEl>
                                      </p:cBhvr>
                                    </p:animEffect>
                                  </p:childTnLst>
                                </p:cTn>
                              </p:par>
                            </p:childTnLst>
                          </p:cTn>
                        </p:par>
                        <p:par>
                          <p:cTn id="47" fill="hold" nodeType="afterGroup">
                            <p:stCondLst>
                              <p:cond delay="7000"/>
                            </p:stCondLst>
                            <p:childTnLst>
                              <p:par>
                                <p:cTn id="48" presetID="16" presetClass="entr" presetSubtype="42" fill="hold" nodeType="afterEffect">
                                  <p:stCondLst>
                                    <p:cond delay="0"/>
                                  </p:stCondLst>
                                  <p:childTnLst>
                                    <p:set>
                                      <p:cBhvr>
                                        <p:cTn id="49" dur="1" fill="hold">
                                          <p:stCondLst>
                                            <p:cond delay="0"/>
                                          </p:stCondLst>
                                        </p:cTn>
                                        <p:tgtEl>
                                          <p:spTgt spid="36"/>
                                        </p:tgtEl>
                                        <p:attrNameLst>
                                          <p:attrName>style.visibility</p:attrName>
                                        </p:attrNameLst>
                                      </p:cBhvr>
                                      <p:to>
                                        <p:strVal val="visible"/>
                                      </p:to>
                                    </p:set>
                                    <p:animEffect transition="in" filter="barn(outHorizontal)">
                                      <p:cBhvr>
                                        <p:cTn id="50" dur="1000"/>
                                        <p:tgtEl>
                                          <p:spTgt spid="36"/>
                                        </p:tgtEl>
                                      </p:cBhvr>
                                    </p:animEffect>
                                  </p:childTnLst>
                                </p:cTn>
                              </p:par>
                            </p:childTnLst>
                          </p:cTn>
                        </p:par>
                        <p:par>
                          <p:cTn id="51" fill="hold" nodeType="afterGroup">
                            <p:stCondLst>
                              <p:cond delay="8000"/>
                            </p:stCondLst>
                            <p:childTnLst>
                              <p:par>
                                <p:cTn id="52" presetID="1" presetClass="entr" presetSubtype="0" fill="hold" grpId="0" nodeType="afterEffect">
                                  <p:stCondLst>
                                    <p:cond delay="0"/>
                                  </p:stCondLst>
                                  <p:childTnLst>
                                    <p:set>
                                      <p:cBhvr>
                                        <p:cTn id="53" dur="1" fill="hold">
                                          <p:stCondLst>
                                            <p:cond delay="0"/>
                                          </p:stCondLst>
                                        </p:cTn>
                                        <p:tgtEl>
                                          <p:spTgt spid="42"/>
                                        </p:tgtEl>
                                        <p:attrNameLst>
                                          <p:attrName>style.visibility</p:attrName>
                                        </p:attrNameLst>
                                      </p:cBhvr>
                                      <p:to>
                                        <p:strVal val="visible"/>
                                      </p:to>
                                    </p:set>
                                  </p:childTnLst>
                                </p:cTn>
                              </p:par>
                            </p:childTnLst>
                          </p:cTn>
                        </p:par>
                        <p:par>
                          <p:cTn id="54" fill="hold" nodeType="afterGroup">
                            <p:stCondLst>
                              <p:cond delay="8000"/>
                            </p:stCondLst>
                            <p:childTnLst>
                              <p:par>
                                <p:cTn id="55" presetID="22" presetClass="entr" presetSubtype="2" fill="hold" nodeType="afterEffect">
                                  <p:stCondLst>
                                    <p:cond delay="0"/>
                                  </p:stCondLst>
                                  <p:childTnLst>
                                    <p:set>
                                      <p:cBhvr>
                                        <p:cTn id="56" dur="1" fill="hold">
                                          <p:stCondLst>
                                            <p:cond delay="0"/>
                                          </p:stCondLst>
                                        </p:cTn>
                                        <p:tgtEl>
                                          <p:spTgt spid="47"/>
                                        </p:tgtEl>
                                        <p:attrNameLst>
                                          <p:attrName>style.visibility</p:attrName>
                                        </p:attrNameLst>
                                      </p:cBhvr>
                                      <p:to>
                                        <p:strVal val="visible"/>
                                      </p:to>
                                    </p:set>
                                    <p:animEffect transition="in" filter="wipe(right)">
                                      <p:cBhvr>
                                        <p:cTn id="57" dur="1000"/>
                                        <p:tgtEl>
                                          <p:spTgt spid="47"/>
                                        </p:tgtEl>
                                      </p:cBhvr>
                                    </p:animEffect>
                                  </p:childTnLst>
                                </p:cTn>
                              </p:par>
                            </p:childTnLst>
                          </p:cTn>
                        </p:par>
                        <p:par>
                          <p:cTn id="58" fill="hold" nodeType="afterGroup">
                            <p:stCondLst>
                              <p:cond delay="9000"/>
                            </p:stCondLst>
                            <p:childTnLst>
                              <p:par>
                                <p:cTn id="59" presetID="1" presetClass="entr" presetSubtype="0" fill="hold" grpId="0" nodeType="afterEffect">
                                  <p:stCondLst>
                                    <p:cond delay="0"/>
                                  </p:stCondLst>
                                  <p:childTnLst>
                                    <p:set>
                                      <p:cBhvr>
                                        <p:cTn id="60" dur="1" fill="hold">
                                          <p:stCondLst>
                                            <p:cond delay="0"/>
                                          </p:stCondLst>
                                        </p:cTn>
                                        <p:tgtEl>
                                          <p:spTgt spid="50"/>
                                        </p:tgtEl>
                                        <p:attrNameLst>
                                          <p:attrName>style.visibility</p:attrName>
                                        </p:attrNameLst>
                                      </p:cBhvr>
                                      <p:to>
                                        <p:strVal val="visible"/>
                                      </p:to>
                                    </p:set>
                                  </p:childTnLst>
                                </p:cTn>
                              </p:par>
                            </p:childTnLst>
                          </p:cTn>
                        </p:par>
                        <p:par>
                          <p:cTn id="61" fill="hold" nodeType="afterGroup">
                            <p:stCondLst>
                              <p:cond delay="9000"/>
                            </p:stCondLst>
                            <p:childTnLst>
                              <p:par>
                                <p:cTn id="62" presetID="22" presetClass="entr" presetSubtype="8" fill="hold" grpId="0" nodeType="afterEffect">
                                  <p:stCondLst>
                                    <p:cond delay="0"/>
                                  </p:stCondLst>
                                  <p:childTnLst>
                                    <p:set>
                                      <p:cBhvr>
                                        <p:cTn id="63" dur="1" fill="hold">
                                          <p:stCondLst>
                                            <p:cond delay="0"/>
                                          </p:stCondLst>
                                        </p:cTn>
                                        <p:tgtEl>
                                          <p:spTgt spid="44"/>
                                        </p:tgtEl>
                                        <p:attrNameLst>
                                          <p:attrName>style.visibility</p:attrName>
                                        </p:attrNameLst>
                                      </p:cBhvr>
                                      <p:to>
                                        <p:strVal val="visible"/>
                                      </p:to>
                                    </p:set>
                                    <p:animEffect transition="in" filter="wipe(left)">
                                      <p:cBhvr>
                                        <p:cTn id="64" dur="1000"/>
                                        <p:tgtEl>
                                          <p:spTgt spid="44"/>
                                        </p:tgtEl>
                                      </p:cBhvr>
                                    </p:animEffect>
                                  </p:childTnLst>
                                </p:cTn>
                              </p:par>
                            </p:childTnLst>
                          </p:cTn>
                        </p:par>
                        <p:par>
                          <p:cTn id="65" fill="hold" nodeType="afterGroup">
                            <p:stCondLst>
                              <p:cond delay="10000"/>
                            </p:stCondLst>
                            <p:childTnLst>
                              <p:par>
                                <p:cTn id="66" presetID="22" presetClass="entr" presetSubtype="8" fill="hold" grpId="0" nodeType="afterEffect">
                                  <p:stCondLst>
                                    <p:cond delay="0"/>
                                  </p:stCondLst>
                                  <p:childTnLst>
                                    <p:set>
                                      <p:cBhvr>
                                        <p:cTn id="67" dur="1" fill="hold">
                                          <p:stCondLst>
                                            <p:cond delay="0"/>
                                          </p:stCondLst>
                                        </p:cTn>
                                        <p:tgtEl>
                                          <p:spTgt spid="45"/>
                                        </p:tgtEl>
                                        <p:attrNameLst>
                                          <p:attrName>style.visibility</p:attrName>
                                        </p:attrNameLst>
                                      </p:cBhvr>
                                      <p:to>
                                        <p:strVal val="visible"/>
                                      </p:to>
                                    </p:set>
                                    <p:animEffect transition="in" filter="wipe(left)">
                                      <p:cBhvr>
                                        <p:cTn id="68" dur="1000"/>
                                        <p:tgtEl>
                                          <p:spTgt spid="45"/>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43"/>
                                        </p:tgtEl>
                                        <p:attrNameLst>
                                          <p:attrName>style.visibility</p:attrName>
                                        </p:attrNameLst>
                                      </p:cBhvr>
                                      <p:to>
                                        <p:strVal val="visible"/>
                                      </p:to>
                                    </p:set>
                                    <p:animEffect transition="in" filter="wipe(left)">
                                      <p:cBhvr>
                                        <p:cTn id="73" dur="1000"/>
                                        <p:tgtEl>
                                          <p:spTgt spid="43"/>
                                        </p:tgtEl>
                                      </p:cBhvr>
                                    </p:animEffect>
                                  </p:childTnLst>
                                </p:cTn>
                              </p:par>
                            </p:childTnLst>
                          </p:cTn>
                        </p:par>
                        <p:par>
                          <p:cTn id="74" fill="hold" nodeType="afterGroup">
                            <p:stCondLst>
                              <p:cond delay="1000"/>
                            </p:stCondLst>
                            <p:childTnLst>
                              <p:par>
                                <p:cTn id="75" presetID="22" presetClass="entr" presetSubtype="8" fill="hold" grpId="0" nodeType="afterEffect">
                                  <p:stCondLst>
                                    <p:cond delay="0"/>
                                  </p:stCondLst>
                                  <p:childTnLst>
                                    <p:set>
                                      <p:cBhvr>
                                        <p:cTn id="76" dur="1" fill="hold">
                                          <p:stCondLst>
                                            <p:cond delay="0"/>
                                          </p:stCondLst>
                                        </p:cTn>
                                        <p:tgtEl>
                                          <p:spTgt spid="46"/>
                                        </p:tgtEl>
                                        <p:attrNameLst>
                                          <p:attrName>style.visibility</p:attrName>
                                        </p:attrNameLst>
                                      </p:cBhvr>
                                      <p:to>
                                        <p:strVal val="visible"/>
                                      </p:to>
                                    </p:set>
                                    <p:animEffect transition="in" filter="wipe(left)">
                                      <p:cBhvr>
                                        <p:cTn id="77" dur="1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5" grpId="0"/>
      <p:bldP spid="33" grpId="0"/>
      <p:bldP spid="37" grpId="0"/>
      <p:bldP spid="42" grpId="0"/>
      <p:bldP spid="43" grpId="0" animBg="1"/>
      <p:bldP spid="44" grpId="0" animBg="1"/>
      <p:bldP spid="45" grpId="0"/>
      <p:bldP spid="46" grpId="0"/>
      <p:bldP spid="49" grpId="0" animBg="1"/>
      <p:bldP spid="5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38" descr="gridline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2119313"/>
            <a:ext cx="50292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5"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Arbitrage and The Security Market Line</a:t>
            </a:r>
          </a:p>
        </p:txBody>
      </p:sp>
      <p:grpSp>
        <p:nvGrpSpPr>
          <p:cNvPr id="2" name="Group 3"/>
          <p:cNvGrpSpPr>
            <a:grpSpLocks/>
          </p:cNvGrpSpPr>
          <p:nvPr/>
        </p:nvGrpSpPr>
        <p:grpSpPr bwMode="auto">
          <a:xfrm>
            <a:off x="2279650" y="2157413"/>
            <a:ext cx="5046663" cy="3794125"/>
            <a:chOff x="1912" y="1423"/>
            <a:chExt cx="3179" cy="2389"/>
          </a:xfrm>
        </p:grpSpPr>
        <p:sp>
          <p:nvSpPr>
            <p:cNvPr id="42022" name="Rectangle 4"/>
            <p:cNvSpPr>
              <a:spLocks noChangeArrowheads="1"/>
            </p:cNvSpPr>
            <p:nvPr/>
          </p:nvSpPr>
          <p:spPr bwMode="auto">
            <a:xfrm>
              <a:off x="1913" y="1423"/>
              <a:ext cx="3172" cy="2389"/>
            </a:xfrm>
            <a:prstGeom prst="rect">
              <a:avLst/>
            </a:prstGeom>
            <a:noFill/>
            <a:ln w="571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2023" name="Line 5"/>
            <p:cNvSpPr>
              <a:spLocks noChangeShapeType="1"/>
            </p:cNvSpPr>
            <p:nvPr/>
          </p:nvSpPr>
          <p:spPr bwMode="auto">
            <a:xfrm>
              <a:off x="1919" y="1423"/>
              <a:ext cx="0" cy="2389"/>
            </a:xfrm>
            <a:prstGeom prst="line">
              <a:avLst/>
            </a:prstGeom>
            <a:noFill/>
            <a:ln w="571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2024" name="Line 6"/>
            <p:cNvSpPr>
              <a:spLocks noChangeShapeType="1"/>
            </p:cNvSpPr>
            <p:nvPr/>
          </p:nvSpPr>
          <p:spPr bwMode="auto">
            <a:xfrm>
              <a:off x="1912" y="3812"/>
              <a:ext cx="3179" cy="0"/>
            </a:xfrm>
            <a:prstGeom prst="line">
              <a:avLst/>
            </a:prstGeom>
            <a:noFill/>
            <a:ln w="571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52231" name="Text Box 7"/>
          <p:cNvSpPr txBox="1">
            <a:spLocks noChangeArrowheads="1"/>
          </p:cNvSpPr>
          <p:nvPr/>
        </p:nvSpPr>
        <p:spPr bwMode="auto">
          <a:xfrm>
            <a:off x="5241925" y="2414588"/>
            <a:ext cx="18859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85000"/>
              </a:lnSpc>
              <a:spcBef>
                <a:spcPct val="0"/>
              </a:spcBef>
              <a:buClrTx/>
              <a:buFontTx/>
              <a:buNone/>
            </a:pPr>
            <a:r>
              <a:rPr lang="en-US" altLang="en-US" sz="1800" b="1" dirty="0">
                <a:latin typeface="Arial" panose="020B0604020202020204" pitchFamily="34" charset="0"/>
              </a:rPr>
              <a:t>Security Market</a:t>
            </a:r>
          </a:p>
          <a:p>
            <a:pPr eaLnBrk="1" hangingPunct="1">
              <a:lnSpc>
                <a:spcPct val="85000"/>
              </a:lnSpc>
              <a:spcBef>
                <a:spcPct val="0"/>
              </a:spcBef>
              <a:buClrTx/>
              <a:buFontTx/>
              <a:buNone/>
            </a:pPr>
            <a:r>
              <a:rPr lang="en-US" altLang="en-US" sz="1800" b="1" dirty="0">
                <a:latin typeface="Arial" panose="020B0604020202020204" pitchFamily="34" charset="0"/>
              </a:rPr>
              <a:t>Line</a:t>
            </a:r>
          </a:p>
        </p:txBody>
      </p:sp>
      <p:sp>
        <p:nvSpPr>
          <p:cNvPr id="52234" name="Line 10"/>
          <p:cNvSpPr>
            <a:spLocks noChangeShapeType="1"/>
          </p:cNvSpPr>
          <p:nvPr/>
        </p:nvSpPr>
        <p:spPr bwMode="auto">
          <a:xfrm>
            <a:off x="4819650" y="2157413"/>
            <a:ext cx="0" cy="3803650"/>
          </a:xfrm>
          <a:prstGeom prst="line">
            <a:avLst/>
          </a:prstGeom>
          <a:noFill/>
          <a:ln w="571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3" name="Group 12"/>
          <p:cNvGrpSpPr>
            <a:grpSpLocks/>
          </p:cNvGrpSpPr>
          <p:nvPr/>
        </p:nvGrpSpPr>
        <p:grpSpPr bwMode="auto">
          <a:xfrm>
            <a:off x="1651000" y="2090738"/>
            <a:ext cx="4094163" cy="4568825"/>
            <a:chOff x="1692" y="1333"/>
            <a:chExt cx="2579" cy="2877"/>
          </a:xfrm>
        </p:grpSpPr>
        <p:sp>
          <p:nvSpPr>
            <p:cNvPr id="42019" name="Text Box 13"/>
            <p:cNvSpPr txBox="1">
              <a:spLocks noChangeArrowheads="1"/>
            </p:cNvSpPr>
            <p:nvPr/>
          </p:nvSpPr>
          <p:spPr bwMode="auto">
            <a:xfrm rot="-5400000">
              <a:off x="525" y="2500"/>
              <a:ext cx="2539" cy="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85000"/>
                </a:lnSpc>
                <a:spcBef>
                  <a:spcPct val="0"/>
                </a:spcBef>
                <a:buClrTx/>
                <a:buFontTx/>
                <a:buNone/>
              </a:pPr>
              <a:r>
                <a:rPr lang="en-US" altLang="en-US" sz="1800" b="1" dirty="0">
                  <a:latin typeface="Arial" panose="020B0604020202020204" pitchFamily="34" charset="0"/>
                </a:rPr>
                <a:t>Average expected rate of return</a:t>
              </a:r>
            </a:p>
          </p:txBody>
        </p:sp>
        <p:sp>
          <p:nvSpPr>
            <p:cNvPr id="42020" name="Text Box 14"/>
            <p:cNvSpPr txBox="1">
              <a:spLocks noChangeArrowheads="1"/>
            </p:cNvSpPr>
            <p:nvPr/>
          </p:nvSpPr>
          <p:spPr bwMode="auto">
            <a:xfrm>
              <a:off x="3137" y="3998"/>
              <a:ext cx="11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Risk Level (beta)</a:t>
              </a:r>
            </a:p>
          </p:txBody>
        </p:sp>
        <p:sp>
          <p:nvSpPr>
            <p:cNvPr id="42021" name="Text Box 15"/>
            <p:cNvSpPr txBox="1">
              <a:spLocks noChangeArrowheads="1"/>
            </p:cNvSpPr>
            <p:nvPr/>
          </p:nvSpPr>
          <p:spPr bwMode="auto">
            <a:xfrm>
              <a:off x="2046" y="3788"/>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0</a:t>
              </a:r>
            </a:p>
          </p:txBody>
        </p:sp>
      </p:grpSp>
      <p:sp>
        <p:nvSpPr>
          <p:cNvPr id="52240" name="Text Box 16"/>
          <p:cNvSpPr txBox="1">
            <a:spLocks noChangeArrowheads="1"/>
          </p:cNvSpPr>
          <p:nvPr/>
        </p:nvSpPr>
        <p:spPr bwMode="auto">
          <a:xfrm>
            <a:off x="4656138" y="5919788"/>
            <a:ext cx="3190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X</a:t>
            </a:r>
          </a:p>
        </p:txBody>
      </p:sp>
      <p:sp>
        <p:nvSpPr>
          <p:cNvPr id="52245" name="Line 21"/>
          <p:cNvSpPr>
            <a:spLocks noChangeShapeType="1"/>
          </p:cNvSpPr>
          <p:nvPr/>
        </p:nvSpPr>
        <p:spPr bwMode="auto">
          <a:xfrm flipH="1">
            <a:off x="2297113" y="3544888"/>
            <a:ext cx="2528887" cy="0"/>
          </a:xfrm>
          <a:prstGeom prst="line">
            <a:avLst/>
          </a:prstGeom>
          <a:noFill/>
          <a:ln w="571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2246" name="Line 22"/>
          <p:cNvSpPr>
            <a:spLocks noChangeShapeType="1"/>
          </p:cNvSpPr>
          <p:nvPr/>
        </p:nvSpPr>
        <p:spPr bwMode="auto">
          <a:xfrm flipV="1">
            <a:off x="2292350" y="2732088"/>
            <a:ext cx="4324350" cy="2009775"/>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2247" name="Oval 23"/>
          <p:cNvSpPr>
            <a:spLocks noChangeArrowheads="1"/>
          </p:cNvSpPr>
          <p:nvPr/>
        </p:nvSpPr>
        <p:spPr bwMode="auto">
          <a:xfrm>
            <a:off x="4760913" y="3487738"/>
            <a:ext cx="123825" cy="123825"/>
          </a:xfrm>
          <a:prstGeom prst="ellipse">
            <a:avLst/>
          </a:prstGeom>
          <a:solidFill>
            <a:schemeClr val="tx1"/>
          </a:solidFill>
          <a:ln w="9525">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52248" name="Text Box 24"/>
          <p:cNvSpPr txBox="1">
            <a:spLocks noChangeArrowheads="1"/>
          </p:cNvSpPr>
          <p:nvPr/>
        </p:nvSpPr>
        <p:spPr bwMode="auto">
          <a:xfrm>
            <a:off x="935038" y="1350963"/>
            <a:ext cx="7650162" cy="534987"/>
          </a:xfrm>
          <a:prstGeom prst="rect">
            <a:avLst/>
          </a:prstGeom>
          <a:noFill/>
          <a:ln>
            <a:noFill/>
          </a:ln>
          <a:extLst/>
        </p:spPr>
        <p:txBody>
          <a:bodyPr>
            <a:spAutoFit/>
          </a:bodyPr>
          <a:lstStyle>
            <a:lvl1pPr eaLnBrk="0" hangingPunct="0">
              <a:defRPr>
                <a:solidFill>
                  <a:schemeClr val="tx1"/>
                </a:solidFill>
                <a:latin typeface="Arial" charset="0"/>
                <a:ea typeface="ＭＳ Ｐゴシック" pitchFamily="17" charset="-128"/>
              </a:defRPr>
            </a:lvl1pPr>
            <a:lvl2pPr marL="742950" indent="-285750" eaLnBrk="0" hangingPunct="0">
              <a:defRPr>
                <a:solidFill>
                  <a:schemeClr val="tx1"/>
                </a:solidFill>
                <a:latin typeface="Arial" charset="0"/>
                <a:ea typeface="ＭＳ Ｐゴシック" pitchFamily="17" charset="-128"/>
              </a:defRPr>
            </a:lvl2pPr>
            <a:lvl3pPr marL="1143000" indent="-228600" eaLnBrk="0" hangingPunct="0">
              <a:defRPr>
                <a:solidFill>
                  <a:schemeClr val="tx1"/>
                </a:solidFill>
                <a:latin typeface="Arial" charset="0"/>
                <a:ea typeface="ＭＳ Ｐゴシック" pitchFamily="17" charset="-128"/>
              </a:defRPr>
            </a:lvl3pPr>
            <a:lvl4pPr marL="1600200" indent="-228600" eaLnBrk="0" hangingPunct="0">
              <a:defRPr>
                <a:solidFill>
                  <a:schemeClr val="tx1"/>
                </a:solidFill>
                <a:latin typeface="Arial" charset="0"/>
                <a:ea typeface="ＭＳ Ｐゴシック" pitchFamily="17" charset="-128"/>
              </a:defRPr>
            </a:lvl4pPr>
            <a:lvl5pPr marL="2057400" indent="-228600" eaLnBrk="0" hangingPunct="0">
              <a:defRPr>
                <a:solidFill>
                  <a:schemeClr val="tx1"/>
                </a:solidFill>
                <a:latin typeface="Arial" charset="0"/>
                <a:ea typeface="ＭＳ Ｐゴシック" pitchFamily="17"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7"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7"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7"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7" charset="-128"/>
              </a:defRPr>
            </a:lvl9pPr>
          </a:lstStyle>
          <a:p>
            <a:pPr algn="ctr" eaLnBrk="1" hangingPunct="1">
              <a:lnSpc>
                <a:spcPct val="90000"/>
              </a:lnSpc>
              <a:buClr>
                <a:srgbClr val="3399FF"/>
              </a:buClr>
              <a:buSzPct val="125000"/>
              <a:defRPr/>
            </a:pPr>
            <a:r>
              <a:rPr lang="en-US" sz="3200" dirty="0">
                <a:solidFill>
                  <a:srgbClr val="000000"/>
                </a:solidFill>
                <a:latin typeface="+mn-lt"/>
              </a:rPr>
              <a:t> </a:t>
            </a:r>
          </a:p>
        </p:txBody>
      </p:sp>
      <p:sp>
        <p:nvSpPr>
          <p:cNvPr id="52249" name="Text Box 25"/>
          <p:cNvSpPr txBox="1">
            <a:spLocks noChangeArrowheads="1"/>
          </p:cNvSpPr>
          <p:nvPr/>
        </p:nvSpPr>
        <p:spPr bwMode="auto">
          <a:xfrm>
            <a:off x="1997075" y="3392488"/>
            <a:ext cx="3032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i="1" dirty="0">
                <a:latin typeface="Arial" panose="020B0604020202020204" pitchFamily="34" charset="0"/>
              </a:rPr>
              <a:t>Y</a:t>
            </a:r>
          </a:p>
        </p:txBody>
      </p:sp>
      <p:grpSp>
        <p:nvGrpSpPr>
          <p:cNvPr id="4" name="Group 40"/>
          <p:cNvGrpSpPr>
            <a:grpSpLocks/>
          </p:cNvGrpSpPr>
          <p:nvPr/>
        </p:nvGrpSpPr>
        <p:grpSpPr bwMode="auto">
          <a:xfrm>
            <a:off x="4697413" y="3614738"/>
            <a:ext cx="260350" cy="1108075"/>
            <a:chOff x="1320" y="2425"/>
            <a:chExt cx="80" cy="549"/>
          </a:xfrm>
        </p:grpSpPr>
        <p:sp>
          <p:nvSpPr>
            <p:cNvPr id="42012" name="AutoShape 26"/>
            <p:cNvSpPr>
              <a:spLocks noChangeArrowheads="1"/>
            </p:cNvSpPr>
            <p:nvPr/>
          </p:nvSpPr>
          <p:spPr bwMode="auto">
            <a:xfrm>
              <a:off x="1320" y="2425"/>
              <a:ext cx="80" cy="69"/>
            </a:xfrm>
            <a:prstGeom prst="triangle">
              <a:avLst>
                <a:gd name="adj" fmla="val 50000"/>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2013" name="AutoShape 27"/>
            <p:cNvSpPr>
              <a:spLocks noChangeArrowheads="1"/>
            </p:cNvSpPr>
            <p:nvPr/>
          </p:nvSpPr>
          <p:spPr bwMode="auto">
            <a:xfrm>
              <a:off x="1320" y="2505"/>
              <a:ext cx="80" cy="69"/>
            </a:xfrm>
            <a:prstGeom prst="triangle">
              <a:avLst>
                <a:gd name="adj" fmla="val 50000"/>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2014" name="AutoShape 28"/>
            <p:cNvSpPr>
              <a:spLocks noChangeArrowheads="1"/>
            </p:cNvSpPr>
            <p:nvPr/>
          </p:nvSpPr>
          <p:spPr bwMode="auto">
            <a:xfrm>
              <a:off x="1320" y="2585"/>
              <a:ext cx="80" cy="69"/>
            </a:xfrm>
            <a:prstGeom prst="triangle">
              <a:avLst>
                <a:gd name="adj" fmla="val 50000"/>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2015" name="AutoShape 29"/>
            <p:cNvSpPr>
              <a:spLocks noChangeArrowheads="1"/>
            </p:cNvSpPr>
            <p:nvPr/>
          </p:nvSpPr>
          <p:spPr bwMode="auto">
            <a:xfrm>
              <a:off x="1320" y="2665"/>
              <a:ext cx="80" cy="69"/>
            </a:xfrm>
            <a:prstGeom prst="triangle">
              <a:avLst>
                <a:gd name="adj" fmla="val 50000"/>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2016" name="AutoShape 30"/>
            <p:cNvSpPr>
              <a:spLocks noChangeArrowheads="1"/>
            </p:cNvSpPr>
            <p:nvPr/>
          </p:nvSpPr>
          <p:spPr bwMode="auto">
            <a:xfrm>
              <a:off x="1320" y="2745"/>
              <a:ext cx="80" cy="69"/>
            </a:xfrm>
            <a:prstGeom prst="triangle">
              <a:avLst>
                <a:gd name="adj" fmla="val 50000"/>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2017" name="AutoShape 31"/>
            <p:cNvSpPr>
              <a:spLocks noChangeArrowheads="1"/>
            </p:cNvSpPr>
            <p:nvPr/>
          </p:nvSpPr>
          <p:spPr bwMode="auto">
            <a:xfrm>
              <a:off x="1320" y="2825"/>
              <a:ext cx="80" cy="69"/>
            </a:xfrm>
            <a:prstGeom prst="triangle">
              <a:avLst>
                <a:gd name="adj" fmla="val 50000"/>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2018" name="AutoShape 32"/>
            <p:cNvSpPr>
              <a:spLocks noChangeArrowheads="1"/>
            </p:cNvSpPr>
            <p:nvPr/>
          </p:nvSpPr>
          <p:spPr bwMode="auto">
            <a:xfrm>
              <a:off x="1320" y="2905"/>
              <a:ext cx="80" cy="69"/>
            </a:xfrm>
            <a:prstGeom prst="triangle">
              <a:avLst>
                <a:gd name="adj" fmla="val 50000"/>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grpSp>
      <p:grpSp>
        <p:nvGrpSpPr>
          <p:cNvPr id="5" name="Group 49"/>
          <p:cNvGrpSpPr>
            <a:grpSpLocks/>
          </p:cNvGrpSpPr>
          <p:nvPr/>
        </p:nvGrpSpPr>
        <p:grpSpPr bwMode="auto">
          <a:xfrm>
            <a:off x="4691063" y="2693988"/>
            <a:ext cx="260350" cy="784225"/>
            <a:chOff x="3648" y="1760"/>
            <a:chExt cx="164" cy="494"/>
          </a:xfrm>
        </p:grpSpPr>
        <p:sp>
          <p:nvSpPr>
            <p:cNvPr id="42007" name="AutoShape 42"/>
            <p:cNvSpPr>
              <a:spLocks noChangeArrowheads="1"/>
            </p:cNvSpPr>
            <p:nvPr/>
          </p:nvSpPr>
          <p:spPr bwMode="auto">
            <a:xfrm flipV="1">
              <a:off x="3648" y="2166"/>
              <a:ext cx="164" cy="88"/>
            </a:xfrm>
            <a:prstGeom prst="triangle">
              <a:avLst>
                <a:gd name="adj" fmla="val 50000"/>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2008" name="AutoShape 43"/>
            <p:cNvSpPr>
              <a:spLocks noChangeArrowheads="1"/>
            </p:cNvSpPr>
            <p:nvPr/>
          </p:nvSpPr>
          <p:spPr bwMode="auto">
            <a:xfrm flipV="1">
              <a:off x="3648" y="2065"/>
              <a:ext cx="164" cy="87"/>
            </a:xfrm>
            <a:prstGeom prst="triangle">
              <a:avLst>
                <a:gd name="adj" fmla="val 50000"/>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2009" name="AutoShape 44"/>
            <p:cNvSpPr>
              <a:spLocks noChangeArrowheads="1"/>
            </p:cNvSpPr>
            <p:nvPr/>
          </p:nvSpPr>
          <p:spPr bwMode="auto">
            <a:xfrm flipV="1">
              <a:off x="3648" y="1963"/>
              <a:ext cx="164" cy="88"/>
            </a:xfrm>
            <a:prstGeom prst="triangle">
              <a:avLst>
                <a:gd name="adj" fmla="val 50000"/>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2010" name="AutoShape 45"/>
            <p:cNvSpPr>
              <a:spLocks noChangeArrowheads="1"/>
            </p:cNvSpPr>
            <p:nvPr/>
          </p:nvSpPr>
          <p:spPr bwMode="auto">
            <a:xfrm flipV="1">
              <a:off x="3648" y="1862"/>
              <a:ext cx="164" cy="87"/>
            </a:xfrm>
            <a:prstGeom prst="triangle">
              <a:avLst>
                <a:gd name="adj" fmla="val 50000"/>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2011" name="AutoShape 46"/>
            <p:cNvSpPr>
              <a:spLocks noChangeArrowheads="1"/>
            </p:cNvSpPr>
            <p:nvPr/>
          </p:nvSpPr>
          <p:spPr bwMode="auto">
            <a:xfrm flipV="1">
              <a:off x="3648" y="1760"/>
              <a:ext cx="164" cy="88"/>
            </a:xfrm>
            <a:prstGeom prst="triangle">
              <a:avLst>
                <a:gd name="adj" fmla="val 50000"/>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grpSp>
      <p:sp>
        <p:nvSpPr>
          <p:cNvPr id="52274" name="Oval 50"/>
          <p:cNvSpPr>
            <a:spLocks noChangeArrowheads="1"/>
          </p:cNvSpPr>
          <p:nvPr/>
        </p:nvSpPr>
        <p:spPr bwMode="auto">
          <a:xfrm>
            <a:off x="4760913" y="4738688"/>
            <a:ext cx="123825" cy="123825"/>
          </a:xfrm>
          <a:prstGeom prst="ellipse">
            <a:avLst/>
          </a:prstGeom>
          <a:solidFill>
            <a:schemeClr val="tx1"/>
          </a:solidFill>
          <a:ln w="9525">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52275" name="Oval 51"/>
          <p:cNvSpPr>
            <a:spLocks noChangeArrowheads="1"/>
          </p:cNvSpPr>
          <p:nvPr/>
        </p:nvSpPr>
        <p:spPr bwMode="auto">
          <a:xfrm>
            <a:off x="4760913" y="2554288"/>
            <a:ext cx="123825" cy="123825"/>
          </a:xfrm>
          <a:prstGeom prst="ellipse">
            <a:avLst/>
          </a:prstGeom>
          <a:solidFill>
            <a:schemeClr val="tx1"/>
          </a:solidFill>
          <a:ln w="9525">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52276" name="Text Box 52"/>
          <p:cNvSpPr txBox="1">
            <a:spLocks noChangeArrowheads="1"/>
          </p:cNvSpPr>
          <p:nvPr/>
        </p:nvSpPr>
        <p:spPr bwMode="auto">
          <a:xfrm>
            <a:off x="4878388" y="2436813"/>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A</a:t>
            </a:r>
          </a:p>
        </p:txBody>
      </p:sp>
      <p:sp>
        <p:nvSpPr>
          <p:cNvPr id="52277" name="Text Box 53"/>
          <p:cNvSpPr txBox="1">
            <a:spLocks noChangeArrowheads="1"/>
          </p:cNvSpPr>
          <p:nvPr/>
        </p:nvSpPr>
        <p:spPr bwMode="auto">
          <a:xfrm>
            <a:off x="4878388" y="3446463"/>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B</a:t>
            </a:r>
          </a:p>
        </p:txBody>
      </p:sp>
      <p:sp>
        <p:nvSpPr>
          <p:cNvPr id="52278" name="Text Box 54"/>
          <p:cNvSpPr txBox="1">
            <a:spLocks noChangeArrowheads="1"/>
          </p:cNvSpPr>
          <p:nvPr/>
        </p:nvSpPr>
        <p:spPr bwMode="auto">
          <a:xfrm>
            <a:off x="4878388" y="4633913"/>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C</a:t>
            </a:r>
          </a:p>
        </p:txBody>
      </p:sp>
      <p:sp>
        <p:nvSpPr>
          <p:cNvPr id="42005" name="TextBox 5"/>
          <p:cNvSpPr txBox="1">
            <a:spLocks noChangeArrowheads="1"/>
          </p:cNvSpPr>
          <p:nvPr/>
        </p:nvSpPr>
        <p:spPr bwMode="auto">
          <a:xfrm>
            <a:off x="0" y="6491288"/>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LO8</a:t>
            </a:r>
          </a:p>
        </p:txBody>
      </p:sp>
      <p:sp>
        <p:nvSpPr>
          <p:cNvPr id="42006" name="TextBox 5"/>
          <p:cNvSpPr txBox="1">
            <a:spLocks noChangeArrowheads="1"/>
          </p:cNvSpPr>
          <p:nvPr/>
        </p:nvSpPr>
        <p:spPr bwMode="auto">
          <a:xfrm>
            <a:off x="2079625" y="4510088"/>
            <a:ext cx="2968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dirty="0"/>
              <a:t>f</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248"/>
                                        </p:tgtEl>
                                        <p:attrNameLst>
                                          <p:attrName>style.visibility</p:attrName>
                                        </p:attrNameLst>
                                      </p:cBhvr>
                                      <p:to>
                                        <p:strVal val="visible"/>
                                      </p:to>
                                    </p:set>
                                    <p:animEffect transition="in" filter="wipe(left)">
                                      <p:cBhvr>
                                        <p:cTn id="7" dur="1000"/>
                                        <p:tgtEl>
                                          <p:spTgt spid="52248"/>
                                        </p:tgtEl>
                                      </p:cBhvr>
                                    </p:animEffect>
                                  </p:childTnLst>
                                </p:cTn>
                              </p:par>
                            </p:childTnLst>
                          </p:cTn>
                        </p:par>
                        <p:par>
                          <p:cTn id="8" fill="hold" nodeType="afterGroup">
                            <p:stCondLst>
                              <p:cond delay="1000"/>
                            </p:stCondLst>
                            <p:childTnLst>
                              <p:par>
                                <p:cTn id="9" presetID="2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22530"/>
                                        </p:tgtEl>
                                        <p:attrNameLst>
                                          <p:attrName>style.visibility</p:attrName>
                                        </p:attrNameLst>
                                      </p:cBhvr>
                                      <p:to>
                                        <p:strVal val="visible"/>
                                      </p:to>
                                    </p:set>
                                    <p:anim calcmode="lin" valueType="num">
                                      <p:cBhvr>
                                        <p:cTn id="15" dur="1000" fill="hold"/>
                                        <p:tgtEl>
                                          <p:spTgt spid="22530"/>
                                        </p:tgtEl>
                                        <p:attrNameLst>
                                          <p:attrName>ppt_w</p:attrName>
                                        </p:attrNameLst>
                                      </p:cBhvr>
                                      <p:tavLst>
                                        <p:tav tm="0">
                                          <p:val>
                                            <p:fltVal val="0"/>
                                          </p:val>
                                        </p:tav>
                                        <p:tav tm="100000">
                                          <p:val>
                                            <p:strVal val="#ppt_w"/>
                                          </p:val>
                                        </p:tav>
                                      </p:tavLst>
                                    </p:anim>
                                    <p:anim calcmode="lin" valueType="num">
                                      <p:cBhvr>
                                        <p:cTn id="16" dur="1000" fill="hold"/>
                                        <p:tgtEl>
                                          <p:spTgt spid="22530"/>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1000" fill="hold"/>
                                        <p:tgtEl>
                                          <p:spTgt spid="3"/>
                                        </p:tgtEl>
                                        <p:attrNameLst>
                                          <p:attrName>ppt_w</p:attrName>
                                        </p:attrNameLst>
                                      </p:cBhvr>
                                      <p:tavLst>
                                        <p:tav tm="0">
                                          <p:val>
                                            <p:fltVal val="0"/>
                                          </p:val>
                                        </p:tav>
                                        <p:tav tm="100000">
                                          <p:val>
                                            <p:strVal val="#ppt_w"/>
                                          </p:val>
                                        </p:tav>
                                      </p:tavLst>
                                    </p:anim>
                                    <p:anim calcmode="lin" valueType="num">
                                      <p:cBhvr>
                                        <p:cTn id="20" dur="1000" fill="hold"/>
                                        <p:tgtEl>
                                          <p:spTgt spid="3"/>
                                        </p:tgtEl>
                                        <p:attrNameLst>
                                          <p:attrName>ppt_h</p:attrName>
                                        </p:attrNameLst>
                                      </p:cBhvr>
                                      <p:tavLst>
                                        <p:tav tm="0">
                                          <p:val>
                                            <p:fltVal val="0"/>
                                          </p:val>
                                        </p:tav>
                                        <p:tav tm="100000">
                                          <p:val>
                                            <p:strVal val="#ppt_h"/>
                                          </p:val>
                                        </p:tav>
                                      </p:tavLst>
                                    </p:anim>
                                  </p:childTnLst>
                                </p:cTn>
                              </p:par>
                            </p:childTnLst>
                          </p:cTn>
                        </p:par>
                        <p:par>
                          <p:cTn id="21" fill="hold" nodeType="afterGroup">
                            <p:stCondLst>
                              <p:cond delay="2000"/>
                            </p:stCondLst>
                            <p:childTnLst>
                              <p:par>
                                <p:cTn id="22" presetID="23" presetClass="entr" presetSubtype="16" fill="hold" grpId="0" nodeType="afterEffect">
                                  <p:stCondLst>
                                    <p:cond delay="0"/>
                                  </p:stCondLst>
                                  <p:childTnLst>
                                    <p:set>
                                      <p:cBhvr>
                                        <p:cTn id="23" dur="1" fill="hold">
                                          <p:stCondLst>
                                            <p:cond delay="0"/>
                                          </p:stCondLst>
                                        </p:cTn>
                                        <p:tgtEl>
                                          <p:spTgt spid="52247"/>
                                        </p:tgtEl>
                                        <p:attrNameLst>
                                          <p:attrName>style.visibility</p:attrName>
                                        </p:attrNameLst>
                                      </p:cBhvr>
                                      <p:to>
                                        <p:strVal val="visible"/>
                                      </p:to>
                                    </p:set>
                                    <p:anim calcmode="lin" valueType="num">
                                      <p:cBhvr>
                                        <p:cTn id="24" dur="1000" fill="hold"/>
                                        <p:tgtEl>
                                          <p:spTgt spid="52247"/>
                                        </p:tgtEl>
                                        <p:attrNameLst>
                                          <p:attrName>ppt_w</p:attrName>
                                        </p:attrNameLst>
                                      </p:cBhvr>
                                      <p:tavLst>
                                        <p:tav tm="0">
                                          <p:val>
                                            <p:fltVal val="0"/>
                                          </p:val>
                                        </p:tav>
                                        <p:tav tm="100000">
                                          <p:val>
                                            <p:strVal val="#ppt_w"/>
                                          </p:val>
                                        </p:tav>
                                      </p:tavLst>
                                    </p:anim>
                                    <p:anim calcmode="lin" valueType="num">
                                      <p:cBhvr>
                                        <p:cTn id="25" dur="1000" fill="hold"/>
                                        <p:tgtEl>
                                          <p:spTgt spid="52247"/>
                                        </p:tgtEl>
                                        <p:attrNameLst>
                                          <p:attrName>ppt_h</p:attrName>
                                        </p:attrNameLst>
                                      </p:cBhvr>
                                      <p:tavLst>
                                        <p:tav tm="0">
                                          <p:val>
                                            <p:fltVal val="0"/>
                                          </p:val>
                                        </p:tav>
                                        <p:tav tm="100000">
                                          <p:val>
                                            <p:strVal val="#ppt_h"/>
                                          </p:val>
                                        </p:tav>
                                      </p:tavLst>
                                    </p:anim>
                                  </p:childTnLst>
                                </p:cTn>
                              </p:par>
                            </p:childTnLst>
                          </p:cTn>
                        </p:par>
                        <p:par>
                          <p:cTn id="26" fill="hold" nodeType="afterGroup">
                            <p:stCondLst>
                              <p:cond delay="3000"/>
                            </p:stCondLst>
                            <p:childTnLst>
                              <p:par>
                                <p:cTn id="27" presetID="1" presetClass="entr" presetSubtype="0" fill="hold" grpId="0" nodeType="afterEffect">
                                  <p:stCondLst>
                                    <p:cond delay="0"/>
                                  </p:stCondLst>
                                  <p:childTnLst>
                                    <p:set>
                                      <p:cBhvr>
                                        <p:cTn id="28" dur="1" fill="hold">
                                          <p:stCondLst>
                                            <p:cond delay="0"/>
                                          </p:stCondLst>
                                        </p:cTn>
                                        <p:tgtEl>
                                          <p:spTgt spid="52277"/>
                                        </p:tgtEl>
                                        <p:attrNameLst>
                                          <p:attrName>style.visibility</p:attrName>
                                        </p:attrNameLst>
                                      </p:cBhvr>
                                      <p:to>
                                        <p:strVal val="visible"/>
                                      </p:to>
                                    </p:set>
                                  </p:childTnLst>
                                </p:cTn>
                              </p:par>
                            </p:childTnLst>
                          </p:cTn>
                        </p:par>
                        <p:par>
                          <p:cTn id="29" fill="hold" nodeType="afterGroup">
                            <p:stCondLst>
                              <p:cond delay="3000"/>
                            </p:stCondLst>
                            <p:childTnLst>
                              <p:par>
                                <p:cTn id="30" presetID="22" presetClass="entr" presetSubtype="8" fill="hold" nodeType="afterEffect">
                                  <p:stCondLst>
                                    <p:cond delay="0"/>
                                  </p:stCondLst>
                                  <p:childTnLst>
                                    <p:set>
                                      <p:cBhvr>
                                        <p:cTn id="31" dur="1" fill="hold">
                                          <p:stCondLst>
                                            <p:cond delay="0"/>
                                          </p:stCondLst>
                                        </p:cTn>
                                        <p:tgtEl>
                                          <p:spTgt spid="52246"/>
                                        </p:tgtEl>
                                        <p:attrNameLst>
                                          <p:attrName>style.visibility</p:attrName>
                                        </p:attrNameLst>
                                      </p:cBhvr>
                                      <p:to>
                                        <p:strVal val="visible"/>
                                      </p:to>
                                    </p:set>
                                    <p:animEffect transition="in" filter="wipe(left)">
                                      <p:cBhvr>
                                        <p:cTn id="32" dur="1000"/>
                                        <p:tgtEl>
                                          <p:spTgt spid="52246"/>
                                        </p:tgtEl>
                                      </p:cBhvr>
                                    </p:animEffect>
                                  </p:childTnLst>
                                </p:cTn>
                              </p:par>
                            </p:childTnLst>
                          </p:cTn>
                        </p:par>
                        <p:par>
                          <p:cTn id="33" fill="hold" nodeType="afterGroup">
                            <p:stCondLst>
                              <p:cond delay="4000"/>
                            </p:stCondLst>
                            <p:childTnLst>
                              <p:par>
                                <p:cTn id="34" presetID="23" presetClass="entr" presetSubtype="16" fill="hold" grpId="0" nodeType="afterEffect">
                                  <p:stCondLst>
                                    <p:cond delay="0"/>
                                  </p:stCondLst>
                                  <p:childTnLst>
                                    <p:set>
                                      <p:cBhvr>
                                        <p:cTn id="35" dur="1" fill="hold">
                                          <p:stCondLst>
                                            <p:cond delay="0"/>
                                          </p:stCondLst>
                                        </p:cTn>
                                        <p:tgtEl>
                                          <p:spTgt spid="52231"/>
                                        </p:tgtEl>
                                        <p:attrNameLst>
                                          <p:attrName>style.visibility</p:attrName>
                                        </p:attrNameLst>
                                      </p:cBhvr>
                                      <p:to>
                                        <p:strVal val="visible"/>
                                      </p:to>
                                    </p:set>
                                    <p:anim calcmode="lin" valueType="num">
                                      <p:cBhvr>
                                        <p:cTn id="36" dur="500" fill="hold"/>
                                        <p:tgtEl>
                                          <p:spTgt spid="52231"/>
                                        </p:tgtEl>
                                        <p:attrNameLst>
                                          <p:attrName>ppt_w</p:attrName>
                                        </p:attrNameLst>
                                      </p:cBhvr>
                                      <p:tavLst>
                                        <p:tav tm="0">
                                          <p:val>
                                            <p:fltVal val="0"/>
                                          </p:val>
                                        </p:tav>
                                        <p:tav tm="100000">
                                          <p:val>
                                            <p:strVal val="#ppt_w"/>
                                          </p:val>
                                        </p:tav>
                                      </p:tavLst>
                                    </p:anim>
                                    <p:anim calcmode="lin" valueType="num">
                                      <p:cBhvr>
                                        <p:cTn id="37" dur="500" fill="hold"/>
                                        <p:tgtEl>
                                          <p:spTgt spid="52231"/>
                                        </p:tgtEl>
                                        <p:attrNameLst>
                                          <p:attrName>ppt_h</p:attrName>
                                        </p:attrNameLst>
                                      </p:cBhvr>
                                      <p:tavLst>
                                        <p:tav tm="0">
                                          <p:val>
                                            <p:fltVal val="0"/>
                                          </p:val>
                                        </p:tav>
                                        <p:tav tm="100000">
                                          <p:val>
                                            <p:strVal val="#ppt_h"/>
                                          </p:val>
                                        </p:tav>
                                      </p:tavLst>
                                    </p:anim>
                                  </p:childTnLst>
                                </p:cTn>
                              </p:par>
                            </p:childTnLst>
                          </p:cTn>
                        </p:par>
                        <p:par>
                          <p:cTn id="38" fill="hold" nodeType="afterGroup">
                            <p:stCondLst>
                              <p:cond delay="4500"/>
                            </p:stCondLst>
                            <p:childTnLst>
                              <p:par>
                                <p:cTn id="39" presetID="16" presetClass="entr" presetSubtype="42" fill="hold" nodeType="afterEffect">
                                  <p:stCondLst>
                                    <p:cond delay="0"/>
                                  </p:stCondLst>
                                  <p:childTnLst>
                                    <p:set>
                                      <p:cBhvr>
                                        <p:cTn id="40" dur="1" fill="hold">
                                          <p:stCondLst>
                                            <p:cond delay="0"/>
                                          </p:stCondLst>
                                        </p:cTn>
                                        <p:tgtEl>
                                          <p:spTgt spid="52234"/>
                                        </p:tgtEl>
                                        <p:attrNameLst>
                                          <p:attrName>style.visibility</p:attrName>
                                        </p:attrNameLst>
                                      </p:cBhvr>
                                      <p:to>
                                        <p:strVal val="visible"/>
                                      </p:to>
                                    </p:set>
                                    <p:animEffect transition="in" filter="barn(outHorizontal)">
                                      <p:cBhvr>
                                        <p:cTn id="41" dur="1000"/>
                                        <p:tgtEl>
                                          <p:spTgt spid="52234"/>
                                        </p:tgtEl>
                                      </p:cBhvr>
                                    </p:animEffect>
                                  </p:childTnLst>
                                </p:cTn>
                              </p:par>
                            </p:childTnLst>
                          </p:cTn>
                        </p:par>
                        <p:par>
                          <p:cTn id="42" fill="hold" nodeType="afterGroup">
                            <p:stCondLst>
                              <p:cond delay="5500"/>
                            </p:stCondLst>
                            <p:childTnLst>
                              <p:par>
                                <p:cTn id="43" presetID="1" presetClass="entr" presetSubtype="0" fill="hold" grpId="0" nodeType="afterEffect">
                                  <p:stCondLst>
                                    <p:cond delay="0"/>
                                  </p:stCondLst>
                                  <p:childTnLst>
                                    <p:set>
                                      <p:cBhvr>
                                        <p:cTn id="44" dur="1" fill="hold">
                                          <p:stCondLst>
                                            <p:cond delay="0"/>
                                          </p:stCondLst>
                                        </p:cTn>
                                        <p:tgtEl>
                                          <p:spTgt spid="52240"/>
                                        </p:tgtEl>
                                        <p:attrNameLst>
                                          <p:attrName>style.visibility</p:attrName>
                                        </p:attrNameLst>
                                      </p:cBhvr>
                                      <p:to>
                                        <p:strVal val="visible"/>
                                      </p:to>
                                    </p:set>
                                  </p:childTnLst>
                                </p:cTn>
                              </p:par>
                            </p:childTnLst>
                          </p:cTn>
                        </p:par>
                        <p:par>
                          <p:cTn id="45" fill="hold" nodeType="afterGroup">
                            <p:stCondLst>
                              <p:cond delay="5500"/>
                            </p:stCondLst>
                            <p:childTnLst>
                              <p:par>
                                <p:cTn id="46" presetID="22" presetClass="entr" presetSubtype="2" fill="hold" nodeType="afterEffect">
                                  <p:stCondLst>
                                    <p:cond delay="0"/>
                                  </p:stCondLst>
                                  <p:childTnLst>
                                    <p:set>
                                      <p:cBhvr>
                                        <p:cTn id="47" dur="1" fill="hold">
                                          <p:stCondLst>
                                            <p:cond delay="0"/>
                                          </p:stCondLst>
                                        </p:cTn>
                                        <p:tgtEl>
                                          <p:spTgt spid="52245"/>
                                        </p:tgtEl>
                                        <p:attrNameLst>
                                          <p:attrName>style.visibility</p:attrName>
                                        </p:attrNameLst>
                                      </p:cBhvr>
                                      <p:to>
                                        <p:strVal val="visible"/>
                                      </p:to>
                                    </p:set>
                                    <p:animEffect transition="in" filter="wipe(right)">
                                      <p:cBhvr>
                                        <p:cTn id="48" dur="1000"/>
                                        <p:tgtEl>
                                          <p:spTgt spid="52245"/>
                                        </p:tgtEl>
                                      </p:cBhvr>
                                    </p:animEffect>
                                  </p:childTnLst>
                                </p:cTn>
                              </p:par>
                            </p:childTnLst>
                          </p:cTn>
                        </p:par>
                        <p:par>
                          <p:cTn id="49" fill="hold" nodeType="afterGroup">
                            <p:stCondLst>
                              <p:cond delay="6500"/>
                            </p:stCondLst>
                            <p:childTnLst>
                              <p:par>
                                <p:cTn id="50" presetID="1" presetClass="entr" presetSubtype="0" fill="hold" grpId="0" nodeType="afterEffect">
                                  <p:stCondLst>
                                    <p:cond delay="0"/>
                                  </p:stCondLst>
                                  <p:childTnLst>
                                    <p:set>
                                      <p:cBhvr>
                                        <p:cTn id="51" dur="1" fill="hold">
                                          <p:stCondLst>
                                            <p:cond delay="0"/>
                                          </p:stCondLst>
                                        </p:cTn>
                                        <p:tgtEl>
                                          <p:spTgt spid="52249"/>
                                        </p:tgtEl>
                                        <p:attrNameLst>
                                          <p:attrName>style.visibility</p:attrName>
                                        </p:attrNameLst>
                                      </p:cBhvr>
                                      <p:to>
                                        <p:strVal val="visible"/>
                                      </p:to>
                                    </p:set>
                                  </p:childTnLst>
                                </p:cTn>
                              </p:par>
                            </p:childTnLst>
                          </p:cTn>
                        </p:par>
                        <p:par>
                          <p:cTn id="52" fill="hold" nodeType="afterGroup">
                            <p:stCondLst>
                              <p:cond delay="6500"/>
                            </p:stCondLst>
                            <p:childTnLst>
                              <p:par>
                                <p:cTn id="53" presetID="23" presetClass="entr" presetSubtype="16" fill="hold" grpId="0" nodeType="afterEffect">
                                  <p:stCondLst>
                                    <p:cond delay="0"/>
                                  </p:stCondLst>
                                  <p:childTnLst>
                                    <p:set>
                                      <p:cBhvr>
                                        <p:cTn id="54" dur="1" fill="hold">
                                          <p:stCondLst>
                                            <p:cond delay="0"/>
                                          </p:stCondLst>
                                        </p:cTn>
                                        <p:tgtEl>
                                          <p:spTgt spid="52275"/>
                                        </p:tgtEl>
                                        <p:attrNameLst>
                                          <p:attrName>style.visibility</p:attrName>
                                        </p:attrNameLst>
                                      </p:cBhvr>
                                      <p:to>
                                        <p:strVal val="visible"/>
                                      </p:to>
                                    </p:set>
                                    <p:anim calcmode="lin" valueType="num">
                                      <p:cBhvr>
                                        <p:cTn id="55" dur="1000" fill="hold"/>
                                        <p:tgtEl>
                                          <p:spTgt spid="52275"/>
                                        </p:tgtEl>
                                        <p:attrNameLst>
                                          <p:attrName>ppt_w</p:attrName>
                                        </p:attrNameLst>
                                      </p:cBhvr>
                                      <p:tavLst>
                                        <p:tav tm="0">
                                          <p:val>
                                            <p:fltVal val="0"/>
                                          </p:val>
                                        </p:tav>
                                        <p:tav tm="100000">
                                          <p:val>
                                            <p:strVal val="#ppt_w"/>
                                          </p:val>
                                        </p:tav>
                                      </p:tavLst>
                                    </p:anim>
                                    <p:anim calcmode="lin" valueType="num">
                                      <p:cBhvr>
                                        <p:cTn id="56" dur="1000" fill="hold"/>
                                        <p:tgtEl>
                                          <p:spTgt spid="52275"/>
                                        </p:tgtEl>
                                        <p:attrNameLst>
                                          <p:attrName>ppt_h</p:attrName>
                                        </p:attrNameLst>
                                      </p:cBhvr>
                                      <p:tavLst>
                                        <p:tav tm="0">
                                          <p:val>
                                            <p:fltVal val="0"/>
                                          </p:val>
                                        </p:tav>
                                        <p:tav tm="100000">
                                          <p:val>
                                            <p:strVal val="#ppt_h"/>
                                          </p:val>
                                        </p:tav>
                                      </p:tavLst>
                                    </p:anim>
                                  </p:childTnLst>
                                </p:cTn>
                              </p:par>
                            </p:childTnLst>
                          </p:cTn>
                        </p:par>
                        <p:par>
                          <p:cTn id="57" fill="hold" nodeType="afterGroup">
                            <p:stCondLst>
                              <p:cond delay="7500"/>
                            </p:stCondLst>
                            <p:childTnLst>
                              <p:par>
                                <p:cTn id="58" presetID="1" presetClass="entr" presetSubtype="0" fill="hold" grpId="0" nodeType="afterEffect">
                                  <p:stCondLst>
                                    <p:cond delay="0"/>
                                  </p:stCondLst>
                                  <p:childTnLst>
                                    <p:set>
                                      <p:cBhvr>
                                        <p:cTn id="59" dur="1" fill="hold">
                                          <p:stCondLst>
                                            <p:cond delay="0"/>
                                          </p:stCondLst>
                                        </p:cTn>
                                        <p:tgtEl>
                                          <p:spTgt spid="52276"/>
                                        </p:tgtEl>
                                        <p:attrNameLst>
                                          <p:attrName>style.visibility</p:attrName>
                                        </p:attrNameLst>
                                      </p:cBhvr>
                                      <p:to>
                                        <p:strVal val="visible"/>
                                      </p:to>
                                    </p:se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1" fill="hold" nodeType="clickEffect">
                                  <p:stCondLst>
                                    <p:cond delay="0"/>
                                  </p:stCondLst>
                                  <p:childTnLst>
                                    <p:set>
                                      <p:cBhvr>
                                        <p:cTn id="63" dur="1" fill="hold">
                                          <p:stCondLst>
                                            <p:cond delay="0"/>
                                          </p:stCondLst>
                                        </p:cTn>
                                        <p:tgtEl>
                                          <p:spTgt spid="5"/>
                                        </p:tgtEl>
                                        <p:attrNameLst>
                                          <p:attrName>style.visibility</p:attrName>
                                        </p:attrNameLst>
                                      </p:cBhvr>
                                      <p:to>
                                        <p:strVal val="visible"/>
                                      </p:to>
                                    </p:set>
                                    <p:animEffect transition="in" filter="wipe(up)">
                                      <p:cBhvr>
                                        <p:cTn id="64" dur="2000"/>
                                        <p:tgtEl>
                                          <p:spTgt spid="5"/>
                                        </p:tgtEl>
                                      </p:cBhvr>
                                    </p:animEffect>
                                  </p:childTnLst>
                                </p:cTn>
                              </p:par>
                            </p:childTnLst>
                          </p:cTn>
                        </p:par>
                        <p:par>
                          <p:cTn id="65" fill="hold" nodeType="afterGroup">
                            <p:stCondLst>
                              <p:cond delay="2000"/>
                            </p:stCondLst>
                            <p:childTnLst>
                              <p:par>
                                <p:cTn id="66" presetID="23" presetClass="entr" presetSubtype="16" fill="hold" grpId="0" nodeType="afterEffect">
                                  <p:stCondLst>
                                    <p:cond delay="0"/>
                                  </p:stCondLst>
                                  <p:childTnLst>
                                    <p:set>
                                      <p:cBhvr>
                                        <p:cTn id="67" dur="1" fill="hold">
                                          <p:stCondLst>
                                            <p:cond delay="0"/>
                                          </p:stCondLst>
                                        </p:cTn>
                                        <p:tgtEl>
                                          <p:spTgt spid="52274"/>
                                        </p:tgtEl>
                                        <p:attrNameLst>
                                          <p:attrName>style.visibility</p:attrName>
                                        </p:attrNameLst>
                                      </p:cBhvr>
                                      <p:to>
                                        <p:strVal val="visible"/>
                                      </p:to>
                                    </p:set>
                                    <p:anim calcmode="lin" valueType="num">
                                      <p:cBhvr>
                                        <p:cTn id="68" dur="1000" fill="hold"/>
                                        <p:tgtEl>
                                          <p:spTgt spid="52274"/>
                                        </p:tgtEl>
                                        <p:attrNameLst>
                                          <p:attrName>ppt_w</p:attrName>
                                        </p:attrNameLst>
                                      </p:cBhvr>
                                      <p:tavLst>
                                        <p:tav tm="0">
                                          <p:val>
                                            <p:fltVal val="0"/>
                                          </p:val>
                                        </p:tav>
                                        <p:tav tm="100000">
                                          <p:val>
                                            <p:strVal val="#ppt_w"/>
                                          </p:val>
                                        </p:tav>
                                      </p:tavLst>
                                    </p:anim>
                                    <p:anim calcmode="lin" valueType="num">
                                      <p:cBhvr>
                                        <p:cTn id="69" dur="1000" fill="hold"/>
                                        <p:tgtEl>
                                          <p:spTgt spid="52274"/>
                                        </p:tgtEl>
                                        <p:attrNameLst>
                                          <p:attrName>ppt_h</p:attrName>
                                        </p:attrNameLst>
                                      </p:cBhvr>
                                      <p:tavLst>
                                        <p:tav tm="0">
                                          <p:val>
                                            <p:fltVal val="0"/>
                                          </p:val>
                                        </p:tav>
                                        <p:tav tm="100000">
                                          <p:val>
                                            <p:strVal val="#ppt_h"/>
                                          </p:val>
                                        </p:tav>
                                      </p:tavLst>
                                    </p:anim>
                                  </p:childTnLst>
                                </p:cTn>
                              </p:par>
                            </p:childTnLst>
                          </p:cTn>
                        </p:par>
                        <p:par>
                          <p:cTn id="70" fill="hold" nodeType="afterGroup">
                            <p:stCondLst>
                              <p:cond delay="3000"/>
                            </p:stCondLst>
                            <p:childTnLst>
                              <p:par>
                                <p:cTn id="71" presetID="1" presetClass="entr" presetSubtype="0" fill="hold" grpId="0" nodeType="afterEffect">
                                  <p:stCondLst>
                                    <p:cond delay="0"/>
                                  </p:stCondLst>
                                  <p:childTnLst>
                                    <p:set>
                                      <p:cBhvr>
                                        <p:cTn id="72" dur="1" fill="hold">
                                          <p:stCondLst>
                                            <p:cond delay="0"/>
                                          </p:stCondLst>
                                        </p:cTn>
                                        <p:tgtEl>
                                          <p:spTgt spid="52278"/>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4" fill="hold" nodeType="clickEffect">
                                  <p:stCondLst>
                                    <p:cond delay="0"/>
                                  </p:stCondLst>
                                  <p:childTnLst>
                                    <p:set>
                                      <p:cBhvr>
                                        <p:cTn id="76" dur="1" fill="hold">
                                          <p:stCondLst>
                                            <p:cond delay="0"/>
                                          </p:stCondLst>
                                        </p:cTn>
                                        <p:tgtEl>
                                          <p:spTgt spid="4"/>
                                        </p:tgtEl>
                                        <p:attrNameLst>
                                          <p:attrName>style.visibility</p:attrName>
                                        </p:attrNameLst>
                                      </p:cBhvr>
                                      <p:to>
                                        <p:strVal val="visible"/>
                                      </p:to>
                                    </p:set>
                                    <p:animEffect transition="in" filter="wipe(down)">
                                      <p:cBhvr>
                                        <p:cTn id="7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1" grpId="0"/>
      <p:bldP spid="52240" grpId="0"/>
      <p:bldP spid="52247" grpId="0" animBg="1"/>
      <p:bldP spid="52248" grpId="0"/>
      <p:bldP spid="52249" grpId="0"/>
      <p:bldP spid="52274" grpId="0" animBg="1"/>
      <p:bldP spid="52275" grpId="0" animBg="1"/>
      <p:bldP spid="52276" grpId="0"/>
      <p:bldP spid="52277" grpId="0"/>
      <p:bldP spid="5227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Financial Investment</a:t>
            </a:r>
          </a:p>
        </p:txBody>
      </p:sp>
      <p:sp>
        <p:nvSpPr>
          <p:cNvPr id="7171" name="Rectangle 3"/>
          <p:cNvSpPr>
            <a:spLocks noGrp="1" noChangeArrowheads="1"/>
          </p:cNvSpPr>
          <p:nvPr>
            <p:ph idx="1"/>
          </p:nvPr>
        </p:nvSpPr>
        <p:spPr/>
        <p:txBody>
          <a:bodyPr/>
          <a:lstStyle/>
          <a:p>
            <a:pPr eaLnBrk="1" hangingPunct="1">
              <a:lnSpc>
                <a:spcPct val="90000"/>
              </a:lnSpc>
            </a:pPr>
            <a:r>
              <a:rPr lang="en-US" altLang="en-US" sz="3200" dirty="0"/>
              <a:t>Economic investment</a:t>
            </a:r>
          </a:p>
          <a:p>
            <a:pPr lvl="1" eaLnBrk="1" hangingPunct="1">
              <a:lnSpc>
                <a:spcPct val="90000"/>
              </a:lnSpc>
              <a:buClr>
                <a:schemeClr val="accent1"/>
              </a:buClr>
            </a:pPr>
            <a:r>
              <a:rPr lang="en-US" altLang="en-US" sz="3200" dirty="0"/>
              <a:t>New additions or replacements to the capital stock</a:t>
            </a:r>
          </a:p>
          <a:p>
            <a:pPr eaLnBrk="1" hangingPunct="1">
              <a:lnSpc>
                <a:spcPct val="90000"/>
              </a:lnSpc>
            </a:pPr>
            <a:r>
              <a:rPr lang="en-US" altLang="en-US" sz="3200" dirty="0"/>
              <a:t>Financial investment</a:t>
            </a:r>
          </a:p>
          <a:p>
            <a:pPr lvl="1" eaLnBrk="1" hangingPunct="1">
              <a:lnSpc>
                <a:spcPct val="90000"/>
              </a:lnSpc>
              <a:buClr>
                <a:schemeClr val="accent1"/>
              </a:buClr>
            </a:pPr>
            <a:r>
              <a:rPr lang="en-US" altLang="en-US" sz="3200" dirty="0"/>
              <a:t>Broader than economic investment</a:t>
            </a:r>
          </a:p>
          <a:p>
            <a:pPr lvl="1" eaLnBrk="1" hangingPunct="1">
              <a:lnSpc>
                <a:spcPct val="90000"/>
              </a:lnSpc>
              <a:buClr>
                <a:schemeClr val="accent1"/>
              </a:buClr>
            </a:pPr>
            <a:r>
              <a:rPr lang="en-US" altLang="en-US" sz="3200" dirty="0"/>
              <a:t>Buying or building an asset for financial gain</a:t>
            </a:r>
          </a:p>
          <a:p>
            <a:pPr lvl="1" eaLnBrk="1" hangingPunct="1">
              <a:lnSpc>
                <a:spcPct val="90000"/>
              </a:lnSpc>
              <a:buClr>
                <a:schemeClr val="accent1"/>
              </a:buClr>
            </a:pPr>
            <a:r>
              <a:rPr lang="en-US" altLang="en-US" sz="3200" dirty="0"/>
              <a:t>New or old asset</a:t>
            </a:r>
          </a:p>
          <a:p>
            <a:pPr lvl="1" eaLnBrk="1" hangingPunct="1">
              <a:lnSpc>
                <a:spcPct val="90000"/>
              </a:lnSpc>
              <a:buClr>
                <a:schemeClr val="accent1"/>
              </a:buClr>
            </a:pPr>
            <a:r>
              <a:rPr lang="en-US" altLang="en-US" sz="3200" dirty="0"/>
              <a:t>Financial or real asset</a:t>
            </a:r>
          </a:p>
        </p:txBody>
      </p:sp>
      <p:sp>
        <p:nvSpPr>
          <p:cNvPr id="7172" name="TextBox 1"/>
          <p:cNvSpPr txBox="1">
            <a:spLocks noChangeArrowheads="1"/>
          </p:cNvSpPr>
          <p:nvPr/>
        </p:nvSpPr>
        <p:spPr bwMode="auto">
          <a:xfrm>
            <a:off x="0" y="6477000"/>
            <a:ext cx="990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LO1</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descr="gridline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32038" y="1955800"/>
            <a:ext cx="5029200" cy="399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3" name="Rectangle 2"/>
          <p:cNvSpPr>
            <a:spLocks noGrp="1" noChangeArrowheads="1"/>
          </p:cNvSpPr>
          <p:nvPr>
            <p:ph type="title"/>
          </p:nvPr>
        </p:nvSpPr>
        <p:spPr>
          <a:xfrm>
            <a:off x="457200" y="274638"/>
            <a:ext cx="7620000" cy="1000125"/>
          </a:xfrm>
        </p:spPr>
        <p:txBody>
          <a:bodyPr/>
          <a:lstStyle/>
          <a:p>
            <a:pPr eaLnBrk="1" fontAlgn="auto" hangingPunct="1">
              <a:spcAft>
                <a:spcPts val="0"/>
              </a:spcAft>
              <a:defRPr/>
            </a:pPr>
            <a:r>
              <a:rPr lang="en-US" altLang="en-US" dirty="0">
                <a:ea typeface="+mj-ea"/>
              </a:rPr>
              <a:t>The Security Market Line Concluded</a:t>
            </a:r>
          </a:p>
        </p:txBody>
      </p:sp>
      <p:grpSp>
        <p:nvGrpSpPr>
          <p:cNvPr id="2" name="Group 3"/>
          <p:cNvGrpSpPr>
            <a:grpSpLocks/>
          </p:cNvGrpSpPr>
          <p:nvPr/>
        </p:nvGrpSpPr>
        <p:grpSpPr bwMode="auto">
          <a:xfrm>
            <a:off x="2314575" y="1993900"/>
            <a:ext cx="5046663" cy="3792538"/>
            <a:chOff x="1912" y="1423"/>
            <a:chExt cx="3179" cy="2389"/>
          </a:xfrm>
        </p:grpSpPr>
        <p:sp>
          <p:nvSpPr>
            <p:cNvPr id="44062" name="Rectangle 4"/>
            <p:cNvSpPr>
              <a:spLocks noChangeArrowheads="1"/>
            </p:cNvSpPr>
            <p:nvPr/>
          </p:nvSpPr>
          <p:spPr bwMode="auto">
            <a:xfrm>
              <a:off x="1913" y="1423"/>
              <a:ext cx="3172" cy="2389"/>
            </a:xfrm>
            <a:prstGeom prst="rect">
              <a:avLst/>
            </a:prstGeom>
            <a:noFill/>
            <a:ln w="571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4063" name="Line 5"/>
            <p:cNvSpPr>
              <a:spLocks noChangeShapeType="1"/>
            </p:cNvSpPr>
            <p:nvPr/>
          </p:nvSpPr>
          <p:spPr bwMode="auto">
            <a:xfrm>
              <a:off x="1919" y="1423"/>
              <a:ext cx="0" cy="2389"/>
            </a:xfrm>
            <a:prstGeom prst="line">
              <a:avLst/>
            </a:prstGeom>
            <a:noFill/>
            <a:ln w="571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4064" name="Line 6"/>
            <p:cNvSpPr>
              <a:spLocks noChangeShapeType="1"/>
            </p:cNvSpPr>
            <p:nvPr/>
          </p:nvSpPr>
          <p:spPr bwMode="auto">
            <a:xfrm>
              <a:off x="1912" y="3812"/>
              <a:ext cx="3179" cy="0"/>
            </a:xfrm>
            <a:prstGeom prst="line">
              <a:avLst/>
            </a:prstGeom>
            <a:noFill/>
            <a:ln w="571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53255" name="Text Box 7"/>
          <p:cNvSpPr txBox="1">
            <a:spLocks noChangeArrowheads="1"/>
          </p:cNvSpPr>
          <p:nvPr/>
        </p:nvSpPr>
        <p:spPr bwMode="auto">
          <a:xfrm>
            <a:off x="6191250" y="3009900"/>
            <a:ext cx="814388"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85000"/>
              </a:lnSpc>
              <a:spcBef>
                <a:spcPct val="0"/>
              </a:spcBef>
              <a:buClrTx/>
              <a:buFontTx/>
              <a:buNone/>
            </a:pPr>
            <a:r>
              <a:rPr lang="en-US" altLang="en-US" sz="1800" b="1" dirty="0">
                <a:latin typeface="Arial" panose="020B0604020202020204" pitchFamily="34" charset="0"/>
              </a:rPr>
              <a:t>SML </a:t>
            </a:r>
            <a:r>
              <a:rPr lang="en-US" altLang="en-US" sz="1800" b="1" baseline="-25000" dirty="0">
                <a:latin typeface="Arial" panose="020B0604020202020204" pitchFamily="34" charset="0"/>
              </a:rPr>
              <a:t>1</a:t>
            </a:r>
          </a:p>
        </p:txBody>
      </p:sp>
      <p:sp>
        <p:nvSpPr>
          <p:cNvPr id="53256" name="Line 8"/>
          <p:cNvSpPr>
            <a:spLocks noChangeShapeType="1"/>
          </p:cNvSpPr>
          <p:nvPr/>
        </p:nvSpPr>
        <p:spPr bwMode="auto">
          <a:xfrm>
            <a:off x="4476750" y="1992313"/>
            <a:ext cx="0" cy="3805237"/>
          </a:xfrm>
          <a:prstGeom prst="line">
            <a:avLst/>
          </a:prstGeom>
          <a:noFill/>
          <a:ln w="571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3" name="Group 9"/>
          <p:cNvGrpSpPr>
            <a:grpSpLocks/>
          </p:cNvGrpSpPr>
          <p:nvPr/>
        </p:nvGrpSpPr>
        <p:grpSpPr bwMode="auto">
          <a:xfrm>
            <a:off x="1604963" y="1992313"/>
            <a:ext cx="3802062" cy="4552950"/>
            <a:chOff x="1692" y="1333"/>
            <a:chExt cx="2395" cy="2868"/>
          </a:xfrm>
        </p:grpSpPr>
        <p:sp>
          <p:nvSpPr>
            <p:cNvPr id="44059" name="Text Box 10"/>
            <p:cNvSpPr txBox="1">
              <a:spLocks noChangeArrowheads="1"/>
            </p:cNvSpPr>
            <p:nvPr/>
          </p:nvSpPr>
          <p:spPr bwMode="auto">
            <a:xfrm rot="-5400000">
              <a:off x="548" y="2477"/>
              <a:ext cx="2493" cy="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85000"/>
                </a:lnSpc>
                <a:spcBef>
                  <a:spcPct val="0"/>
                </a:spcBef>
                <a:buClrTx/>
                <a:buFontTx/>
                <a:buNone/>
              </a:pPr>
              <a:r>
                <a:rPr lang="en-US" altLang="en-US" sz="1800" b="1" dirty="0">
                  <a:latin typeface="Arial" panose="020B0604020202020204" pitchFamily="34" charset="0"/>
                </a:rPr>
                <a:t>Average expected rate of return</a:t>
              </a:r>
            </a:p>
          </p:txBody>
        </p:sp>
        <p:sp>
          <p:nvSpPr>
            <p:cNvPr id="44060" name="Text Box 11"/>
            <p:cNvSpPr txBox="1">
              <a:spLocks noChangeArrowheads="1"/>
            </p:cNvSpPr>
            <p:nvPr/>
          </p:nvSpPr>
          <p:spPr bwMode="auto">
            <a:xfrm>
              <a:off x="2953" y="3989"/>
              <a:ext cx="11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Risk Level (beta)</a:t>
              </a:r>
            </a:p>
          </p:txBody>
        </p:sp>
        <p:sp>
          <p:nvSpPr>
            <p:cNvPr id="44061" name="Text Box 12"/>
            <p:cNvSpPr txBox="1">
              <a:spLocks noChangeArrowheads="1"/>
            </p:cNvSpPr>
            <p:nvPr/>
          </p:nvSpPr>
          <p:spPr bwMode="auto">
            <a:xfrm>
              <a:off x="2046" y="3788"/>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0</a:t>
              </a:r>
            </a:p>
          </p:txBody>
        </p:sp>
      </p:grpSp>
      <p:sp>
        <p:nvSpPr>
          <p:cNvPr id="53261" name="Text Box 13"/>
          <p:cNvSpPr txBox="1">
            <a:spLocks noChangeArrowheads="1"/>
          </p:cNvSpPr>
          <p:nvPr/>
        </p:nvSpPr>
        <p:spPr bwMode="auto">
          <a:xfrm>
            <a:off x="4313238" y="5756275"/>
            <a:ext cx="3190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X</a:t>
            </a:r>
          </a:p>
        </p:txBody>
      </p:sp>
      <p:sp>
        <p:nvSpPr>
          <p:cNvPr id="53262" name="Line 14"/>
          <p:cNvSpPr>
            <a:spLocks noChangeShapeType="1"/>
          </p:cNvSpPr>
          <p:nvPr/>
        </p:nvSpPr>
        <p:spPr bwMode="auto">
          <a:xfrm flipH="1">
            <a:off x="2314575" y="3236913"/>
            <a:ext cx="2114550" cy="0"/>
          </a:xfrm>
          <a:prstGeom prst="line">
            <a:avLst/>
          </a:prstGeom>
          <a:noFill/>
          <a:ln w="571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3263" name="Line 15"/>
          <p:cNvSpPr>
            <a:spLocks noChangeShapeType="1"/>
          </p:cNvSpPr>
          <p:nvPr/>
        </p:nvSpPr>
        <p:spPr bwMode="auto">
          <a:xfrm flipV="1">
            <a:off x="2327275" y="3324225"/>
            <a:ext cx="4324350" cy="2009775"/>
          </a:xfrm>
          <a:prstGeom prst="line">
            <a:avLst/>
          </a:prstGeom>
          <a:noFill/>
          <a:ln w="57150">
            <a:solidFill>
              <a:srgbClr val="0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3265" name="Text Box 17"/>
          <p:cNvSpPr txBox="1">
            <a:spLocks noChangeArrowheads="1"/>
          </p:cNvSpPr>
          <p:nvPr/>
        </p:nvSpPr>
        <p:spPr bwMode="auto">
          <a:xfrm>
            <a:off x="1298575" y="1377950"/>
            <a:ext cx="7096125" cy="590550"/>
          </a:xfrm>
          <a:prstGeom prst="rect">
            <a:avLst/>
          </a:prstGeom>
          <a:noFill/>
          <a:ln>
            <a:noFill/>
          </a:ln>
          <a:extLst/>
        </p:spPr>
        <p:txBody>
          <a:bodyPr>
            <a:spAutoFit/>
          </a:bodyPr>
          <a:lstStyle>
            <a:lvl1pPr eaLnBrk="0" hangingPunct="0">
              <a:defRPr>
                <a:solidFill>
                  <a:schemeClr val="tx1"/>
                </a:solidFill>
                <a:latin typeface="Arial" charset="0"/>
                <a:ea typeface="ＭＳ Ｐゴシック" pitchFamily="17" charset="-128"/>
              </a:defRPr>
            </a:lvl1pPr>
            <a:lvl2pPr marL="742950" indent="-285750" eaLnBrk="0" hangingPunct="0">
              <a:defRPr>
                <a:solidFill>
                  <a:schemeClr val="tx1"/>
                </a:solidFill>
                <a:latin typeface="Arial" charset="0"/>
                <a:ea typeface="ＭＳ Ｐゴシック" pitchFamily="17" charset="-128"/>
              </a:defRPr>
            </a:lvl2pPr>
            <a:lvl3pPr marL="1143000" indent="-228600" eaLnBrk="0" hangingPunct="0">
              <a:defRPr>
                <a:solidFill>
                  <a:schemeClr val="tx1"/>
                </a:solidFill>
                <a:latin typeface="Arial" charset="0"/>
                <a:ea typeface="ＭＳ Ｐゴシック" pitchFamily="17" charset="-128"/>
              </a:defRPr>
            </a:lvl3pPr>
            <a:lvl4pPr marL="1600200" indent="-228600" eaLnBrk="0" hangingPunct="0">
              <a:defRPr>
                <a:solidFill>
                  <a:schemeClr val="tx1"/>
                </a:solidFill>
                <a:latin typeface="Arial" charset="0"/>
                <a:ea typeface="ＭＳ Ｐゴシック" pitchFamily="17" charset="-128"/>
              </a:defRPr>
            </a:lvl4pPr>
            <a:lvl5pPr marL="2057400" indent="-228600" eaLnBrk="0" hangingPunct="0">
              <a:defRPr>
                <a:solidFill>
                  <a:schemeClr val="tx1"/>
                </a:solidFill>
                <a:latin typeface="Arial" charset="0"/>
                <a:ea typeface="ＭＳ Ｐゴシック" pitchFamily="17"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7"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7"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7"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7" charset="-128"/>
              </a:defRPr>
            </a:lvl9pPr>
          </a:lstStyle>
          <a:p>
            <a:pPr algn="ctr" eaLnBrk="1" hangingPunct="1">
              <a:lnSpc>
                <a:spcPct val="90000"/>
              </a:lnSpc>
              <a:buClr>
                <a:srgbClr val="3399FF"/>
              </a:buClr>
              <a:buSzPct val="125000"/>
              <a:defRPr/>
            </a:pPr>
            <a:r>
              <a:rPr lang="en-US" sz="3600" dirty="0">
                <a:solidFill>
                  <a:srgbClr val="000000"/>
                </a:solidFill>
              </a:rPr>
              <a:t> </a:t>
            </a:r>
            <a:r>
              <a:rPr lang="en-US" sz="3200" dirty="0">
                <a:solidFill>
                  <a:srgbClr val="000000"/>
                </a:solidFill>
                <a:latin typeface="+mn-lt"/>
              </a:rPr>
              <a:t>An increase in the risk-free rate</a:t>
            </a:r>
          </a:p>
        </p:txBody>
      </p:sp>
      <p:sp>
        <p:nvSpPr>
          <p:cNvPr id="53285" name="Text Box 37"/>
          <p:cNvSpPr txBox="1">
            <a:spLocks noChangeArrowheads="1"/>
          </p:cNvSpPr>
          <p:nvPr/>
        </p:nvSpPr>
        <p:spPr bwMode="auto">
          <a:xfrm>
            <a:off x="4491038" y="4268788"/>
            <a:ext cx="1435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A </a:t>
            </a:r>
            <a:r>
              <a:rPr lang="en-US" altLang="en-US" sz="1600" b="1" baseline="-25000" dirty="0">
                <a:latin typeface="Arial" panose="020B0604020202020204" pitchFamily="34" charset="0"/>
              </a:rPr>
              <a:t>Before Increase</a:t>
            </a:r>
          </a:p>
        </p:txBody>
      </p:sp>
      <p:sp>
        <p:nvSpPr>
          <p:cNvPr id="53286" name="Line 38"/>
          <p:cNvSpPr>
            <a:spLocks noChangeShapeType="1"/>
          </p:cNvSpPr>
          <p:nvPr/>
        </p:nvSpPr>
        <p:spPr bwMode="auto">
          <a:xfrm flipH="1">
            <a:off x="2328863" y="4344988"/>
            <a:ext cx="2125662" cy="0"/>
          </a:xfrm>
          <a:prstGeom prst="line">
            <a:avLst/>
          </a:prstGeom>
          <a:noFill/>
          <a:ln w="57150">
            <a:solidFill>
              <a:schemeClr val="bg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3281" name="Oval 33"/>
          <p:cNvSpPr>
            <a:spLocks noChangeArrowheads="1"/>
          </p:cNvSpPr>
          <p:nvPr/>
        </p:nvSpPr>
        <p:spPr bwMode="auto">
          <a:xfrm>
            <a:off x="4418013" y="4284663"/>
            <a:ext cx="123825" cy="123825"/>
          </a:xfrm>
          <a:prstGeom prst="ellipse">
            <a:avLst/>
          </a:prstGeom>
          <a:solidFill>
            <a:schemeClr val="tx1"/>
          </a:solidFill>
          <a:ln w="9525">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53287" name="Line 39"/>
          <p:cNvSpPr>
            <a:spLocks noChangeShapeType="1"/>
          </p:cNvSpPr>
          <p:nvPr/>
        </p:nvSpPr>
        <p:spPr bwMode="auto">
          <a:xfrm flipV="1">
            <a:off x="2333625" y="2068513"/>
            <a:ext cx="4324350" cy="2009775"/>
          </a:xfrm>
          <a:prstGeom prst="line">
            <a:avLst/>
          </a:prstGeom>
          <a:noFill/>
          <a:ln w="57150">
            <a:solidFill>
              <a:srgbClr val="00008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3264" name="Oval 16"/>
          <p:cNvSpPr>
            <a:spLocks noChangeArrowheads="1"/>
          </p:cNvSpPr>
          <p:nvPr/>
        </p:nvSpPr>
        <p:spPr bwMode="auto">
          <a:xfrm>
            <a:off x="4364038" y="3043238"/>
            <a:ext cx="123825" cy="123825"/>
          </a:xfrm>
          <a:prstGeom prst="ellipse">
            <a:avLst/>
          </a:prstGeom>
          <a:solidFill>
            <a:schemeClr val="tx1"/>
          </a:solidFill>
          <a:ln w="9525">
            <a:solidFill>
              <a:schemeClr val="tx1"/>
            </a:solidFill>
            <a:round/>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53288" name="Text Box 40"/>
          <p:cNvSpPr txBox="1">
            <a:spLocks noChangeArrowheads="1"/>
          </p:cNvSpPr>
          <p:nvPr/>
        </p:nvSpPr>
        <p:spPr bwMode="auto">
          <a:xfrm>
            <a:off x="4487863" y="3276600"/>
            <a:ext cx="13176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A </a:t>
            </a:r>
            <a:r>
              <a:rPr lang="en-US" altLang="en-US" sz="1600" b="1" baseline="-25000" dirty="0">
                <a:latin typeface="Arial" panose="020B0604020202020204" pitchFamily="34" charset="0"/>
              </a:rPr>
              <a:t>After Increase</a:t>
            </a:r>
          </a:p>
        </p:txBody>
      </p:sp>
      <p:sp>
        <p:nvSpPr>
          <p:cNvPr id="53289" name="Text Box 41"/>
          <p:cNvSpPr txBox="1">
            <a:spLocks noChangeArrowheads="1"/>
          </p:cNvSpPr>
          <p:nvPr/>
        </p:nvSpPr>
        <p:spPr bwMode="auto">
          <a:xfrm>
            <a:off x="6446838" y="2235200"/>
            <a:ext cx="814387"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85000"/>
              </a:lnSpc>
              <a:spcBef>
                <a:spcPct val="0"/>
              </a:spcBef>
              <a:buClrTx/>
              <a:buFontTx/>
              <a:buNone/>
            </a:pPr>
            <a:r>
              <a:rPr lang="en-US" altLang="en-US" sz="1800" b="1" dirty="0">
                <a:latin typeface="Arial" panose="020B0604020202020204" pitchFamily="34" charset="0"/>
              </a:rPr>
              <a:t>SML </a:t>
            </a:r>
            <a:r>
              <a:rPr lang="en-US" altLang="en-US" sz="1800" b="1" baseline="-25000" dirty="0">
                <a:latin typeface="Arial" panose="020B0604020202020204" pitchFamily="34" charset="0"/>
              </a:rPr>
              <a:t>2</a:t>
            </a:r>
          </a:p>
        </p:txBody>
      </p:sp>
      <p:sp>
        <p:nvSpPr>
          <p:cNvPr id="53290" name="Text Box 42"/>
          <p:cNvSpPr txBox="1">
            <a:spLocks noChangeArrowheads="1"/>
          </p:cNvSpPr>
          <p:nvPr/>
        </p:nvSpPr>
        <p:spPr bwMode="auto">
          <a:xfrm>
            <a:off x="3779838" y="4622800"/>
            <a:ext cx="3968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Y</a:t>
            </a:r>
            <a:r>
              <a:rPr lang="en-US" altLang="en-US" sz="1600" b="1" baseline="-25000" dirty="0">
                <a:latin typeface="Arial" panose="020B0604020202020204" pitchFamily="34" charset="0"/>
              </a:rPr>
              <a:t>1</a:t>
            </a:r>
          </a:p>
        </p:txBody>
      </p:sp>
      <p:sp>
        <p:nvSpPr>
          <p:cNvPr id="53291" name="AutoShape 43"/>
          <p:cNvSpPr>
            <a:spLocks noChangeArrowheads="1"/>
          </p:cNvSpPr>
          <p:nvPr/>
        </p:nvSpPr>
        <p:spPr bwMode="auto">
          <a:xfrm>
            <a:off x="5684838" y="2705100"/>
            <a:ext cx="500062" cy="849313"/>
          </a:xfrm>
          <a:prstGeom prst="upArrow">
            <a:avLst>
              <a:gd name="adj1" fmla="val 50000"/>
              <a:gd name="adj2" fmla="val 42460"/>
            </a:avLst>
          </a:prstGeom>
          <a:gradFill rotWithShape="1">
            <a:gsLst>
              <a:gs pos="0">
                <a:schemeClr val="accent2"/>
              </a:gs>
              <a:gs pos="100000">
                <a:schemeClr val="bg1"/>
              </a:gs>
            </a:gsLst>
            <a:lin ang="5400000" scaled="1"/>
          </a:gradFill>
          <a:ln w="9525">
            <a:solidFill>
              <a:schemeClr val="tx1"/>
            </a:solidFill>
            <a:miter lim="800000"/>
            <a:headEnd/>
            <a:tailEnd/>
          </a:ln>
        </p:spPr>
        <p:txBody>
          <a:bodyPr vert="eaVert"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 name="Rectangle 31"/>
          <p:cNvSpPr>
            <a:spLocks noChangeArrowheads="1"/>
          </p:cNvSpPr>
          <p:nvPr/>
        </p:nvSpPr>
        <p:spPr bwMode="auto">
          <a:xfrm>
            <a:off x="3627438" y="3708400"/>
            <a:ext cx="3968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Y</a:t>
            </a:r>
            <a:r>
              <a:rPr lang="en-US" altLang="en-US" sz="1600" b="1" baseline="-25000" dirty="0">
                <a:latin typeface="Arial" panose="020B0604020202020204" pitchFamily="34" charset="0"/>
              </a:rPr>
              <a:t>2</a:t>
            </a:r>
          </a:p>
        </p:txBody>
      </p:sp>
      <p:sp>
        <p:nvSpPr>
          <p:cNvPr id="44054" name="TextBox 4"/>
          <p:cNvSpPr txBox="1">
            <a:spLocks noChangeArrowheads="1"/>
          </p:cNvSpPr>
          <p:nvPr/>
        </p:nvSpPr>
        <p:spPr bwMode="auto">
          <a:xfrm>
            <a:off x="0" y="6457950"/>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LO8</a:t>
            </a:r>
          </a:p>
        </p:txBody>
      </p:sp>
      <p:sp>
        <p:nvSpPr>
          <p:cNvPr id="44055" name="TextBox 4"/>
          <p:cNvSpPr txBox="1">
            <a:spLocks noChangeArrowheads="1"/>
          </p:cNvSpPr>
          <p:nvPr/>
        </p:nvSpPr>
        <p:spPr bwMode="auto">
          <a:xfrm>
            <a:off x="1960563" y="3052763"/>
            <a:ext cx="5032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dirty="0"/>
              <a:t>Y</a:t>
            </a:r>
            <a:r>
              <a:rPr lang="en-US" altLang="en-US" baseline="-25000" dirty="0"/>
              <a:t>2</a:t>
            </a:r>
            <a:endParaRPr lang="en-US" altLang="en-US" dirty="0"/>
          </a:p>
        </p:txBody>
      </p:sp>
      <p:sp>
        <p:nvSpPr>
          <p:cNvPr id="44056" name="TextBox 5"/>
          <p:cNvSpPr txBox="1">
            <a:spLocks noChangeArrowheads="1"/>
          </p:cNvSpPr>
          <p:nvPr/>
        </p:nvSpPr>
        <p:spPr bwMode="auto">
          <a:xfrm>
            <a:off x="1930400" y="3922713"/>
            <a:ext cx="4524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dirty="0"/>
              <a:t>f</a:t>
            </a:r>
            <a:r>
              <a:rPr lang="en-US" altLang="en-US" baseline="-25000" dirty="0"/>
              <a:t>2</a:t>
            </a:r>
            <a:endParaRPr lang="en-US" altLang="en-US" dirty="0"/>
          </a:p>
        </p:txBody>
      </p:sp>
      <p:sp>
        <p:nvSpPr>
          <p:cNvPr id="44057" name="TextBox 6"/>
          <p:cNvSpPr txBox="1">
            <a:spLocks noChangeArrowheads="1"/>
          </p:cNvSpPr>
          <p:nvPr/>
        </p:nvSpPr>
        <p:spPr bwMode="auto">
          <a:xfrm>
            <a:off x="1978025" y="4375150"/>
            <a:ext cx="4857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dirty="0"/>
              <a:t>Y</a:t>
            </a:r>
            <a:r>
              <a:rPr lang="en-US" altLang="en-US" baseline="-25000" dirty="0"/>
              <a:t>1</a:t>
            </a:r>
            <a:endParaRPr lang="en-US" altLang="en-US" dirty="0"/>
          </a:p>
        </p:txBody>
      </p:sp>
      <p:sp>
        <p:nvSpPr>
          <p:cNvPr id="44058" name="TextBox 7"/>
          <p:cNvSpPr txBox="1">
            <a:spLocks noChangeArrowheads="1"/>
          </p:cNvSpPr>
          <p:nvPr/>
        </p:nvSpPr>
        <p:spPr bwMode="auto">
          <a:xfrm>
            <a:off x="1978025" y="5105400"/>
            <a:ext cx="3365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dirty="0"/>
              <a:t>f</a:t>
            </a:r>
            <a:r>
              <a:rPr lang="en-US" altLang="en-US" baseline="-25000" dirty="0"/>
              <a:t>1</a:t>
            </a:r>
            <a:endParaRPr lang="en-US"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3265"/>
                                        </p:tgtEl>
                                        <p:attrNameLst>
                                          <p:attrName>style.visibility</p:attrName>
                                        </p:attrNameLst>
                                      </p:cBhvr>
                                      <p:to>
                                        <p:strVal val="visible"/>
                                      </p:to>
                                    </p:set>
                                    <p:animEffect transition="in" filter="wipe(left)">
                                      <p:cBhvr>
                                        <p:cTn id="7" dur="1000"/>
                                        <p:tgtEl>
                                          <p:spTgt spid="53265"/>
                                        </p:tgtEl>
                                      </p:cBhvr>
                                    </p:animEffect>
                                  </p:childTnLst>
                                </p:cTn>
                              </p:par>
                            </p:childTnLst>
                          </p:cTn>
                        </p:par>
                        <p:par>
                          <p:cTn id="8" fill="hold" nodeType="afterGroup">
                            <p:stCondLst>
                              <p:cond delay="1000"/>
                            </p:stCondLst>
                            <p:childTnLst>
                              <p:par>
                                <p:cTn id="9" presetID="2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p:cTn id="15" dur="1000" fill="hold"/>
                                        <p:tgtEl>
                                          <p:spTgt spid="28"/>
                                        </p:tgtEl>
                                        <p:attrNameLst>
                                          <p:attrName>ppt_w</p:attrName>
                                        </p:attrNameLst>
                                      </p:cBhvr>
                                      <p:tavLst>
                                        <p:tav tm="0">
                                          <p:val>
                                            <p:fltVal val="0"/>
                                          </p:val>
                                        </p:tav>
                                        <p:tav tm="100000">
                                          <p:val>
                                            <p:strVal val="#ppt_w"/>
                                          </p:val>
                                        </p:tav>
                                      </p:tavLst>
                                    </p:anim>
                                    <p:anim calcmode="lin" valueType="num">
                                      <p:cBhvr>
                                        <p:cTn id="16" dur="1000" fill="hold"/>
                                        <p:tgtEl>
                                          <p:spTgt spid="28"/>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1000" fill="hold"/>
                                        <p:tgtEl>
                                          <p:spTgt spid="3"/>
                                        </p:tgtEl>
                                        <p:attrNameLst>
                                          <p:attrName>ppt_w</p:attrName>
                                        </p:attrNameLst>
                                      </p:cBhvr>
                                      <p:tavLst>
                                        <p:tav tm="0">
                                          <p:val>
                                            <p:fltVal val="0"/>
                                          </p:val>
                                        </p:tav>
                                        <p:tav tm="100000">
                                          <p:val>
                                            <p:strVal val="#ppt_w"/>
                                          </p:val>
                                        </p:tav>
                                      </p:tavLst>
                                    </p:anim>
                                    <p:anim calcmode="lin" valueType="num">
                                      <p:cBhvr>
                                        <p:cTn id="20" dur="1000" fill="hold"/>
                                        <p:tgtEl>
                                          <p:spTgt spid="3"/>
                                        </p:tgtEl>
                                        <p:attrNameLst>
                                          <p:attrName>ppt_h</p:attrName>
                                        </p:attrNameLst>
                                      </p:cBhvr>
                                      <p:tavLst>
                                        <p:tav tm="0">
                                          <p:val>
                                            <p:fltVal val="0"/>
                                          </p:val>
                                        </p:tav>
                                        <p:tav tm="100000">
                                          <p:val>
                                            <p:strVal val="#ppt_h"/>
                                          </p:val>
                                        </p:tav>
                                      </p:tavLst>
                                    </p:anim>
                                  </p:childTnLst>
                                </p:cTn>
                              </p:par>
                            </p:childTnLst>
                          </p:cTn>
                        </p:par>
                        <p:par>
                          <p:cTn id="21" fill="hold" nodeType="afterGroup">
                            <p:stCondLst>
                              <p:cond delay="2000"/>
                            </p:stCondLst>
                            <p:childTnLst>
                              <p:par>
                                <p:cTn id="22" presetID="23" presetClass="entr" presetSubtype="16" fill="hold" grpId="0" nodeType="afterEffect">
                                  <p:stCondLst>
                                    <p:cond delay="0"/>
                                  </p:stCondLst>
                                  <p:childTnLst>
                                    <p:set>
                                      <p:cBhvr>
                                        <p:cTn id="23" dur="1" fill="hold">
                                          <p:stCondLst>
                                            <p:cond delay="0"/>
                                          </p:stCondLst>
                                        </p:cTn>
                                        <p:tgtEl>
                                          <p:spTgt spid="53281"/>
                                        </p:tgtEl>
                                        <p:attrNameLst>
                                          <p:attrName>style.visibility</p:attrName>
                                        </p:attrNameLst>
                                      </p:cBhvr>
                                      <p:to>
                                        <p:strVal val="visible"/>
                                      </p:to>
                                    </p:set>
                                    <p:anim calcmode="lin" valueType="num">
                                      <p:cBhvr>
                                        <p:cTn id="24" dur="1000" fill="hold"/>
                                        <p:tgtEl>
                                          <p:spTgt spid="53281"/>
                                        </p:tgtEl>
                                        <p:attrNameLst>
                                          <p:attrName>ppt_w</p:attrName>
                                        </p:attrNameLst>
                                      </p:cBhvr>
                                      <p:tavLst>
                                        <p:tav tm="0">
                                          <p:val>
                                            <p:fltVal val="0"/>
                                          </p:val>
                                        </p:tav>
                                        <p:tav tm="100000">
                                          <p:val>
                                            <p:strVal val="#ppt_w"/>
                                          </p:val>
                                        </p:tav>
                                      </p:tavLst>
                                    </p:anim>
                                    <p:anim calcmode="lin" valueType="num">
                                      <p:cBhvr>
                                        <p:cTn id="25" dur="1000" fill="hold"/>
                                        <p:tgtEl>
                                          <p:spTgt spid="53281"/>
                                        </p:tgtEl>
                                        <p:attrNameLst>
                                          <p:attrName>ppt_h</p:attrName>
                                        </p:attrNameLst>
                                      </p:cBhvr>
                                      <p:tavLst>
                                        <p:tav tm="0">
                                          <p:val>
                                            <p:fltVal val="0"/>
                                          </p:val>
                                        </p:tav>
                                        <p:tav tm="100000">
                                          <p:val>
                                            <p:strVal val="#ppt_h"/>
                                          </p:val>
                                        </p:tav>
                                      </p:tavLst>
                                    </p:anim>
                                  </p:childTnLst>
                                </p:cTn>
                              </p:par>
                            </p:childTnLst>
                          </p:cTn>
                        </p:par>
                        <p:par>
                          <p:cTn id="26" fill="hold" nodeType="afterGroup">
                            <p:stCondLst>
                              <p:cond delay="3000"/>
                            </p:stCondLst>
                            <p:childTnLst>
                              <p:par>
                                <p:cTn id="27" presetID="1" presetClass="entr" presetSubtype="0" fill="hold" grpId="0" nodeType="afterEffect">
                                  <p:stCondLst>
                                    <p:cond delay="0"/>
                                  </p:stCondLst>
                                  <p:childTnLst>
                                    <p:set>
                                      <p:cBhvr>
                                        <p:cTn id="28" dur="1" fill="hold">
                                          <p:stCondLst>
                                            <p:cond delay="0"/>
                                          </p:stCondLst>
                                        </p:cTn>
                                        <p:tgtEl>
                                          <p:spTgt spid="53285"/>
                                        </p:tgtEl>
                                        <p:attrNameLst>
                                          <p:attrName>style.visibility</p:attrName>
                                        </p:attrNameLst>
                                      </p:cBhvr>
                                      <p:to>
                                        <p:strVal val="visible"/>
                                      </p:to>
                                    </p:set>
                                  </p:childTnLst>
                                </p:cTn>
                              </p:par>
                            </p:childTnLst>
                          </p:cTn>
                        </p:par>
                        <p:par>
                          <p:cTn id="29" fill="hold" nodeType="afterGroup">
                            <p:stCondLst>
                              <p:cond delay="3000"/>
                            </p:stCondLst>
                            <p:childTnLst>
                              <p:par>
                                <p:cTn id="30" presetID="22" presetClass="entr" presetSubtype="8" fill="hold" nodeType="afterEffect">
                                  <p:stCondLst>
                                    <p:cond delay="0"/>
                                  </p:stCondLst>
                                  <p:childTnLst>
                                    <p:set>
                                      <p:cBhvr>
                                        <p:cTn id="31" dur="1" fill="hold">
                                          <p:stCondLst>
                                            <p:cond delay="0"/>
                                          </p:stCondLst>
                                        </p:cTn>
                                        <p:tgtEl>
                                          <p:spTgt spid="53263"/>
                                        </p:tgtEl>
                                        <p:attrNameLst>
                                          <p:attrName>style.visibility</p:attrName>
                                        </p:attrNameLst>
                                      </p:cBhvr>
                                      <p:to>
                                        <p:strVal val="visible"/>
                                      </p:to>
                                    </p:set>
                                    <p:animEffect transition="in" filter="wipe(left)">
                                      <p:cBhvr>
                                        <p:cTn id="32" dur="1000"/>
                                        <p:tgtEl>
                                          <p:spTgt spid="53263"/>
                                        </p:tgtEl>
                                      </p:cBhvr>
                                    </p:animEffect>
                                  </p:childTnLst>
                                </p:cTn>
                              </p:par>
                            </p:childTnLst>
                          </p:cTn>
                        </p:par>
                        <p:par>
                          <p:cTn id="33" fill="hold" nodeType="afterGroup">
                            <p:stCondLst>
                              <p:cond delay="4000"/>
                            </p:stCondLst>
                            <p:childTnLst>
                              <p:par>
                                <p:cTn id="34" presetID="1" presetClass="entr" presetSubtype="0" fill="hold" grpId="0" nodeType="afterEffect">
                                  <p:stCondLst>
                                    <p:cond delay="0"/>
                                  </p:stCondLst>
                                  <p:childTnLst>
                                    <p:set>
                                      <p:cBhvr>
                                        <p:cTn id="35" dur="1" fill="hold">
                                          <p:stCondLst>
                                            <p:cond delay="0"/>
                                          </p:stCondLst>
                                        </p:cTn>
                                        <p:tgtEl>
                                          <p:spTgt spid="53290"/>
                                        </p:tgtEl>
                                        <p:attrNameLst>
                                          <p:attrName>style.visibility</p:attrName>
                                        </p:attrNameLst>
                                      </p:cBhvr>
                                      <p:to>
                                        <p:strVal val="visible"/>
                                      </p:to>
                                    </p:set>
                                  </p:childTnLst>
                                </p:cTn>
                              </p:par>
                            </p:childTnLst>
                          </p:cTn>
                        </p:par>
                        <p:par>
                          <p:cTn id="36" fill="hold" nodeType="afterGroup">
                            <p:stCondLst>
                              <p:cond delay="4000"/>
                            </p:stCondLst>
                            <p:childTnLst>
                              <p:par>
                                <p:cTn id="37" presetID="23" presetClass="entr" presetSubtype="16" fill="hold" grpId="0" nodeType="afterEffect">
                                  <p:stCondLst>
                                    <p:cond delay="0"/>
                                  </p:stCondLst>
                                  <p:childTnLst>
                                    <p:set>
                                      <p:cBhvr>
                                        <p:cTn id="38" dur="1" fill="hold">
                                          <p:stCondLst>
                                            <p:cond delay="0"/>
                                          </p:stCondLst>
                                        </p:cTn>
                                        <p:tgtEl>
                                          <p:spTgt spid="53255"/>
                                        </p:tgtEl>
                                        <p:attrNameLst>
                                          <p:attrName>style.visibility</p:attrName>
                                        </p:attrNameLst>
                                      </p:cBhvr>
                                      <p:to>
                                        <p:strVal val="visible"/>
                                      </p:to>
                                    </p:set>
                                    <p:anim calcmode="lin" valueType="num">
                                      <p:cBhvr>
                                        <p:cTn id="39" dur="500" fill="hold"/>
                                        <p:tgtEl>
                                          <p:spTgt spid="53255"/>
                                        </p:tgtEl>
                                        <p:attrNameLst>
                                          <p:attrName>ppt_w</p:attrName>
                                        </p:attrNameLst>
                                      </p:cBhvr>
                                      <p:tavLst>
                                        <p:tav tm="0">
                                          <p:val>
                                            <p:fltVal val="0"/>
                                          </p:val>
                                        </p:tav>
                                        <p:tav tm="100000">
                                          <p:val>
                                            <p:strVal val="#ppt_w"/>
                                          </p:val>
                                        </p:tav>
                                      </p:tavLst>
                                    </p:anim>
                                    <p:anim calcmode="lin" valueType="num">
                                      <p:cBhvr>
                                        <p:cTn id="40" dur="500" fill="hold"/>
                                        <p:tgtEl>
                                          <p:spTgt spid="53255"/>
                                        </p:tgtEl>
                                        <p:attrNameLst>
                                          <p:attrName>ppt_h</p:attrName>
                                        </p:attrNameLst>
                                      </p:cBhvr>
                                      <p:tavLst>
                                        <p:tav tm="0">
                                          <p:val>
                                            <p:fltVal val="0"/>
                                          </p:val>
                                        </p:tav>
                                        <p:tav tm="100000">
                                          <p:val>
                                            <p:strVal val="#ppt_h"/>
                                          </p:val>
                                        </p:tav>
                                      </p:tavLst>
                                    </p:anim>
                                  </p:childTnLst>
                                </p:cTn>
                              </p:par>
                            </p:childTnLst>
                          </p:cTn>
                        </p:par>
                        <p:par>
                          <p:cTn id="41" fill="hold" nodeType="afterGroup">
                            <p:stCondLst>
                              <p:cond delay="4500"/>
                            </p:stCondLst>
                            <p:childTnLst>
                              <p:par>
                                <p:cTn id="42" presetID="16" presetClass="entr" presetSubtype="42" fill="hold" nodeType="afterEffect">
                                  <p:stCondLst>
                                    <p:cond delay="0"/>
                                  </p:stCondLst>
                                  <p:childTnLst>
                                    <p:set>
                                      <p:cBhvr>
                                        <p:cTn id="43" dur="1" fill="hold">
                                          <p:stCondLst>
                                            <p:cond delay="0"/>
                                          </p:stCondLst>
                                        </p:cTn>
                                        <p:tgtEl>
                                          <p:spTgt spid="53256"/>
                                        </p:tgtEl>
                                        <p:attrNameLst>
                                          <p:attrName>style.visibility</p:attrName>
                                        </p:attrNameLst>
                                      </p:cBhvr>
                                      <p:to>
                                        <p:strVal val="visible"/>
                                      </p:to>
                                    </p:set>
                                    <p:animEffect transition="in" filter="barn(outHorizontal)">
                                      <p:cBhvr>
                                        <p:cTn id="44" dur="1000"/>
                                        <p:tgtEl>
                                          <p:spTgt spid="53256"/>
                                        </p:tgtEl>
                                      </p:cBhvr>
                                    </p:animEffect>
                                  </p:childTnLst>
                                </p:cTn>
                              </p:par>
                            </p:childTnLst>
                          </p:cTn>
                        </p:par>
                        <p:par>
                          <p:cTn id="45" fill="hold" nodeType="afterGroup">
                            <p:stCondLst>
                              <p:cond delay="5500"/>
                            </p:stCondLst>
                            <p:childTnLst>
                              <p:par>
                                <p:cTn id="46" presetID="1" presetClass="entr" presetSubtype="0" fill="hold" grpId="0" nodeType="afterEffect">
                                  <p:stCondLst>
                                    <p:cond delay="0"/>
                                  </p:stCondLst>
                                  <p:childTnLst>
                                    <p:set>
                                      <p:cBhvr>
                                        <p:cTn id="47" dur="1" fill="hold">
                                          <p:stCondLst>
                                            <p:cond delay="0"/>
                                          </p:stCondLst>
                                        </p:cTn>
                                        <p:tgtEl>
                                          <p:spTgt spid="53261"/>
                                        </p:tgtEl>
                                        <p:attrNameLst>
                                          <p:attrName>style.visibility</p:attrName>
                                        </p:attrNameLst>
                                      </p:cBhvr>
                                      <p:to>
                                        <p:strVal val="visible"/>
                                      </p:to>
                                    </p:set>
                                  </p:childTnLst>
                                </p:cTn>
                              </p:par>
                            </p:childTnLst>
                          </p:cTn>
                        </p:par>
                        <p:par>
                          <p:cTn id="48" fill="hold" nodeType="afterGroup">
                            <p:stCondLst>
                              <p:cond delay="5500"/>
                            </p:stCondLst>
                            <p:childTnLst>
                              <p:par>
                                <p:cTn id="49" presetID="22" presetClass="entr" presetSubtype="2" fill="hold" nodeType="afterEffect">
                                  <p:stCondLst>
                                    <p:cond delay="0"/>
                                  </p:stCondLst>
                                  <p:childTnLst>
                                    <p:set>
                                      <p:cBhvr>
                                        <p:cTn id="50" dur="1" fill="hold">
                                          <p:stCondLst>
                                            <p:cond delay="0"/>
                                          </p:stCondLst>
                                        </p:cTn>
                                        <p:tgtEl>
                                          <p:spTgt spid="53286"/>
                                        </p:tgtEl>
                                        <p:attrNameLst>
                                          <p:attrName>style.visibility</p:attrName>
                                        </p:attrNameLst>
                                      </p:cBhvr>
                                      <p:to>
                                        <p:strVal val="visible"/>
                                      </p:to>
                                    </p:set>
                                    <p:animEffect transition="in" filter="wipe(right)">
                                      <p:cBhvr>
                                        <p:cTn id="51" dur="1000"/>
                                        <p:tgtEl>
                                          <p:spTgt spid="53286"/>
                                        </p:tgtEl>
                                      </p:cBhvr>
                                    </p:animEffect>
                                  </p:childTnLst>
                                </p:cTn>
                              </p:par>
                            </p:childTnLst>
                          </p:cTn>
                        </p:par>
                        <p:par>
                          <p:cTn id="52" fill="hold" nodeType="afterGroup">
                            <p:stCondLst>
                              <p:cond delay="6500"/>
                            </p:stCondLst>
                            <p:childTnLst>
                              <p:par>
                                <p:cTn id="53" presetID="22" presetClass="entr" presetSubtype="4" fill="hold" grpId="0" nodeType="afterEffect">
                                  <p:stCondLst>
                                    <p:cond delay="0"/>
                                  </p:stCondLst>
                                  <p:childTnLst>
                                    <p:set>
                                      <p:cBhvr>
                                        <p:cTn id="54" dur="1" fill="hold">
                                          <p:stCondLst>
                                            <p:cond delay="0"/>
                                          </p:stCondLst>
                                        </p:cTn>
                                        <p:tgtEl>
                                          <p:spTgt spid="53291"/>
                                        </p:tgtEl>
                                        <p:attrNameLst>
                                          <p:attrName>style.visibility</p:attrName>
                                        </p:attrNameLst>
                                      </p:cBhvr>
                                      <p:to>
                                        <p:strVal val="visible"/>
                                      </p:to>
                                    </p:set>
                                    <p:animEffect transition="in" filter="wipe(down)">
                                      <p:cBhvr>
                                        <p:cTn id="55" dur="1000"/>
                                        <p:tgtEl>
                                          <p:spTgt spid="53291"/>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8" fill="hold" nodeType="clickEffect">
                                  <p:stCondLst>
                                    <p:cond delay="0"/>
                                  </p:stCondLst>
                                  <p:childTnLst>
                                    <p:set>
                                      <p:cBhvr>
                                        <p:cTn id="59" dur="1" fill="hold">
                                          <p:stCondLst>
                                            <p:cond delay="0"/>
                                          </p:stCondLst>
                                        </p:cTn>
                                        <p:tgtEl>
                                          <p:spTgt spid="53287"/>
                                        </p:tgtEl>
                                        <p:attrNameLst>
                                          <p:attrName>style.visibility</p:attrName>
                                        </p:attrNameLst>
                                      </p:cBhvr>
                                      <p:to>
                                        <p:strVal val="visible"/>
                                      </p:to>
                                    </p:set>
                                    <p:animEffect transition="in" filter="wipe(left)">
                                      <p:cBhvr>
                                        <p:cTn id="60" dur="1000"/>
                                        <p:tgtEl>
                                          <p:spTgt spid="53287"/>
                                        </p:tgtEl>
                                      </p:cBhvr>
                                    </p:animEffect>
                                  </p:childTnLst>
                                </p:cTn>
                              </p:par>
                            </p:childTnLst>
                          </p:cTn>
                        </p:par>
                        <p:par>
                          <p:cTn id="61" fill="hold" nodeType="afterGroup">
                            <p:stCondLst>
                              <p:cond delay="1000"/>
                            </p:stCondLst>
                            <p:childTnLst>
                              <p:par>
                                <p:cTn id="62" presetID="10" presetClass="entr" presetSubtype="0" fill="hold" grpId="0" nodeType="afterEffect">
                                  <p:stCondLst>
                                    <p:cond delay="0"/>
                                  </p:stCondLst>
                                  <p:childTnLst>
                                    <p:set>
                                      <p:cBhvr>
                                        <p:cTn id="63" dur="1" fill="hold">
                                          <p:stCondLst>
                                            <p:cond delay="0"/>
                                          </p:stCondLst>
                                        </p:cTn>
                                        <p:tgtEl>
                                          <p:spTgt spid="4"/>
                                        </p:tgtEl>
                                        <p:attrNameLst>
                                          <p:attrName>style.visibility</p:attrName>
                                        </p:attrNameLst>
                                      </p:cBhvr>
                                      <p:to>
                                        <p:strVal val="visible"/>
                                      </p:to>
                                    </p:set>
                                    <p:animEffect transition="in" filter="fade">
                                      <p:cBhvr>
                                        <p:cTn id="64" dur="1000"/>
                                        <p:tgtEl>
                                          <p:spTgt spid="4"/>
                                        </p:tgtEl>
                                      </p:cBhvr>
                                    </p:animEffect>
                                  </p:childTnLst>
                                </p:cTn>
                              </p:par>
                            </p:childTnLst>
                          </p:cTn>
                        </p:par>
                        <p:par>
                          <p:cTn id="65" fill="hold" nodeType="afterGroup">
                            <p:stCondLst>
                              <p:cond delay="2000"/>
                            </p:stCondLst>
                            <p:childTnLst>
                              <p:par>
                                <p:cTn id="66" presetID="23" presetClass="entr" presetSubtype="16" fill="hold" grpId="0" nodeType="afterEffect">
                                  <p:stCondLst>
                                    <p:cond delay="0"/>
                                  </p:stCondLst>
                                  <p:childTnLst>
                                    <p:set>
                                      <p:cBhvr>
                                        <p:cTn id="67" dur="1" fill="hold">
                                          <p:stCondLst>
                                            <p:cond delay="0"/>
                                          </p:stCondLst>
                                        </p:cTn>
                                        <p:tgtEl>
                                          <p:spTgt spid="53264"/>
                                        </p:tgtEl>
                                        <p:attrNameLst>
                                          <p:attrName>style.visibility</p:attrName>
                                        </p:attrNameLst>
                                      </p:cBhvr>
                                      <p:to>
                                        <p:strVal val="visible"/>
                                      </p:to>
                                    </p:set>
                                    <p:anim calcmode="lin" valueType="num">
                                      <p:cBhvr>
                                        <p:cTn id="68" dur="1000" fill="hold"/>
                                        <p:tgtEl>
                                          <p:spTgt spid="53264"/>
                                        </p:tgtEl>
                                        <p:attrNameLst>
                                          <p:attrName>ppt_w</p:attrName>
                                        </p:attrNameLst>
                                      </p:cBhvr>
                                      <p:tavLst>
                                        <p:tav tm="0">
                                          <p:val>
                                            <p:fltVal val="0"/>
                                          </p:val>
                                        </p:tav>
                                        <p:tav tm="100000">
                                          <p:val>
                                            <p:strVal val="#ppt_w"/>
                                          </p:val>
                                        </p:tav>
                                      </p:tavLst>
                                    </p:anim>
                                    <p:anim calcmode="lin" valueType="num">
                                      <p:cBhvr>
                                        <p:cTn id="69" dur="1000" fill="hold"/>
                                        <p:tgtEl>
                                          <p:spTgt spid="53264"/>
                                        </p:tgtEl>
                                        <p:attrNameLst>
                                          <p:attrName>ppt_h</p:attrName>
                                        </p:attrNameLst>
                                      </p:cBhvr>
                                      <p:tavLst>
                                        <p:tav tm="0">
                                          <p:val>
                                            <p:fltVal val="0"/>
                                          </p:val>
                                        </p:tav>
                                        <p:tav tm="100000">
                                          <p:val>
                                            <p:strVal val="#ppt_h"/>
                                          </p:val>
                                        </p:tav>
                                      </p:tavLst>
                                    </p:anim>
                                  </p:childTnLst>
                                </p:cTn>
                              </p:par>
                            </p:childTnLst>
                          </p:cTn>
                        </p:par>
                        <p:par>
                          <p:cTn id="70" fill="hold" nodeType="afterGroup">
                            <p:stCondLst>
                              <p:cond delay="3000"/>
                            </p:stCondLst>
                            <p:childTnLst>
                              <p:par>
                                <p:cTn id="71" presetID="1" presetClass="entr" presetSubtype="0" fill="hold" grpId="0" nodeType="afterEffect">
                                  <p:stCondLst>
                                    <p:cond delay="0"/>
                                  </p:stCondLst>
                                  <p:childTnLst>
                                    <p:set>
                                      <p:cBhvr>
                                        <p:cTn id="72" dur="1" fill="hold">
                                          <p:stCondLst>
                                            <p:cond delay="0"/>
                                          </p:stCondLst>
                                        </p:cTn>
                                        <p:tgtEl>
                                          <p:spTgt spid="53288"/>
                                        </p:tgtEl>
                                        <p:attrNameLst>
                                          <p:attrName>style.visibility</p:attrName>
                                        </p:attrNameLst>
                                      </p:cBhvr>
                                      <p:to>
                                        <p:strVal val="visible"/>
                                      </p:to>
                                    </p:set>
                                  </p:childTnLst>
                                </p:cTn>
                              </p:par>
                            </p:childTnLst>
                          </p:cTn>
                        </p:par>
                        <p:par>
                          <p:cTn id="73" fill="hold" nodeType="afterGroup">
                            <p:stCondLst>
                              <p:cond delay="3000"/>
                            </p:stCondLst>
                            <p:childTnLst>
                              <p:par>
                                <p:cTn id="74" presetID="23" presetClass="entr" presetSubtype="16" fill="hold" grpId="0" nodeType="afterEffect">
                                  <p:stCondLst>
                                    <p:cond delay="0"/>
                                  </p:stCondLst>
                                  <p:childTnLst>
                                    <p:set>
                                      <p:cBhvr>
                                        <p:cTn id="75" dur="1" fill="hold">
                                          <p:stCondLst>
                                            <p:cond delay="0"/>
                                          </p:stCondLst>
                                        </p:cTn>
                                        <p:tgtEl>
                                          <p:spTgt spid="53289"/>
                                        </p:tgtEl>
                                        <p:attrNameLst>
                                          <p:attrName>style.visibility</p:attrName>
                                        </p:attrNameLst>
                                      </p:cBhvr>
                                      <p:to>
                                        <p:strVal val="visible"/>
                                      </p:to>
                                    </p:set>
                                    <p:anim calcmode="lin" valueType="num">
                                      <p:cBhvr>
                                        <p:cTn id="76" dur="500" fill="hold"/>
                                        <p:tgtEl>
                                          <p:spTgt spid="53289"/>
                                        </p:tgtEl>
                                        <p:attrNameLst>
                                          <p:attrName>ppt_w</p:attrName>
                                        </p:attrNameLst>
                                      </p:cBhvr>
                                      <p:tavLst>
                                        <p:tav tm="0">
                                          <p:val>
                                            <p:fltVal val="0"/>
                                          </p:val>
                                        </p:tav>
                                        <p:tav tm="100000">
                                          <p:val>
                                            <p:strVal val="#ppt_w"/>
                                          </p:val>
                                        </p:tav>
                                      </p:tavLst>
                                    </p:anim>
                                    <p:anim calcmode="lin" valueType="num">
                                      <p:cBhvr>
                                        <p:cTn id="77" dur="500" fill="hold"/>
                                        <p:tgtEl>
                                          <p:spTgt spid="53289"/>
                                        </p:tgtEl>
                                        <p:attrNameLst>
                                          <p:attrName>ppt_h</p:attrName>
                                        </p:attrNameLst>
                                      </p:cBhvr>
                                      <p:tavLst>
                                        <p:tav tm="0">
                                          <p:val>
                                            <p:fltVal val="0"/>
                                          </p:val>
                                        </p:tav>
                                        <p:tav tm="100000">
                                          <p:val>
                                            <p:strVal val="#ppt_h"/>
                                          </p:val>
                                        </p:tav>
                                      </p:tavLst>
                                    </p:anim>
                                  </p:childTnLst>
                                </p:cTn>
                              </p:par>
                            </p:childTnLst>
                          </p:cTn>
                        </p:par>
                        <p:par>
                          <p:cTn id="78" fill="hold" nodeType="afterGroup">
                            <p:stCondLst>
                              <p:cond delay="3500"/>
                            </p:stCondLst>
                            <p:childTnLst>
                              <p:par>
                                <p:cTn id="79" presetID="22" presetClass="entr" presetSubtype="2" fill="hold" nodeType="afterEffect">
                                  <p:stCondLst>
                                    <p:cond delay="0"/>
                                  </p:stCondLst>
                                  <p:childTnLst>
                                    <p:set>
                                      <p:cBhvr>
                                        <p:cTn id="80" dur="1" fill="hold">
                                          <p:stCondLst>
                                            <p:cond delay="0"/>
                                          </p:stCondLst>
                                        </p:cTn>
                                        <p:tgtEl>
                                          <p:spTgt spid="53262"/>
                                        </p:tgtEl>
                                        <p:attrNameLst>
                                          <p:attrName>style.visibility</p:attrName>
                                        </p:attrNameLst>
                                      </p:cBhvr>
                                      <p:to>
                                        <p:strVal val="visible"/>
                                      </p:to>
                                    </p:set>
                                    <p:animEffect transition="in" filter="wipe(right)">
                                      <p:cBhvr>
                                        <p:cTn id="81" dur="1000"/>
                                        <p:tgtEl>
                                          <p:spTgt spid="532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5" grpId="0"/>
      <p:bldP spid="53261" grpId="0"/>
      <p:bldP spid="53265" grpId="0"/>
      <p:bldP spid="53285" grpId="0"/>
      <p:bldP spid="53281" grpId="0" animBg="1"/>
      <p:bldP spid="53264" grpId="0" animBg="1"/>
      <p:bldP spid="53288" grpId="0"/>
      <p:bldP spid="53289" grpId="0"/>
      <p:bldP spid="53290" grpId="0"/>
      <p:bldP spid="53291" grpId="0" animBg="1"/>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SML: Applications</a:t>
            </a:r>
          </a:p>
        </p:txBody>
      </p:sp>
      <p:sp>
        <p:nvSpPr>
          <p:cNvPr id="46083" name="Rectangle 3"/>
          <p:cNvSpPr>
            <a:spLocks noGrp="1" noChangeArrowheads="1"/>
          </p:cNvSpPr>
          <p:nvPr>
            <p:ph idx="1"/>
          </p:nvPr>
        </p:nvSpPr>
        <p:spPr/>
        <p:txBody>
          <a:bodyPr/>
          <a:lstStyle/>
          <a:p>
            <a:pPr eaLnBrk="1" hangingPunct="1"/>
            <a:r>
              <a:rPr lang="en-US" altLang="en-US" sz="3200" dirty="0"/>
              <a:t>Fed’s expansionary monetary policy led to lower interest rates</a:t>
            </a:r>
          </a:p>
          <a:p>
            <a:pPr eaLnBrk="1" hangingPunct="1"/>
            <a:r>
              <a:rPr lang="en-US" altLang="en-US" sz="3200" dirty="0"/>
              <a:t>SML shifted downward</a:t>
            </a:r>
          </a:p>
          <a:p>
            <a:pPr eaLnBrk="1" hangingPunct="1"/>
            <a:r>
              <a:rPr lang="en-US" altLang="en-US" sz="3200" dirty="0"/>
              <a:t>Slope of SML increased due to increased investor risk-aversion</a:t>
            </a:r>
          </a:p>
          <a:p>
            <a:pPr eaLnBrk="1" hangingPunct="1"/>
            <a:r>
              <a:rPr lang="en-US" altLang="en-US" sz="3200" dirty="0"/>
              <a:t>Stocks fell</a:t>
            </a:r>
          </a:p>
        </p:txBody>
      </p:sp>
      <p:sp>
        <p:nvSpPr>
          <p:cNvPr id="46084" name="TextBox 1"/>
          <p:cNvSpPr txBox="1">
            <a:spLocks noChangeArrowheads="1"/>
          </p:cNvSpPr>
          <p:nvPr/>
        </p:nvSpPr>
        <p:spPr bwMode="auto">
          <a:xfrm>
            <a:off x="0" y="6488113"/>
            <a:ext cx="9683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LO8</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fontAlgn="auto" hangingPunct="1">
              <a:lnSpc>
                <a:spcPct val="85000"/>
              </a:lnSpc>
              <a:spcAft>
                <a:spcPts val="0"/>
              </a:spcAft>
              <a:defRPr/>
            </a:pPr>
            <a:r>
              <a:rPr lang="en-US" altLang="en-US" dirty="0">
                <a:ea typeface="+mj-ea"/>
              </a:rPr>
              <a:t>Index Funds versus Actively Managed Funds</a:t>
            </a:r>
          </a:p>
        </p:txBody>
      </p:sp>
      <p:sp>
        <p:nvSpPr>
          <p:cNvPr id="48131" name="Rectangle 3"/>
          <p:cNvSpPr>
            <a:spLocks noGrp="1" noChangeArrowheads="1"/>
          </p:cNvSpPr>
          <p:nvPr>
            <p:ph idx="1"/>
          </p:nvPr>
        </p:nvSpPr>
        <p:spPr/>
        <p:txBody>
          <a:bodyPr/>
          <a:lstStyle/>
          <a:p>
            <a:pPr eaLnBrk="1" hangingPunct="1">
              <a:spcBef>
                <a:spcPct val="5000"/>
              </a:spcBef>
              <a:spcAft>
                <a:spcPts val="600"/>
              </a:spcAft>
            </a:pPr>
            <a:r>
              <a:rPr lang="en-US" altLang="en-US" sz="3200" dirty="0"/>
              <a:t>Choice of actively or passively managed mutual funds</a:t>
            </a:r>
          </a:p>
          <a:p>
            <a:pPr eaLnBrk="1" hangingPunct="1">
              <a:spcBef>
                <a:spcPct val="5000"/>
              </a:spcBef>
              <a:spcAft>
                <a:spcPts val="600"/>
              </a:spcAft>
            </a:pPr>
            <a:r>
              <a:rPr lang="en-US" altLang="en-US" sz="3200" dirty="0"/>
              <a:t>After costs, index funds outperform actively managed by 1% per year</a:t>
            </a:r>
          </a:p>
          <a:p>
            <a:pPr eaLnBrk="1" hangingPunct="1">
              <a:spcBef>
                <a:spcPct val="5000"/>
              </a:spcBef>
              <a:spcAft>
                <a:spcPts val="600"/>
              </a:spcAft>
            </a:pPr>
            <a:r>
              <a:rPr lang="en-US" altLang="en-US" sz="3200" dirty="0"/>
              <a:t>Role of arbitrage</a:t>
            </a:r>
          </a:p>
          <a:p>
            <a:pPr eaLnBrk="1" hangingPunct="1">
              <a:spcBef>
                <a:spcPct val="5000"/>
              </a:spcBef>
              <a:spcAft>
                <a:spcPts val="600"/>
              </a:spcAft>
            </a:pPr>
            <a:r>
              <a:rPr lang="en-US" altLang="en-US" sz="3200" dirty="0"/>
              <a:t>Management costs are significant</a:t>
            </a:r>
          </a:p>
          <a:p>
            <a:pPr eaLnBrk="1" hangingPunct="1">
              <a:spcBef>
                <a:spcPct val="5000"/>
              </a:spcBef>
              <a:spcAft>
                <a:spcPts val="600"/>
              </a:spcAft>
            </a:pPr>
            <a:r>
              <a:rPr lang="en-US" altLang="en-US" sz="3200" dirty="0"/>
              <a:t>Index funds are boring — no chance to exceed average rates of return</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Compound Interest</a:t>
            </a:r>
          </a:p>
        </p:txBody>
      </p:sp>
      <p:sp>
        <p:nvSpPr>
          <p:cNvPr id="9219" name="Rectangle 3"/>
          <p:cNvSpPr>
            <a:spLocks noGrp="1" noChangeArrowheads="1"/>
          </p:cNvSpPr>
          <p:nvPr>
            <p:ph idx="1"/>
          </p:nvPr>
        </p:nvSpPr>
        <p:spPr>
          <a:xfrm>
            <a:off x="457200" y="1600200"/>
            <a:ext cx="7848600" cy="4800600"/>
          </a:xfrm>
        </p:spPr>
        <p:txBody>
          <a:bodyPr/>
          <a:lstStyle/>
          <a:p>
            <a:pPr eaLnBrk="1" hangingPunct="1">
              <a:lnSpc>
                <a:spcPct val="90000"/>
              </a:lnSpc>
            </a:pPr>
            <a:r>
              <a:rPr lang="en-US" altLang="en-US" sz="3200" dirty="0"/>
              <a:t>Compound interest</a:t>
            </a:r>
          </a:p>
          <a:p>
            <a:pPr lvl="1" eaLnBrk="1" hangingPunct="1">
              <a:lnSpc>
                <a:spcPct val="90000"/>
              </a:lnSpc>
              <a:buClr>
                <a:schemeClr val="accent1"/>
              </a:buClr>
            </a:pPr>
            <a:r>
              <a:rPr lang="en-US" altLang="en-US" sz="3200" dirty="0"/>
              <a:t>Earn interest on the interest</a:t>
            </a:r>
          </a:p>
          <a:p>
            <a:pPr lvl="1" eaLnBrk="1" hangingPunct="1">
              <a:lnSpc>
                <a:spcPct val="90000"/>
              </a:lnSpc>
              <a:buClr>
                <a:schemeClr val="accent1"/>
              </a:buClr>
            </a:pPr>
            <a:r>
              <a:rPr lang="en-US" altLang="en-US" sz="3200" b="1" i="1" dirty="0"/>
              <a:t>X</a:t>
            </a:r>
            <a:r>
              <a:rPr lang="en-US" altLang="en-US" sz="3200" b="1" dirty="0"/>
              <a:t> dollars today = (1 + </a:t>
            </a:r>
            <a:r>
              <a:rPr lang="en-US" altLang="en-US" sz="3200" b="1" i="1" dirty="0"/>
              <a:t>i</a:t>
            </a:r>
            <a:r>
              <a:rPr lang="en-US" altLang="en-US" sz="3200" b="1" dirty="0"/>
              <a:t>)</a:t>
            </a:r>
            <a:r>
              <a:rPr lang="en-US" altLang="en-US" sz="3200" b="1" i="1" baseline="30000" dirty="0"/>
              <a:t>t</a:t>
            </a:r>
            <a:r>
              <a:rPr lang="en-US" altLang="en-US" sz="3200" b="1" i="1" dirty="0"/>
              <a:t>X </a:t>
            </a:r>
            <a:r>
              <a:rPr lang="en-US" altLang="en-US" sz="3200" b="1" dirty="0"/>
              <a:t>dollars in </a:t>
            </a:r>
            <a:r>
              <a:rPr lang="en-US" altLang="en-US" sz="3200" b="1" i="1" dirty="0"/>
              <a:t>t</a:t>
            </a:r>
            <a:r>
              <a:rPr lang="en-US" altLang="en-US" sz="3200" b="1" dirty="0"/>
              <a:t> years</a:t>
            </a:r>
          </a:p>
          <a:p>
            <a:pPr eaLnBrk="1" hangingPunct="1">
              <a:lnSpc>
                <a:spcPct val="90000"/>
              </a:lnSpc>
            </a:pPr>
            <a:r>
              <a:rPr lang="en-US" altLang="en-US" sz="3200" dirty="0"/>
              <a:t>$100 today at 8% is worth:</a:t>
            </a:r>
          </a:p>
          <a:p>
            <a:pPr lvl="1" eaLnBrk="1" hangingPunct="1">
              <a:lnSpc>
                <a:spcPct val="90000"/>
              </a:lnSpc>
              <a:buClr>
                <a:schemeClr val="accent1"/>
              </a:buClr>
            </a:pPr>
            <a:r>
              <a:rPr lang="en-US" altLang="en-US" sz="3200" dirty="0"/>
              <a:t>$108 in one year</a:t>
            </a:r>
          </a:p>
          <a:p>
            <a:pPr lvl="1" eaLnBrk="1" hangingPunct="1">
              <a:lnSpc>
                <a:spcPct val="90000"/>
              </a:lnSpc>
              <a:buClr>
                <a:schemeClr val="accent1"/>
              </a:buClr>
            </a:pPr>
            <a:r>
              <a:rPr lang="en-US" altLang="en-US" sz="3200" dirty="0"/>
              <a:t>$116.64 in two years</a:t>
            </a:r>
          </a:p>
          <a:p>
            <a:pPr lvl="1" eaLnBrk="1" hangingPunct="1">
              <a:lnSpc>
                <a:spcPct val="90000"/>
              </a:lnSpc>
              <a:buClr>
                <a:schemeClr val="accent1"/>
              </a:buClr>
            </a:pPr>
            <a:r>
              <a:rPr lang="en-US" altLang="en-US" sz="3200" dirty="0"/>
              <a:t>$125.97 in three years</a:t>
            </a:r>
          </a:p>
        </p:txBody>
      </p:sp>
      <p:sp>
        <p:nvSpPr>
          <p:cNvPr id="9220" name="TextBox 1"/>
          <p:cNvSpPr txBox="1">
            <a:spLocks noChangeArrowheads="1"/>
          </p:cNvSpPr>
          <p:nvPr/>
        </p:nvSpPr>
        <p:spPr bwMode="auto">
          <a:xfrm>
            <a:off x="0" y="6477000"/>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LO2</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Present Value Model</a:t>
            </a:r>
          </a:p>
        </p:txBody>
      </p:sp>
      <p:sp>
        <p:nvSpPr>
          <p:cNvPr id="11267" name="Rectangle 3"/>
          <p:cNvSpPr>
            <a:spLocks noGrp="1" noChangeArrowheads="1"/>
          </p:cNvSpPr>
          <p:nvPr>
            <p:ph idx="1"/>
          </p:nvPr>
        </p:nvSpPr>
        <p:spPr/>
        <p:txBody>
          <a:bodyPr/>
          <a:lstStyle/>
          <a:p>
            <a:pPr eaLnBrk="1" hangingPunct="1">
              <a:lnSpc>
                <a:spcPct val="90000"/>
              </a:lnSpc>
              <a:spcBef>
                <a:spcPts val="300"/>
              </a:spcBef>
            </a:pPr>
            <a:r>
              <a:rPr lang="en-US" altLang="en-US" sz="3200" dirty="0"/>
              <a:t>Present Value of a future amount of money</a:t>
            </a:r>
          </a:p>
          <a:p>
            <a:pPr eaLnBrk="1" hangingPunct="1">
              <a:lnSpc>
                <a:spcPct val="90000"/>
              </a:lnSpc>
              <a:spcBef>
                <a:spcPts val="300"/>
              </a:spcBef>
            </a:pPr>
            <a:r>
              <a:rPr lang="en-US" altLang="en-US" sz="3200" dirty="0"/>
              <a:t>Calculate what you should pay for an asset today</a:t>
            </a:r>
          </a:p>
          <a:p>
            <a:pPr eaLnBrk="1" hangingPunct="1">
              <a:lnSpc>
                <a:spcPct val="90000"/>
              </a:lnSpc>
              <a:spcBef>
                <a:spcPts val="300"/>
              </a:spcBef>
            </a:pPr>
            <a:r>
              <a:rPr lang="en-US" altLang="en-US" sz="3200" dirty="0"/>
              <a:t>Asset yields future payments</a:t>
            </a:r>
          </a:p>
          <a:p>
            <a:pPr eaLnBrk="1" hangingPunct="1">
              <a:lnSpc>
                <a:spcPct val="90000"/>
              </a:lnSpc>
              <a:spcBef>
                <a:spcPts val="300"/>
              </a:spcBef>
            </a:pPr>
            <a:r>
              <a:rPr lang="en-US" altLang="en-US" sz="3200" dirty="0"/>
              <a:t>Asset’s price should equal total present value of future payments</a:t>
            </a:r>
          </a:p>
          <a:p>
            <a:pPr eaLnBrk="1" hangingPunct="1">
              <a:lnSpc>
                <a:spcPct val="90000"/>
              </a:lnSpc>
              <a:spcBef>
                <a:spcPts val="300"/>
              </a:spcBef>
            </a:pPr>
            <a:r>
              <a:rPr lang="en-US" altLang="en-US" sz="3200" dirty="0"/>
              <a:t>The formula:</a:t>
            </a:r>
          </a:p>
        </p:txBody>
      </p:sp>
      <p:grpSp>
        <p:nvGrpSpPr>
          <p:cNvPr id="11268" name="Group 9"/>
          <p:cNvGrpSpPr>
            <a:grpSpLocks/>
          </p:cNvGrpSpPr>
          <p:nvPr/>
        </p:nvGrpSpPr>
        <p:grpSpPr bwMode="auto">
          <a:xfrm>
            <a:off x="914400" y="5313695"/>
            <a:ext cx="7486018" cy="1084044"/>
            <a:chOff x="1195" y="3395"/>
            <a:chExt cx="4412" cy="483"/>
          </a:xfrm>
        </p:grpSpPr>
        <p:sp>
          <p:nvSpPr>
            <p:cNvPr id="11270" name="Text Box 6"/>
            <p:cNvSpPr txBox="1">
              <a:spLocks noChangeArrowheads="1"/>
            </p:cNvSpPr>
            <p:nvPr/>
          </p:nvSpPr>
          <p:spPr bwMode="auto">
            <a:xfrm>
              <a:off x="2267" y="3505"/>
              <a:ext cx="3340"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400" b="1" dirty="0">
                  <a:latin typeface="Arial" panose="020B0604020202020204" pitchFamily="34" charset="0"/>
                </a:rPr>
                <a:t>dollars today = </a:t>
              </a:r>
              <a:r>
                <a:rPr lang="en-US" altLang="en-US" sz="3200" b="1" i="1" dirty="0">
                  <a:latin typeface="Arial" panose="020B0604020202020204" pitchFamily="34" charset="0"/>
                </a:rPr>
                <a:t>X</a:t>
              </a:r>
              <a:r>
                <a:rPr lang="en-US" altLang="en-US" sz="2400" b="1" dirty="0">
                  <a:latin typeface="Arial" panose="020B0604020202020204" pitchFamily="34" charset="0"/>
                </a:rPr>
                <a:t> dollars in </a:t>
              </a:r>
              <a:r>
                <a:rPr lang="en-US" altLang="en-US" sz="3200" b="1" i="1" dirty="0">
                  <a:latin typeface="Arial" panose="020B0604020202020204" pitchFamily="34" charset="0"/>
                </a:rPr>
                <a:t>t</a:t>
              </a:r>
              <a:r>
                <a:rPr lang="en-US" altLang="en-US" sz="2400" b="1" dirty="0">
                  <a:latin typeface="Arial" panose="020B0604020202020204" pitchFamily="34" charset="0"/>
                </a:rPr>
                <a:t> years</a:t>
              </a:r>
            </a:p>
          </p:txBody>
        </p:sp>
        <p:grpSp>
          <p:nvGrpSpPr>
            <p:cNvPr id="11271" name="Group 8"/>
            <p:cNvGrpSpPr>
              <a:grpSpLocks/>
            </p:cNvGrpSpPr>
            <p:nvPr/>
          </p:nvGrpSpPr>
          <p:grpSpPr bwMode="auto">
            <a:xfrm>
              <a:off x="1195" y="3395"/>
              <a:ext cx="953" cy="483"/>
              <a:chOff x="1188" y="3346"/>
              <a:chExt cx="953" cy="483"/>
            </a:xfrm>
          </p:grpSpPr>
          <p:sp>
            <p:nvSpPr>
              <p:cNvPr id="11272" name="Text Box 4"/>
              <p:cNvSpPr txBox="1">
                <a:spLocks noChangeArrowheads="1"/>
              </p:cNvSpPr>
              <p:nvPr/>
            </p:nvSpPr>
            <p:spPr bwMode="auto">
              <a:xfrm>
                <a:off x="1524" y="3346"/>
                <a:ext cx="30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3600" b="1" i="1" dirty="0">
                    <a:latin typeface="Arial" panose="020B0604020202020204" pitchFamily="34" charset="0"/>
                  </a:rPr>
                  <a:t>X</a:t>
                </a:r>
              </a:p>
            </p:txBody>
          </p:sp>
          <p:sp>
            <p:nvSpPr>
              <p:cNvPr id="11273" name="Text Box 5"/>
              <p:cNvSpPr txBox="1">
                <a:spLocks noChangeArrowheads="1"/>
              </p:cNvSpPr>
              <p:nvPr/>
            </p:nvSpPr>
            <p:spPr bwMode="auto">
              <a:xfrm>
                <a:off x="1205" y="3568"/>
                <a:ext cx="867" cy="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3200" b="1" dirty="0">
                    <a:latin typeface="Arial" panose="020B0604020202020204" pitchFamily="34" charset="0"/>
                  </a:rPr>
                  <a:t>( 1 + </a:t>
                </a:r>
                <a:r>
                  <a:rPr lang="en-US" altLang="en-US" sz="3200" b="1" i="1" dirty="0">
                    <a:latin typeface="Arial" panose="020B0604020202020204" pitchFamily="34" charset="0"/>
                  </a:rPr>
                  <a:t>i</a:t>
                </a:r>
                <a:r>
                  <a:rPr lang="en-US" altLang="en-US" sz="3200" b="1" dirty="0">
                    <a:latin typeface="Arial" panose="020B0604020202020204" pitchFamily="34" charset="0"/>
                  </a:rPr>
                  <a:t>)</a:t>
                </a:r>
                <a:r>
                  <a:rPr lang="en-US" altLang="en-US" sz="3200" b="1" i="1" baseline="30000" dirty="0">
                    <a:latin typeface="Arial" panose="020B0604020202020204" pitchFamily="34" charset="0"/>
                  </a:rPr>
                  <a:t>t</a:t>
                </a:r>
              </a:p>
            </p:txBody>
          </p:sp>
          <p:sp>
            <p:nvSpPr>
              <p:cNvPr id="11274" name="Line 7"/>
              <p:cNvSpPr>
                <a:spLocks noChangeShapeType="1"/>
              </p:cNvSpPr>
              <p:nvPr/>
            </p:nvSpPr>
            <p:spPr bwMode="auto">
              <a:xfrm>
                <a:off x="1188" y="3619"/>
                <a:ext cx="953"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sp>
        <p:nvSpPr>
          <p:cNvPr id="11269" name="TextBox 1"/>
          <p:cNvSpPr txBox="1">
            <a:spLocks noChangeArrowheads="1"/>
          </p:cNvSpPr>
          <p:nvPr/>
        </p:nvSpPr>
        <p:spPr bwMode="auto">
          <a:xfrm>
            <a:off x="0" y="6477000"/>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LO2</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Applications</a:t>
            </a:r>
          </a:p>
        </p:txBody>
      </p:sp>
      <p:sp>
        <p:nvSpPr>
          <p:cNvPr id="13315" name="Rectangle 3"/>
          <p:cNvSpPr>
            <a:spLocks noGrp="1" noChangeArrowheads="1"/>
          </p:cNvSpPr>
          <p:nvPr>
            <p:ph idx="1"/>
          </p:nvPr>
        </p:nvSpPr>
        <p:spPr/>
        <p:txBody>
          <a:bodyPr/>
          <a:lstStyle/>
          <a:p>
            <a:pPr eaLnBrk="1" hangingPunct="1">
              <a:lnSpc>
                <a:spcPct val="90000"/>
              </a:lnSpc>
            </a:pPr>
            <a:r>
              <a:rPr lang="en-US" altLang="en-US" sz="3200" dirty="0"/>
              <a:t>Take the money and run</a:t>
            </a:r>
          </a:p>
          <a:p>
            <a:pPr lvl="1" eaLnBrk="1" hangingPunct="1">
              <a:lnSpc>
                <a:spcPct val="90000"/>
              </a:lnSpc>
              <a:buClr>
                <a:schemeClr val="accent1"/>
              </a:buClr>
            </a:pPr>
            <a:r>
              <a:rPr lang="en-US" altLang="en-US" sz="3200" dirty="0"/>
              <a:t>Lottery jackpot paid over a number of years</a:t>
            </a:r>
          </a:p>
          <a:p>
            <a:pPr lvl="1" eaLnBrk="1" hangingPunct="1">
              <a:lnSpc>
                <a:spcPct val="90000"/>
              </a:lnSpc>
              <a:buClr>
                <a:schemeClr val="accent1"/>
              </a:buClr>
            </a:pPr>
            <a:r>
              <a:rPr lang="en-US" altLang="en-US" sz="3200" dirty="0"/>
              <a:t>Calculating the lump sum value</a:t>
            </a:r>
          </a:p>
          <a:p>
            <a:pPr eaLnBrk="1" hangingPunct="1">
              <a:lnSpc>
                <a:spcPct val="90000"/>
              </a:lnSpc>
            </a:pPr>
            <a:r>
              <a:rPr lang="en-US" altLang="en-US" sz="3200" dirty="0"/>
              <a:t>Salary caps and deferred compensation</a:t>
            </a:r>
          </a:p>
          <a:p>
            <a:pPr lvl="1" eaLnBrk="1" hangingPunct="1">
              <a:lnSpc>
                <a:spcPct val="90000"/>
              </a:lnSpc>
              <a:buClr>
                <a:schemeClr val="accent1"/>
              </a:buClr>
            </a:pPr>
            <a:r>
              <a:rPr lang="en-US" altLang="en-US" sz="3200" dirty="0"/>
              <a:t>Calculating the value of deferred salary payments</a:t>
            </a:r>
          </a:p>
        </p:txBody>
      </p:sp>
      <p:sp>
        <p:nvSpPr>
          <p:cNvPr id="13316" name="TextBox 1"/>
          <p:cNvSpPr txBox="1">
            <a:spLocks noChangeArrowheads="1"/>
          </p:cNvSpPr>
          <p:nvPr/>
        </p:nvSpPr>
        <p:spPr bwMode="auto">
          <a:xfrm>
            <a:off x="0" y="6477000"/>
            <a:ext cx="990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LO2</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Popular Investments</a:t>
            </a:r>
          </a:p>
        </p:txBody>
      </p:sp>
      <p:sp>
        <p:nvSpPr>
          <p:cNvPr id="15363" name="Rectangle 3"/>
          <p:cNvSpPr>
            <a:spLocks noGrp="1" noChangeArrowheads="1"/>
          </p:cNvSpPr>
          <p:nvPr>
            <p:ph idx="1"/>
          </p:nvPr>
        </p:nvSpPr>
        <p:spPr/>
        <p:txBody>
          <a:bodyPr/>
          <a:lstStyle/>
          <a:p>
            <a:pPr eaLnBrk="1" hangingPunct="1">
              <a:lnSpc>
                <a:spcPct val="90000"/>
              </a:lnSpc>
            </a:pPr>
            <a:r>
              <a:rPr lang="en-US" altLang="en-US" sz="3200" dirty="0"/>
              <a:t>Wide variety available to investors</a:t>
            </a:r>
          </a:p>
          <a:p>
            <a:pPr eaLnBrk="1" hangingPunct="1">
              <a:lnSpc>
                <a:spcPct val="90000"/>
              </a:lnSpc>
            </a:pPr>
            <a:r>
              <a:rPr lang="en-US" altLang="en-US" sz="3200" dirty="0"/>
              <a:t>Three features</a:t>
            </a:r>
          </a:p>
          <a:p>
            <a:pPr lvl="1" eaLnBrk="1" hangingPunct="1">
              <a:lnSpc>
                <a:spcPct val="90000"/>
              </a:lnSpc>
              <a:buClr>
                <a:schemeClr val="accent1"/>
              </a:buClr>
            </a:pPr>
            <a:r>
              <a:rPr lang="en-US" altLang="en-US" sz="3200" dirty="0"/>
              <a:t>Must pay to acquire</a:t>
            </a:r>
          </a:p>
          <a:p>
            <a:pPr lvl="1" eaLnBrk="1" hangingPunct="1">
              <a:lnSpc>
                <a:spcPct val="90000"/>
              </a:lnSpc>
              <a:buClr>
                <a:schemeClr val="accent1"/>
              </a:buClr>
            </a:pPr>
            <a:r>
              <a:rPr lang="en-US" altLang="en-US" sz="3200" dirty="0"/>
              <a:t>Chance to receive future payment</a:t>
            </a:r>
          </a:p>
          <a:p>
            <a:pPr lvl="1" eaLnBrk="1" hangingPunct="1">
              <a:lnSpc>
                <a:spcPct val="90000"/>
              </a:lnSpc>
              <a:buClr>
                <a:schemeClr val="accent1"/>
              </a:buClr>
            </a:pPr>
            <a:r>
              <a:rPr lang="en-US" altLang="en-US" sz="3200" dirty="0"/>
              <a:t>Some risk in future payments</a:t>
            </a:r>
          </a:p>
        </p:txBody>
      </p:sp>
      <p:sp>
        <p:nvSpPr>
          <p:cNvPr id="15364" name="TextBox 1"/>
          <p:cNvSpPr txBox="1">
            <a:spLocks noChangeArrowheads="1"/>
          </p:cNvSpPr>
          <p:nvPr/>
        </p:nvSpPr>
        <p:spPr bwMode="auto">
          <a:xfrm>
            <a:off x="0" y="6477000"/>
            <a:ext cx="990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LO3</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fontAlgn="auto" hangingPunct="1">
              <a:spcAft>
                <a:spcPts val="0"/>
              </a:spcAft>
              <a:defRPr/>
            </a:pPr>
            <a:r>
              <a:rPr lang="en-US" altLang="en-US" dirty="0">
                <a:ea typeface="+mj-ea"/>
              </a:rPr>
              <a:t>Stocks</a:t>
            </a:r>
          </a:p>
        </p:txBody>
      </p:sp>
      <p:sp>
        <p:nvSpPr>
          <p:cNvPr id="17411" name="Content Placeholder 2"/>
          <p:cNvSpPr>
            <a:spLocks noGrp="1"/>
          </p:cNvSpPr>
          <p:nvPr>
            <p:ph idx="1"/>
          </p:nvPr>
        </p:nvSpPr>
        <p:spPr/>
        <p:txBody>
          <a:bodyPr/>
          <a:lstStyle/>
          <a:p>
            <a:pPr lvl="1" eaLnBrk="1" hangingPunct="1">
              <a:lnSpc>
                <a:spcPct val="90000"/>
              </a:lnSpc>
              <a:buClr>
                <a:schemeClr val="accent1"/>
              </a:buClr>
            </a:pPr>
            <a:r>
              <a:rPr lang="en-US" altLang="en-US" sz="3200" dirty="0"/>
              <a:t>Represents ownership in a company</a:t>
            </a:r>
          </a:p>
          <a:p>
            <a:pPr lvl="1" eaLnBrk="1" hangingPunct="1">
              <a:lnSpc>
                <a:spcPct val="90000"/>
              </a:lnSpc>
              <a:buClr>
                <a:schemeClr val="accent1"/>
              </a:buClr>
            </a:pPr>
            <a:r>
              <a:rPr lang="en-US" altLang="en-US" sz="3200" dirty="0"/>
              <a:t>Bankruptcy possible</a:t>
            </a:r>
          </a:p>
          <a:p>
            <a:pPr lvl="1" eaLnBrk="1" hangingPunct="1">
              <a:lnSpc>
                <a:spcPct val="90000"/>
              </a:lnSpc>
              <a:buClr>
                <a:schemeClr val="accent1"/>
              </a:buClr>
            </a:pPr>
            <a:r>
              <a:rPr lang="en-US" altLang="en-US" sz="3200" dirty="0"/>
              <a:t>Limited liability rule</a:t>
            </a:r>
          </a:p>
          <a:p>
            <a:pPr lvl="1" eaLnBrk="1" hangingPunct="1">
              <a:lnSpc>
                <a:spcPct val="90000"/>
              </a:lnSpc>
              <a:buClr>
                <a:schemeClr val="accent1"/>
              </a:buClr>
            </a:pPr>
            <a:r>
              <a:rPr lang="en-US" altLang="en-US" sz="3200" dirty="0"/>
              <a:t>Capital gains</a:t>
            </a:r>
          </a:p>
          <a:p>
            <a:pPr lvl="1" eaLnBrk="1" hangingPunct="1">
              <a:lnSpc>
                <a:spcPct val="90000"/>
              </a:lnSpc>
              <a:buClr>
                <a:schemeClr val="accent1"/>
              </a:buClr>
            </a:pPr>
            <a:r>
              <a:rPr lang="en-US" altLang="en-US" sz="3200" dirty="0"/>
              <a:t>Dividends</a:t>
            </a:r>
          </a:p>
        </p:txBody>
      </p:sp>
      <p:sp>
        <p:nvSpPr>
          <p:cNvPr id="17412" name="TextBox 1"/>
          <p:cNvSpPr txBox="1">
            <a:spLocks noChangeArrowheads="1"/>
          </p:cNvSpPr>
          <p:nvPr/>
        </p:nvSpPr>
        <p:spPr bwMode="auto">
          <a:xfrm>
            <a:off x="0" y="6477000"/>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fontAlgn="auto" hangingPunct="1">
              <a:spcAft>
                <a:spcPts val="0"/>
              </a:spcAft>
              <a:defRPr/>
            </a:pPr>
            <a:r>
              <a:rPr lang="en-US" altLang="en-US" dirty="0">
                <a:ea typeface="+mj-ea"/>
              </a:rPr>
              <a:t>Bonds</a:t>
            </a:r>
          </a:p>
        </p:txBody>
      </p:sp>
      <p:sp>
        <p:nvSpPr>
          <p:cNvPr id="19459" name="Content Placeholder 2"/>
          <p:cNvSpPr>
            <a:spLocks noGrp="1"/>
          </p:cNvSpPr>
          <p:nvPr>
            <p:ph idx="1"/>
          </p:nvPr>
        </p:nvSpPr>
        <p:spPr/>
        <p:txBody>
          <a:bodyPr/>
          <a:lstStyle/>
          <a:p>
            <a:pPr eaLnBrk="1" hangingPunct="1"/>
            <a:r>
              <a:rPr lang="en-US" altLang="en-US" sz="3200" dirty="0"/>
              <a:t>Debt contracts issued by government and corporations</a:t>
            </a:r>
          </a:p>
          <a:p>
            <a:pPr eaLnBrk="1" hangingPunct="1"/>
            <a:r>
              <a:rPr lang="en-US" altLang="en-US" sz="3200" dirty="0"/>
              <a:t>Possibility of default</a:t>
            </a:r>
          </a:p>
          <a:p>
            <a:pPr eaLnBrk="1" hangingPunct="1"/>
            <a:r>
              <a:rPr lang="en-US" altLang="en-US" sz="3200" dirty="0"/>
              <a:t>Investor receives interest</a:t>
            </a:r>
          </a:p>
        </p:txBody>
      </p:sp>
      <p:sp>
        <p:nvSpPr>
          <p:cNvPr id="19460" name="TextBox 1"/>
          <p:cNvSpPr txBox="1">
            <a:spLocks noChangeArrowheads="1"/>
          </p:cNvSpPr>
          <p:nvPr/>
        </p:nvSpPr>
        <p:spPr bwMode="auto">
          <a:xfrm>
            <a:off x="0" y="6477000"/>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fontAlgn="auto" hangingPunct="1">
              <a:spcAft>
                <a:spcPts val="0"/>
              </a:spcAft>
              <a:defRPr/>
            </a:pPr>
            <a:r>
              <a:rPr lang="en-US" altLang="en-US" dirty="0">
                <a:ea typeface="+mj-ea"/>
              </a:rPr>
              <a:t>Mutual Funds</a:t>
            </a:r>
          </a:p>
        </p:txBody>
      </p:sp>
      <p:sp>
        <p:nvSpPr>
          <p:cNvPr id="21507" name="Content Placeholder 2"/>
          <p:cNvSpPr>
            <a:spLocks noGrp="1"/>
          </p:cNvSpPr>
          <p:nvPr>
            <p:ph idx="1"/>
          </p:nvPr>
        </p:nvSpPr>
        <p:spPr/>
        <p:txBody>
          <a:bodyPr/>
          <a:lstStyle/>
          <a:p>
            <a:pPr eaLnBrk="1" hangingPunct="1"/>
            <a:r>
              <a:rPr lang="en-US" altLang="en-US" sz="3200" dirty="0"/>
              <a:t>Company that maintains a portfolio of either stocks or bonds</a:t>
            </a:r>
          </a:p>
          <a:p>
            <a:pPr eaLnBrk="1" hangingPunct="1"/>
            <a:r>
              <a:rPr lang="en-US" altLang="en-US" sz="3200" dirty="0"/>
              <a:t>Currently more than 8,000 mutual funds</a:t>
            </a:r>
          </a:p>
          <a:p>
            <a:pPr eaLnBrk="1" hangingPunct="1"/>
            <a:r>
              <a:rPr lang="en-US" altLang="en-US" sz="3200" dirty="0"/>
              <a:t>Index funds</a:t>
            </a:r>
          </a:p>
          <a:p>
            <a:pPr eaLnBrk="1" hangingPunct="1"/>
            <a:r>
              <a:rPr lang="en-US" altLang="en-US" sz="3200" dirty="0"/>
              <a:t>Actively managed funds</a:t>
            </a:r>
          </a:p>
          <a:p>
            <a:pPr eaLnBrk="1" hangingPunct="1"/>
            <a:r>
              <a:rPr lang="en-US" altLang="en-US" sz="3200" dirty="0"/>
              <a:t>Passively managed funds</a:t>
            </a:r>
          </a:p>
        </p:txBody>
      </p:sp>
      <p:sp>
        <p:nvSpPr>
          <p:cNvPr id="21508" name="TextBox 1"/>
          <p:cNvSpPr txBox="1">
            <a:spLocks noChangeArrowheads="1"/>
          </p:cNvSpPr>
          <p:nvPr/>
        </p:nvSpPr>
        <p:spPr bwMode="auto">
          <a:xfrm>
            <a:off x="0" y="6477000"/>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LO3</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 Office Colo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Calibri"/>
        <a:ea typeface=""/>
        <a:cs typeface=""/>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Adjacency - Office Colors" id="{B1709EEF-8A2A-493D-BD1E-8A1E2C64C97E}" vid="{A56F7D82-2F02-47CE-B017-F41FC9221C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 - Office Colors</Template>
  <TotalTime>2185</TotalTime>
  <Words>2765</Words>
  <Application>Microsoft Office PowerPoint</Application>
  <PresentationFormat>On-screen Show (4:3)</PresentationFormat>
  <Paragraphs>233</Paragraphs>
  <Slides>22</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MS PGothic</vt:lpstr>
      <vt:lpstr>MS PGothic</vt:lpstr>
      <vt:lpstr>Arial</vt:lpstr>
      <vt:lpstr>Calibri</vt:lpstr>
      <vt:lpstr>Tahoma</vt:lpstr>
      <vt:lpstr>Times New Roman</vt:lpstr>
      <vt:lpstr>Wingdings</vt:lpstr>
      <vt:lpstr>Adjacency - Office Colors</vt:lpstr>
      <vt:lpstr>Chapter 31</vt:lpstr>
      <vt:lpstr>Financial Investment</vt:lpstr>
      <vt:lpstr>Compound Interest</vt:lpstr>
      <vt:lpstr>Present Value Model</vt:lpstr>
      <vt:lpstr>Applications</vt:lpstr>
      <vt:lpstr>Popular Investments</vt:lpstr>
      <vt:lpstr>Stocks</vt:lpstr>
      <vt:lpstr>Bonds</vt:lpstr>
      <vt:lpstr>Mutual Funds</vt:lpstr>
      <vt:lpstr>Mutual Funds Continued</vt:lpstr>
      <vt:lpstr>Calculating Investment Returns</vt:lpstr>
      <vt:lpstr>Arbitrage</vt:lpstr>
      <vt:lpstr>Risk</vt:lpstr>
      <vt:lpstr>Risk Continued</vt:lpstr>
      <vt:lpstr>Investment Risks </vt:lpstr>
      <vt:lpstr>The Security Market Line</vt:lpstr>
      <vt:lpstr>The Security Market Line Graph</vt:lpstr>
      <vt:lpstr>The Security Market Line Cont’d</vt:lpstr>
      <vt:lpstr>Arbitrage and The Security Market Line</vt:lpstr>
      <vt:lpstr>The Security Market Line Concluded</vt:lpstr>
      <vt:lpstr>SML: Applications</vt:lpstr>
      <vt:lpstr>Index Funds versus Actively Managed Funds</vt:lpstr>
    </vt:vector>
  </TitlesOfParts>
  <Manager>The McGraw-Hill Companies Copyright 2008</Manager>
  <Company>Personal Home Copy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14-Web</dc:title>
  <dc:subject>McConnell-Brue Economics</dc:subject>
  <dc:creator>C. Norman Hollingsworth</dc:creator>
  <cp:lastModifiedBy>John Slonim</cp:lastModifiedBy>
  <cp:revision>256</cp:revision>
  <dcterms:created xsi:type="dcterms:W3CDTF">2008-07-24T13:33:55Z</dcterms:created>
  <dcterms:modified xsi:type="dcterms:W3CDTF">2018-01-26T18:16:11Z</dcterms:modified>
</cp:coreProperties>
</file>