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91" r:id="rId1"/>
  </p:sldMasterIdLst>
  <p:notesMasterIdLst>
    <p:notesMasterId r:id="rId39"/>
  </p:notesMasterIdLst>
  <p:sldIdLst>
    <p:sldId id="256" r:id="rId2"/>
    <p:sldId id="257" r:id="rId3"/>
    <p:sldId id="287" r:id="rId4"/>
    <p:sldId id="275" r:id="rId5"/>
    <p:sldId id="276" r:id="rId6"/>
    <p:sldId id="266" r:id="rId7"/>
    <p:sldId id="277" r:id="rId8"/>
    <p:sldId id="278" r:id="rId9"/>
    <p:sldId id="305" r:id="rId10"/>
    <p:sldId id="267" r:id="rId11"/>
    <p:sldId id="295" r:id="rId12"/>
    <p:sldId id="279" r:id="rId13"/>
    <p:sldId id="281" r:id="rId14"/>
    <p:sldId id="296" r:id="rId15"/>
    <p:sldId id="306" r:id="rId16"/>
    <p:sldId id="307" r:id="rId17"/>
    <p:sldId id="282" r:id="rId18"/>
    <p:sldId id="297" r:id="rId19"/>
    <p:sldId id="308" r:id="rId20"/>
    <p:sldId id="309" r:id="rId21"/>
    <p:sldId id="288" r:id="rId22"/>
    <p:sldId id="268" r:id="rId23"/>
    <p:sldId id="289" r:id="rId24"/>
    <p:sldId id="293" r:id="rId25"/>
    <p:sldId id="300" r:id="rId26"/>
    <p:sldId id="290" r:id="rId27"/>
    <p:sldId id="270" r:id="rId28"/>
    <p:sldId id="269" r:id="rId29"/>
    <p:sldId id="301" r:id="rId30"/>
    <p:sldId id="284" r:id="rId31"/>
    <p:sldId id="285" r:id="rId32"/>
    <p:sldId id="271" r:id="rId33"/>
    <p:sldId id="291" r:id="rId34"/>
    <p:sldId id="302" r:id="rId35"/>
    <p:sldId id="292" r:id="rId36"/>
    <p:sldId id="272" r:id="rId37"/>
    <p:sldId id="303"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557">
          <p15:clr>
            <a:srgbClr val="A4A3A4"/>
          </p15:clr>
        </p15:guide>
        <p15:guide id="2" pos="47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W" initials="AW"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669900"/>
    <a:srgbClr val="E7F4F5"/>
    <a:srgbClr val="B5E1C7"/>
    <a:srgbClr val="CCE8EA"/>
    <a:srgbClr val="A8E0AF"/>
    <a:srgbClr val="90D899"/>
    <a:srgbClr val="FFAD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25" autoAdjust="0"/>
    <p:restoredTop sz="77347" autoAdjust="0"/>
  </p:normalViewPr>
  <p:slideViewPr>
    <p:cSldViewPr snapToGrid="0">
      <p:cViewPr varScale="1">
        <p:scale>
          <a:sx n="53" d="100"/>
          <a:sy n="53" d="100"/>
        </p:scale>
        <p:origin x="1884" y="36"/>
      </p:cViewPr>
      <p:guideLst>
        <p:guide orient="horz" pos="2557"/>
        <p:guide pos="4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548" y="24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pitchFamily="17" charset="-128"/>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13ED3838-3D16-4F07-93F6-C9707F2C9844}" type="datetimeFigureOut">
              <a:rPr lang="en-US" altLang="en-US"/>
              <a:pPr>
                <a:defRPr/>
              </a:pPr>
              <a:t>1/26/2018</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pitchFamily="17" charset="-128"/>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750C77A-3056-4842-A5EE-B1071BCCD3A6}" type="slidenum">
              <a:rPr lang="en-US" altLang="en-US"/>
              <a:pPr>
                <a:defRPr/>
              </a:pPr>
              <a:t>‹#›</a:t>
            </a:fld>
            <a:endParaRPr lang="en-US" altLang="en-US" dirty="0"/>
          </a:p>
        </p:txBody>
      </p:sp>
    </p:spTree>
    <p:extLst>
      <p:ext uri="{BB962C8B-B14F-4D97-AF65-F5344CB8AC3E}">
        <p14:creationId xmlns:p14="http://schemas.microsoft.com/office/powerpoint/2010/main" val="10915398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chapter starts by introducing the transactions and asset demand for money and explaining how the interaction of the demand and supply of money determine the interest rates in the market. Banks’ balance sheets are used to explain how open market operations is effective in changing the money supply. We will learn about tools other than open market operations that the Fed might use to manipulate the money supply and the reasons that these tools are chosen, or not chosen. We will then evaluate expansionary and restrictive monetary policy, conditions under which these policies should be used, and how they impact interest rates, investment, and aggregate demand. We close with a discussion of issues related to monetary policy and current monetary policy.</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234797D-84DC-422B-962B-D96C6F5166E3}" type="slidenum">
              <a:rPr lang="en-US" altLang="en-US"/>
              <a:pPr/>
              <a:t>1</a:t>
            </a:fld>
            <a:endParaRPr lang="en-US" altLang="en-US" dirty="0"/>
          </a:p>
        </p:txBody>
      </p:sp>
    </p:spTree>
    <p:extLst>
      <p:ext uri="{BB962C8B-B14F-4D97-AF65-F5344CB8AC3E}">
        <p14:creationId xmlns:p14="http://schemas.microsoft.com/office/powerpoint/2010/main" val="3920652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Open market operations are used by the Fed to increase or decrease the commercial bank reserves available which, in turn, will affect the amount of money available in the economy. This process has expanded since the mortgage debt crisis of 2008.</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CECE69D-3A4E-441D-A662-8C8EE1104EDD}" type="slidenum">
              <a:rPr lang="en-US" altLang="en-US"/>
              <a:pPr/>
              <a:t>10</a:t>
            </a:fld>
            <a:endParaRPr lang="en-US" altLang="en-US" dirty="0"/>
          </a:p>
        </p:txBody>
      </p:sp>
    </p:spTree>
    <p:extLst>
      <p:ext uri="{BB962C8B-B14F-4D97-AF65-F5344CB8AC3E}">
        <p14:creationId xmlns:p14="http://schemas.microsoft.com/office/powerpoint/2010/main" val="732877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As part of their open-market operations, the Fed will buy or sell government bonds. If they purchase the bonds from commercial banks, the commercial banks are in effect transferring part of their holding of securities to the Fed, which creates new reserves for the banks in their accounts at the Fed. By increasing the commercial banks’ reserves, the Fed has increased their lending capacity.</a:t>
            </a:r>
          </a:p>
        </p:txBody>
      </p:sp>
    </p:spTree>
    <p:extLst>
      <p:ext uri="{BB962C8B-B14F-4D97-AF65-F5344CB8AC3E}">
        <p14:creationId xmlns:p14="http://schemas.microsoft.com/office/powerpoint/2010/main" val="684642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When the Fed buys government bonds from commercial banks, it increases the assets of the Fed and increases the reserves of the commercial banks. This will increase the lending ability of the commercial banks.</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DF3C13A-798A-4580-A7CE-8286556D2CC5}" type="slidenum">
              <a:rPr lang="en-US" altLang="en-US"/>
              <a:pPr/>
              <a:t>12</a:t>
            </a:fld>
            <a:endParaRPr lang="en-US" altLang="en-US" dirty="0"/>
          </a:p>
        </p:txBody>
      </p:sp>
    </p:spTree>
    <p:extLst>
      <p:ext uri="{BB962C8B-B14F-4D97-AF65-F5344CB8AC3E}">
        <p14:creationId xmlns:p14="http://schemas.microsoft.com/office/powerpoint/2010/main" val="2968918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When the Fed buys government bonds from the public, the effect is much the same. The assets of the Fed increase, and as the public deposits the funds into a commercial bank, its reserves and lending ability will increase.</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2C782BF-40E8-4079-88BB-F7E26CD76D17}" type="slidenum">
              <a:rPr lang="en-US" altLang="en-US"/>
              <a:pPr/>
              <a:t>13</a:t>
            </a:fld>
            <a:endParaRPr lang="en-US" altLang="en-US" dirty="0"/>
          </a:p>
        </p:txBody>
      </p:sp>
    </p:spTree>
    <p:extLst>
      <p:ext uri="{BB962C8B-B14F-4D97-AF65-F5344CB8AC3E}">
        <p14:creationId xmlns:p14="http://schemas.microsoft.com/office/powerpoint/2010/main" val="3025931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If the Fed sells government bonds to commercial banks, the opposite effect occurs. The banks lose reserves, which will reduce their lending capacity.</a:t>
            </a:r>
          </a:p>
        </p:txBody>
      </p:sp>
    </p:spTree>
    <p:extLst>
      <p:ext uri="{BB962C8B-B14F-4D97-AF65-F5344CB8AC3E}">
        <p14:creationId xmlns:p14="http://schemas.microsoft.com/office/powerpoint/2010/main" val="1650237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Whether the Fed sells bonds to the public or to commercial banks, the result is the same. When the Federal Reserve Banks sell securities on the open market, commercial bank reserves are reduced. If all excess reserves are already lent out, this decline in commercial bank reserves produces a decline in the nation’s money supply.</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6099B6A-5BFE-498A-8A00-912BB5FE0974}" type="slidenum">
              <a:rPr lang="en-US" altLang="en-US"/>
              <a:pPr/>
              <a:t>15</a:t>
            </a:fld>
            <a:endParaRPr lang="en-US" altLang="en-US" dirty="0"/>
          </a:p>
        </p:txBody>
      </p:sp>
    </p:spTree>
    <p:extLst>
      <p:ext uri="{BB962C8B-B14F-4D97-AF65-F5344CB8AC3E}">
        <p14:creationId xmlns:p14="http://schemas.microsoft.com/office/powerpoint/2010/main" val="3804490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By using repos and reverse repos, the Fed can also manipulate the money supply. When it makes repo transactions the money supply is increased and reverse repos decrease the money supply.</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F9E0AC9-EA3B-425C-9D50-D808B813BE1A}" type="slidenum">
              <a:rPr lang="en-US" altLang="en-US"/>
              <a:pPr/>
              <a:t>16</a:t>
            </a:fld>
            <a:endParaRPr lang="en-US" altLang="en-US" dirty="0"/>
          </a:p>
        </p:txBody>
      </p:sp>
    </p:spTree>
    <p:extLst>
      <p:ext uri="{BB962C8B-B14F-4D97-AF65-F5344CB8AC3E}">
        <p14:creationId xmlns:p14="http://schemas.microsoft.com/office/powerpoint/2010/main" val="2045197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 addition to open market operations, the Fed has three other tools available. The Fed can change the reserve ratio, which will affect the ability of commercial banks to lend. If the reserve ratio is increased, the money multiplier will decrease and vice versa.</a:t>
            </a:r>
          </a:p>
          <a:p>
            <a:pPr eaLnBrk="1" hangingPunct="1">
              <a:spcBef>
                <a:spcPct val="0"/>
              </a:spcBef>
            </a:pPr>
            <a:r>
              <a:rPr lang="en-US" altLang="en-US" dirty="0"/>
              <a:t>As the “lender of last resort,” the Fed makes short-term loans to banks to cover unexpected and immediate needs for additional funds. The rate that the Fed charges the banks is called the discount rate. In providing the loan, the Fed increases the reserves of the borrowing bank. Since there are no required reserves against loans from the Fed, all new reserves are considered excess reserves, and as such, they enhance the ability of the bank to lend. If the Fed raises the discount rate, it discourages banks from borrowing, and if it lowers the rate, it encourages banks to borrow.</a:t>
            </a:r>
          </a:p>
          <a:p>
            <a:pPr eaLnBrk="1" hangingPunct="1">
              <a:spcBef>
                <a:spcPct val="0"/>
              </a:spcBef>
            </a:pPr>
            <a:r>
              <a:rPr lang="en-US" altLang="en-US" dirty="0"/>
              <a:t>The term auction facility is another way that the Fed can alter bank reserves. Twice a month, the Fed auctions off the right for banks to borrow reserves for 28- and 84-day periods. This tool allows the Fed to guarantee that the amount of reverses it wishes to lend will be borrowed and, therefore, will be available as excess reserves in the banking system to increase lending.</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634067D-12E9-49C1-97DD-8810BD492815}" type="slidenum">
              <a:rPr lang="en-US" altLang="en-US"/>
              <a:pPr/>
              <a:t>17</a:t>
            </a:fld>
            <a:endParaRPr lang="en-US" altLang="en-US" dirty="0"/>
          </a:p>
        </p:txBody>
      </p:sp>
    </p:spTree>
    <p:extLst>
      <p:ext uri="{BB962C8B-B14F-4D97-AF65-F5344CB8AC3E}">
        <p14:creationId xmlns:p14="http://schemas.microsoft.com/office/powerpoint/2010/main" val="3176109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table shows that a change in the reserve ratio affects the money-creating ability of the banking system as a whole in two ways, (1) by changing the amount of excess reserves, and (2) changing the size of the monetary multiplier.</a:t>
            </a:r>
          </a:p>
        </p:txBody>
      </p:sp>
    </p:spTree>
    <p:extLst>
      <p:ext uri="{BB962C8B-B14F-4D97-AF65-F5344CB8AC3E}">
        <p14:creationId xmlns:p14="http://schemas.microsoft.com/office/powerpoint/2010/main" val="3753957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As the “lender of last resort,” the Fed makes short-term loans to banks to cover unexpected and immediate needs for additional funds. The rate that the Fed charges the banks is called the discount rate. In providing the loan, the Fed increases the reserves of the borrowing bank. Since there are no required reserves against loans from the Fed, all new reserves are considered excess reserves, and as such, they enhance the ability of the bank to lend. If the Fed raises the discount rate, it discourages banks from borrowing, and if it lowers the rate, it encourages banks to borrow.</a:t>
            </a:r>
          </a:p>
          <a:p>
            <a:pPr eaLnBrk="1" hangingPunct="1">
              <a:spcBef>
                <a:spcPct val="0"/>
              </a:spcBef>
            </a:pPr>
            <a:r>
              <a:rPr lang="en-US" altLang="en-US" dirty="0"/>
              <a:t>The term auction facility is another way that the Fed can alter bank reserves. Twice a month, the Fed auctions off the right for banks to borrow reserves for 28- and 84-day periods. This tool allows the Fed to guarantee that the amount of reverses it wishes to lend will be borrowed and, therefore, will be available as excess reserves in the banking system to increase lending.</a:t>
            </a:r>
          </a:p>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1C0A00E-8393-4A3E-BB4F-DC0B9F9E1F1F}" type="slidenum">
              <a:rPr lang="en-US" altLang="en-US"/>
              <a:pPr/>
              <a:t>19</a:t>
            </a:fld>
            <a:endParaRPr lang="en-US" altLang="en-US" dirty="0"/>
          </a:p>
        </p:txBody>
      </p:sp>
    </p:spTree>
    <p:extLst>
      <p:ext uri="{BB962C8B-B14F-4D97-AF65-F5344CB8AC3E}">
        <p14:creationId xmlns:p14="http://schemas.microsoft.com/office/powerpoint/2010/main" val="175759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Understanding interest rates is a key economic concept. For example, imagine a gentleman who was beginning a new career working for an investment firm. He did not have a business background, but he was a salesman. One evening as he was discussing his new career with an economist friend, he told his friend that the reason his firm could offer investors a much higher return than the banks was because his firm had been around for over 100 years and, therefore, was considered “safer” than a bank and did not have to purchase insurance to safeguard depositors’ funds like banks did. The economist stopped him and had to explain to him that actually it was the opposite: his firm had to pay a higher interest rate to investors to compensate the investors for their increased risk with his firm because their investments were not insured.</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4612B38-E99C-4753-90AB-09B11FF6B80A}" type="slidenum">
              <a:rPr lang="en-US" altLang="en-US"/>
              <a:pPr/>
              <a:t>2</a:t>
            </a:fld>
            <a:endParaRPr lang="en-US" altLang="en-US" dirty="0"/>
          </a:p>
        </p:txBody>
      </p:sp>
    </p:spTree>
    <p:extLst>
      <p:ext uri="{BB962C8B-B14F-4D97-AF65-F5344CB8AC3E}">
        <p14:creationId xmlns:p14="http://schemas.microsoft.com/office/powerpoint/2010/main" val="1938811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en-US" altLang="en-US" dirty="0"/>
              <a:t>In 2008, federal law was changed so that the Federal Reserve could for the first time pay banks interest on excess reserves. By changing the interest rate the Federal Reserve can encourage or discourage banks to keep reserves, thereby influencing the amount of lending banks do.</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5E05008-BB25-485F-AE38-192262FA87D6}" type="slidenum">
              <a:rPr lang="en-US" altLang="en-US"/>
              <a:pPr/>
              <a:t>20</a:t>
            </a:fld>
            <a:endParaRPr lang="en-US" altLang="en-US" dirty="0"/>
          </a:p>
        </p:txBody>
      </p:sp>
    </p:spTree>
    <p:extLst>
      <p:ext uri="{BB962C8B-B14F-4D97-AF65-F5344CB8AC3E}">
        <p14:creationId xmlns:p14="http://schemas.microsoft.com/office/powerpoint/2010/main" val="44806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open market operations are the most important tool in the Fed’s arsenal. It gives the Fed great flexibility in controlling the money supply, and the impact on the money supply is swift. The other tools are typically only used in special circumstances. For example, the last change in the reserve ratio came in 1992 and was done more to shore up banks and thrifts in the aftermath of the 1990-1991 recession than to impact the money supply. In 2008, federal law was changed so that the Federal Reserve could for the first time pay banks interest on excess reserves. By changing the interest rate the Federal Reserve can encourage or discourage banks to keep reserves, thereby influencing the amount of lending banks do.</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1226CA8-D5D4-4D58-9FB7-862BEC7E090B}" type="slidenum">
              <a:rPr lang="en-US" altLang="en-US"/>
              <a:pPr/>
              <a:t>21</a:t>
            </a:fld>
            <a:endParaRPr lang="en-US" altLang="en-US" dirty="0"/>
          </a:p>
        </p:txBody>
      </p:sp>
    </p:spTree>
    <p:extLst>
      <p:ext uri="{BB962C8B-B14F-4D97-AF65-F5344CB8AC3E}">
        <p14:creationId xmlns:p14="http://schemas.microsoft.com/office/powerpoint/2010/main" val="2940110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Instead of leaving excess reserves at the Federal Reserve Banks, which typically pay less interest than commercial banks, when banks have excess reserves, they will prefer to loan them to other banks that temporarily need the money to meet their own reserve requirements. The rate charged by the commercial banks on these overnight loans is referred to as the federal funds rate. It serves as the equilibrium rate for this market of bank reserves. The Federal Reserve targets this rate by manipulating the supply of reserves that are offered in the market. Typically this is done by buying or selling government bonds. The FOMC meets regularly to choose a desired federal funds rate and then directs the Federal Reserve Bank of New York to undertake the open market operations needed to achieve that rate.</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77BDA6B-99A7-434F-9968-0532B946C75D}" type="slidenum">
              <a:rPr lang="en-US" altLang="en-US"/>
              <a:pPr/>
              <a:t>22</a:t>
            </a:fld>
            <a:endParaRPr lang="en-US" altLang="en-US" dirty="0"/>
          </a:p>
        </p:txBody>
      </p:sp>
    </p:spTree>
    <p:extLst>
      <p:ext uri="{BB962C8B-B14F-4D97-AF65-F5344CB8AC3E}">
        <p14:creationId xmlns:p14="http://schemas.microsoft.com/office/powerpoint/2010/main" val="1847010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During times of recession and unemployment, as in the past couple of years, the Fed will initiate expansionary monetary policy. The idea is to increase the supply of money in the economy in order to increase borrowing and spending. One of the problems with the recovery today is that while spending has increased some, borrowing is actually down. It seems ironic that when people save instead of borrow, it can actually be detrimental to the economy</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DF582EE-2D23-458B-A3F4-5B1DA48F0834}" type="slidenum">
              <a:rPr lang="en-US" altLang="en-US"/>
              <a:pPr/>
              <a:t>23</a:t>
            </a:fld>
            <a:endParaRPr lang="en-US" altLang="en-US" dirty="0"/>
          </a:p>
        </p:txBody>
      </p:sp>
    </p:spTree>
    <p:extLst>
      <p:ext uri="{BB962C8B-B14F-4D97-AF65-F5344CB8AC3E}">
        <p14:creationId xmlns:p14="http://schemas.microsoft.com/office/powerpoint/2010/main" val="1667922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During times of rising inflation, the Fed will switch to a more restrictive monetary policy. In order to keep prices down, the Fed will increase the interest rate in order to reduce borrowing and spending, which will hopefully slow the expansion of aggregate demand that is driving up the price levels.</a:t>
            </a:r>
          </a:p>
        </p:txBody>
      </p:sp>
    </p:spTree>
    <p:extLst>
      <p:ext uri="{BB962C8B-B14F-4D97-AF65-F5344CB8AC3E}">
        <p14:creationId xmlns:p14="http://schemas.microsoft.com/office/powerpoint/2010/main" val="2916950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figure illustrates the changes in the prime interest rate and the Federal funds rate in the United States between 1998-2016. The two rates move together.</a:t>
            </a:r>
          </a:p>
        </p:txBody>
      </p:sp>
    </p:spTree>
    <p:extLst>
      <p:ext uri="{BB962C8B-B14F-4D97-AF65-F5344CB8AC3E}">
        <p14:creationId xmlns:p14="http://schemas.microsoft.com/office/powerpoint/2010/main" val="1969250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Taylor rule was developed by economist John Taylor and builds upon the theory that central banks are willing to tolerate a small positive inflation rate if doing so helps the economy achieve its potential output. The Taylor Rule assumes that the Fed has a 2% target inflation rate and follows three basic rules when setting its target for the Federal funds rate: (1) When real GDP = potential GDP and inflation is at the target rate of 2%, the Federal funds rate should be 4%. (2) For each 1% increase of real GDP above potential GDP, the Fed should raise the real Federal funds rate by ½%. (3) For each 1% increase in the inflation rate above the 2% target rate, the Fed should raise the real Federal funds rate by ½%.</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910A3B-EDD0-49BA-92F1-877A30FC2AA6}" type="slidenum">
              <a:rPr lang="en-US" altLang="en-US"/>
              <a:pPr/>
              <a:t>26</a:t>
            </a:fld>
            <a:endParaRPr lang="en-US" altLang="en-US" dirty="0"/>
          </a:p>
        </p:txBody>
      </p:sp>
    </p:spTree>
    <p:extLst>
      <p:ext uri="{BB962C8B-B14F-4D97-AF65-F5344CB8AC3E}">
        <p14:creationId xmlns:p14="http://schemas.microsoft.com/office/powerpoint/2010/main" val="3257788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next section will discuss how monetary policy affects the economy’s levels of investment, aggregate demand, real GDP, and prices.</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5B8A30F-FED6-4EDB-B19F-7E37A5E5A78A}" type="slidenum">
              <a:rPr lang="en-US" altLang="en-US"/>
              <a:pPr/>
              <a:t>27</a:t>
            </a:fld>
            <a:endParaRPr lang="en-US" altLang="en-US" dirty="0"/>
          </a:p>
        </p:txBody>
      </p:sp>
    </p:spTree>
    <p:extLst>
      <p:ext uri="{BB962C8B-B14F-4D97-AF65-F5344CB8AC3E}">
        <p14:creationId xmlns:p14="http://schemas.microsoft.com/office/powerpoint/2010/main" val="1732779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An expansionary monetary policy that shifts the money supply curve rightward in (a) lowers the interest rate from 10% to 8% which results in the investment spending in (b) to increase from $15 to $20 billion and causes aggregate demand to increase. This shifts the aggregate demand curve rightward from AD1 to AD2 in (c) so that real output rises to the full employment level </a:t>
            </a:r>
            <a:r>
              <a:rPr lang="en-US" altLang="en-US" i="1" dirty="0"/>
              <a:t>Qf </a:t>
            </a:r>
            <a:r>
              <a:rPr lang="en-US" altLang="en-US" dirty="0"/>
              <a:t>along the horizontal dashed line. Conversely, a restrictive monetary policy will cause the money supply curve to shift leftward, thereby increasing the interest rate, decreasing investment and aggregate demand.</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CC9F3D7-62C7-4EFB-9C69-2BF0D99E4BAF}" type="slidenum">
              <a:rPr lang="en-US" altLang="en-US"/>
              <a:pPr/>
              <a:t>28</a:t>
            </a:fld>
            <a:endParaRPr lang="en-US" altLang="en-US" dirty="0"/>
          </a:p>
        </p:txBody>
      </p:sp>
    </p:spTree>
    <p:extLst>
      <p:ext uri="{BB962C8B-B14F-4D97-AF65-F5344CB8AC3E}">
        <p14:creationId xmlns:p14="http://schemas.microsoft.com/office/powerpoint/2010/main" val="2920090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 (d), the economy at point </a:t>
            </a:r>
            <a:r>
              <a:rPr lang="en-US" altLang="en-US" i="1" dirty="0"/>
              <a:t>a </a:t>
            </a:r>
            <a:r>
              <a:rPr lang="en-US" altLang="en-US" dirty="0"/>
              <a:t>has an inflationary output gap because it is producing above potential output.</a:t>
            </a:r>
          </a:p>
        </p:txBody>
      </p:sp>
    </p:spTree>
    <p:extLst>
      <p:ext uri="{BB962C8B-B14F-4D97-AF65-F5344CB8AC3E}">
        <p14:creationId xmlns:p14="http://schemas.microsoft.com/office/powerpoint/2010/main" val="1922605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People hold money for many different reasons. One reason is that it is convenient to have money available to purchase necessary goods and services. This is referred to as the transactions demand, or </a:t>
            </a:r>
            <a:r>
              <a:rPr lang="en-US" altLang="en-US" i="1" dirty="0"/>
              <a:t>D</a:t>
            </a:r>
            <a:r>
              <a:rPr lang="en-US" altLang="en-US" i="1" baseline="-25000" dirty="0"/>
              <a:t>t</a:t>
            </a:r>
            <a:r>
              <a:rPr lang="en-US" altLang="en-US" i="1" dirty="0"/>
              <a:t>. </a:t>
            </a:r>
            <a:r>
              <a:rPr lang="en-US" altLang="en-US" dirty="0"/>
              <a:t>The larger the value of all goods and services exchanged in the economy, the larger the amount of money that will be needed to handle all of the transactions.</a:t>
            </a:r>
          </a:p>
          <a:p>
            <a:pPr eaLnBrk="1" hangingPunct="1">
              <a:spcBef>
                <a:spcPct val="0"/>
              </a:spcBef>
            </a:pPr>
            <a:r>
              <a:rPr lang="en-US" altLang="en-US" dirty="0"/>
              <a:t>The second reason for holding money is the asset demand or </a:t>
            </a:r>
            <a:r>
              <a:rPr lang="en-US" altLang="en-US" i="1" dirty="0"/>
              <a:t>D</a:t>
            </a:r>
            <a:r>
              <a:rPr lang="en-US" altLang="en-US" i="1" baseline="-25000" dirty="0"/>
              <a:t>a</a:t>
            </a:r>
            <a:r>
              <a:rPr lang="en-US" altLang="en-US" dirty="0"/>
              <a:t>. People like to hold some of their financial assets as money because money is the most liquid of all financial assets. If an emergency arises where you need funds in a hurry, you will have access to those funds quickly.</a:t>
            </a:r>
          </a:p>
          <a:p>
            <a:pPr eaLnBrk="1" hangingPunct="1">
              <a:spcBef>
                <a:spcPct val="0"/>
              </a:spcBef>
            </a:pPr>
            <a:r>
              <a:rPr lang="en-US" altLang="en-US" dirty="0"/>
              <a:t>The disadvantage to holding money as an asset is that it is a non-productive asset. If you bury a pile of money in the backyard, when you dig it up ten years later, it will be the same amount that you buried, and ten years later the purchasing power of the money has probably declined.</a:t>
            </a:r>
          </a:p>
          <a:p>
            <a:pPr eaLnBrk="1" hangingPunct="1">
              <a:spcBef>
                <a:spcPct val="0"/>
              </a:spcBef>
            </a:pPr>
            <a:r>
              <a:rPr lang="en-US" altLang="en-US" dirty="0"/>
              <a:t>The amount of money demanded as an asset is inversely related to the interest rates, meaning as interest rates go up, the demand for money as an asset goes down and vice versa.</a:t>
            </a:r>
            <a:endParaRPr lang="en-US" altLang="en-US" i="1"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6FC3DE5-C730-4383-830B-3FFD4CC071D0}" type="slidenum">
              <a:rPr lang="en-US" altLang="en-US"/>
              <a:pPr/>
              <a:t>3</a:t>
            </a:fld>
            <a:endParaRPr lang="en-US" altLang="en-US" dirty="0"/>
          </a:p>
        </p:txBody>
      </p:sp>
    </p:spTree>
    <p:extLst>
      <p:ext uri="{BB962C8B-B14F-4D97-AF65-F5344CB8AC3E}">
        <p14:creationId xmlns:p14="http://schemas.microsoft.com/office/powerpoint/2010/main" val="1012445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chain illustrates the causes and effects of expansionary monetary policy. When faced with the problems of unemployment and recession, the Fed takes actions to increase the money supply, which should eventually lead to real GDP rising. Unfortunately, it is not an immediate reaction so the Fed may overshoot the mark, which can lead to inflation.</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54D843B-6CA8-4DD4-B55B-B48946C0BA82}" type="slidenum">
              <a:rPr lang="en-US" altLang="en-US"/>
              <a:pPr/>
              <a:t>30</a:t>
            </a:fld>
            <a:endParaRPr lang="en-US" altLang="en-US" dirty="0"/>
          </a:p>
        </p:txBody>
      </p:sp>
    </p:spTree>
    <p:extLst>
      <p:ext uri="{BB962C8B-B14F-4D97-AF65-F5344CB8AC3E}">
        <p14:creationId xmlns:p14="http://schemas.microsoft.com/office/powerpoint/2010/main" val="3533244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 times of inflation, the Fed practices restrictive monetary policy and decreases the supply of money, which should lead to a decrease in the inflation rate. However, because prices tend to be inflexible, if the Fed is not careful, their actions can lead to a recession.</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BC3F25A-E375-4A90-BD27-3280F190F5BE}" type="slidenum">
              <a:rPr lang="en-US" altLang="en-US"/>
              <a:pPr/>
              <a:t>31</a:t>
            </a:fld>
            <a:endParaRPr lang="en-US" altLang="en-US" dirty="0"/>
          </a:p>
        </p:txBody>
      </p:sp>
    </p:spTree>
    <p:extLst>
      <p:ext uri="{BB962C8B-B14F-4D97-AF65-F5344CB8AC3E}">
        <p14:creationId xmlns:p14="http://schemas.microsoft.com/office/powerpoint/2010/main" val="2169814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Compared to fiscal policy, which involves the government changing its taxing and spending policies, monetary policy has several advantages. It can quickly be changed to fit the current economic conditions, and because the members of the Fed’s Board of Governors serve fixed terms and are appointed, not elected, they are not subject to the political pressures that elected officials are subjected to.</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3FF35C3-3E06-4B6E-9695-3F76F1183206}" type="slidenum">
              <a:rPr lang="en-US" altLang="en-US"/>
              <a:pPr/>
              <a:t>32</a:t>
            </a:fld>
            <a:endParaRPr lang="en-US" altLang="en-US" dirty="0"/>
          </a:p>
        </p:txBody>
      </p:sp>
    </p:spTree>
    <p:extLst>
      <p:ext uri="{BB962C8B-B14F-4D97-AF65-F5344CB8AC3E}">
        <p14:creationId xmlns:p14="http://schemas.microsoft.com/office/powerpoint/2010/main" val="2149487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Given the fact that the recession was declared to have officially ended in June of 2009, many economists will continue to debate whether the Fed’s actions helped or hindered the recovery. Over the past decade, the Fed has acted quickly to attempt to stimulate the economy, even lowering the Federal funds rate to almost zero.</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02A7E40-E50E-42A7-AF81-054488A7AA8B}" type="slidenum">
              <a:rPr lang="en-US" altLang="en-US"/>
              <a:pPr/>
              <a:t>33</a:t>
            </a:fld>
            <a:endParaRPr lang="en-US" altLang="en-US" dirty="0"/>
          </a:p>
        </p:txBody>
      </p:sp>
    </p:spTree>
    <p:extLst>
      <p:ext uri="{BB962C8B-B14F-4D97-AF65-F5344CB8AC3E}">
        <p14:creationId xmlns:p14="http://schemas.microsoft.com/office/powerpoint/2010/main" val="21951865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To help stimulate the economy after the Great Recession, the Fed implemented the zero interest rate policy, quantitative easing, Operation Twist and forward guidance. Under the zero interest policy, the Fed aimed to keep short-term interest rates near zero to stimulate the economy. When growth remained weak the Fed had to find a way to deal with the zero lower bound policy under which a central bank is constrained in its ability to stimulate the economy through lower interest rates since you cannot have a negative interest rate. Their next response was quantitative easing which is similar to open-market operations but is not intended to lower interest rates but rather stimulate increased lending. In the second round the Fed engaged in forward commitment, preannouncing exactly how much it was going to buy. This continued until the Maturity Extension Program, better known as Operation Twist, was introduced in September 2011. This program was designed to reduce long-term interest rates.</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A55FA8A-0288-4D23-A772-C5EF5392EFC7}" type="slidenum">
              <a:rPr lang="en-US" altLang="en-US"/>
              <a:pPr/>
              <a:t>34</a:t>
            </a:fld>
            <a:endParaRPr lang="en-US" altLang="en-US" dirty="0"/>
          </a:p>
        </p:txBody>
      </p:sp>
    </p:spTree>
    <p:extLst>
      <p:ext uri="{BB962C8B-B14F-4D97-AF65-F5344CB8AC3E}">
        <p14:creationId xmlns:p14="http://schemas.microsoft.com/office/powerpoint/2010/main" val="24235561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lags complicate monetary policy because although its impact is faster than fiscal policy, there is still a three to six month delay that can cause problems and end up with the Fed overshooting its targets. Economists also feel that monetary policy is more effective dealing with slowing expansions and controlling inflation than it is with helping the economy recover from a severe recession. Even though the Fed may create excess reserves during periods of recession, that does not mean the banks will loan the money out. This is why in the recent recessionary period, the U.S. turned more towards the use of fiscal policy to attempt to spend its way out of the recession. Which policies actually succeeded we will probably never figure out.</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EEA7BAD-6EDE-48F6-A3C8-F2AC03834B85}" type="slidenum">
              <a:rPr lang="en-US" altLang="en-US"/>
              <a:pPr/>
              <a:t>35</a:t>
            </a:fld>
            <a:endParaRPr lang="en-US" altLang="en-US" dirty="0"/>
          </a:p>
        </p:txBody>
      </p:sp>
    </p:spTree>
    <p:extLst>
      <p:ext uri="{BB962C8B-B14F-4D97-AF65-F5344CB8AC3E}">
        <p14:creationId xmlns:p14="http://schemas.microsoft.com/office/powerpoint/2010/main" val="6193804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figure illustrates the many concepts and principles discussed in the preceding chapters and how they relate to one another.</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49CB03C-28AD-4E24-AC28-A4C80E2EB8C2}" type="slidenum">
              <a:rPr lang="en-US" altLang="en-US"/>
              <a:pPr/>
              <a:t>36</a:t>
            </a:fld>
            <a:endParaRPr lang="en-US" altLang="en-US" dirty="0"/>
          </a:p>
        </p:txBody>
      </p:sp>
    </p:spTree>
    <p:extLst>
      <p:ext uri="{BB962C8B-B14F-4D97-AF65-F5344CB8AC3E}">
        <p14:creationId xmlns:p14="http://schemas.microsoft.com/office/powerpoint/2010/main" val="2614036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While the Fed in 2016 has planned on raising short-term interest rates there is concern that doing so might derail the already fragile recovery. Instead, the Fed could consider another round of quantitative easing. Many economists, however, might prefer the Fed follow the path of the European Central Bank and set negative interest rates. They did so in an attempt to force banks to lend more which actually did work. In some countries, people were actually being paid to borrow money which in turn was being spent and stimulating economic activity. Speculation began to focus on a “negative lower bound”, an interest rate beyond which any further cuts would be counterproductive and fail to stimulate the economy. Time will only tell which path is more successful.</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D46B77F-CFED-4188-9AD9-DA37F0EFA3AA}" type="slidenum">
              <a:rPr lang="en-US" altLang="en-US"/>
              <a:pPr/>
              <a:t>37</a:t>
            </a:fld>
            <a:endParaRPr lang="en-US" altLang="en-US" dirty="0"/>
          </a:p>
        </p:txBody>
      </p:sp>
    </p:spTree>
    <p:extLst>
      <p:ext uri="{BB962C8B-B14F-4D97-AF65-F5344CB8AC3E}">
        <p14:creationId xmlns:p14="http://schemas.microsoft.com/office/powerpoint/2010/main" val="264682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total demand for money is the sum of the transactions demand for money plus the asset demand for money. The transactions demand for money is assumed to be vertical as it depends on GDP rather than the interest rate. The asset demand for money is inversely related to the interest rate, meaning as interest rates go up, the amount of money demanded goes down. When we introduce the supply of money into the graphs, we find an equilibrium point for money.</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6BB52C3-AFE6-4D76-B92D-344002C693E6}" type="slidenum">
              <a:rPr lang="en-US" altLang="en-US"/>
              <a:pPr/>
              <a:t>4</a:t>
            </a:fld>
            <a:endParaRPr lang="en-US" altLang="en-US" dirty="0"/>
          </a:p>
        </p:txBody>
      </p:sp>
    </p:spTree>
    <p:extLst>
      <p:ext uri="{BB962C8B-B14F-4D97-AF65-F5344CB8AC3E}">
        <p14:creationId xmlns:p14="http://schemas.microsoft.com/office/powerpoint/2010/main" val="1672973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Just like in other resource markets, there is an equilibrium interest rate that will cause the supply of money available to equal the demand for money. This rate can be thought of as the market-determined price that borrowers must pay for using someone else’s money over some period of time.</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4FD2902-B58C-42F4-B87F-C05FCA69FD73}" type="slidenum">
              <a:rPr lang="en-US" altLang="en-US"/>
              <a:pPr/>
              <a:t>5</a:t>
            </a:fld>
            <a:endParaRPr lang="en-US" altLang="en-US" dirty="0"/>
          </a:p>
        </p:txBody>
      </p:sp>
    </p:spTree>
    <p:extLst>
      <p:ext uri="{BB962C8B-B14F-4D97-AF65-F5344CB8AC3E}">
        <p14:creationId xmlns:p14="http://schemas.microsoft.com/office/powerpoint/2010/main" val="486266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Just like any other organization, the Federal Reserve Bank’s balance sheet reports the assets and liabilities of the organization as of that point in time. The Fed’s balance sheet helps us to consider how the Fed conducts monetary policy. Securities consist of bonds that have been purchased by the Federal Reserve Banks, the majority of which are Treasury bills, notes and bonds.</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C175A7-C8C3-4E99-9128-F1CBE2A1836A}" type="slidenum">
              <a:rPr lang="en-US" altLang="en-US"/>
              <a:pPr/>
              <a:t>6</a:t>
            </a:fld>
            <a:endParaRPr lang="en-US" altLang="en-US" dirty="0"/>
          </a:p>
        </p:txBody>
      </p:sp>
    </p:spTree>
    <p:extLst>
      <p:ext uri="{BB962C8B-B14F-4D97-AF65-F5344CB8AC3E}">
        <p14:creationId xmlns:p14="http://schemas.microsoft.com/office/powerpoint/2010/main" val="2623863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two main assets of the Federal Reserve Banks are securities and loans to commercial banks. The securities are government bonds that have been purchased by the Federal Reserve Bank to increase the supply of money in the economy. Loans to commercial banks also help the banks to increase their reserves. The liabilities of the Federal Reserve Banks have three noteworthy items. The reserves of commercial banks represent the required reserves that banks must hold to ensure their stability. These reserves are also listed as assets on the banks’ books. The Treasury Deposits represent the amount of money the U.S. government has on deposit with the Fed. The government uses this money to pay its obligations. The Federal Reserve Notes Outstanding represents the supply of paper money currently circulating outside of the Federal Reserve Banks. Over the past couple of years, the balance sheet of the Fed has increased dramatically as the Fed has taken various actions to help the economy recover from the recession.</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85EBB36-CF65-44CF-8850-72A2E9E22B0D}" type="slidenum">
              <a:rPr lang="en-US" altLang="en-US"/>
              <a:pPr/>
              <a:t>7</a:t>
            </a:fld>
            <a:endParaRPr lang="en-US" altLang="en-US" dirty="0"/>
          </a:p>
        </p:txBody>
      </p:sp>
    </p:spTree>
    <p:extLst>
      <p:ext uri="{BB962C8B-B14F-4D97-AF65-F5344CB8AC3E}">
        <p14:creationId xmlns:p14="http://schemas.microsoft.com/office/powerpoint/2010/main" val="728962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chart contains some examples of the central banks of other nations. Like the Federal Reserve System, these banks coordinate the monetary policies of their countries.</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EFA3E90-77BE-4CF4-A07D-D45F00BC5D05}" type="slidenum">
              <a:rPr lang="en-US" altLang="en-US"/>
              <a:pPr/>
              <a:t>8</a:t>
            </a:fld>
            <a:endParaRPr lang="en-US" altLang="en-US" dirty="0"/>
          </a:p>
        </p:txBody>
      </p:sp>
    </p:spTree>
    <p:extLst>
      <p:ext uri="{BB962C8B-B14F-4D97-AF65-F5344CB8AC3E}">
        <p14:creationId xmlns:p14="http://schemas.microsoft.com/office/powerpoint/2010/main" val="3587978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47AF2E3-6ADC-4E0B-8F46-7DD8EE912935}" type="slidenum">
              <a:rPr lang="en-US" altLang="en-US"/>
              <a:pPr/>
              <a:t>9</a:t>
            </a:fld>
            <a:endParaRPr lang="en-US" altLang="en-US" dirty="0"/>
          </a:p>
        </p:txBody>
      </p:sp>
    </p:spTree>
    <p:extLst>
      <p:ext uri="{BB962C8B-B14F-4D97-AF65-F5344CB8AC3E}">
        <p14:creationId xmlns:p14="http://schemas.microsoft.com/office/powerpoint/2010/main" val="3781277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dirty="0"/>
              <a:t>McGraw-Hill/Irwin</a:t>
            </a:r>
          </a:p>
        </p:txBody>
      </p:sp>
      <p:sp>
        <p:nvSpPr>
          <p:cNvPr id="5" name="Footer Placeholder 4"/>
          <p:cNvSpPr>
            <a:spLocks noGrp="1"/>
          </p:cNvSpPr>
          <p:nvPr>
            <p:ph type="ftr" sz="quarter" idx="11"/>
          </p:nvPr>
        </p:nvSpPr>
        <p:spPr/>
        <p:txBody>
          <a:bodyPr/>
          <a:lstStyle>
            <a:lvl1pPr>
              <a:defRPr smtClean="0"/>
            </a:lvl1pPr>
          </a:lstStyle>
          <a:p>
            <a:pPr>
              <a:defRPr/>
            </a:pPr>
            <a:r>
              <a:rPr lang="en-US" altLang="en-US" dirty="0"/>
              <a:t>Copyright © 2015 by McGraw-Hill Education. All rights reserved.</a:t>
            </a:r>
          </a:p>
        </p:txBody>
      </p:sp>
      <p:sp>
        <p:nvSpPr>
          <p:cNvPr id="6" name="Slide Number Placeholder 5"/>
          <p:cNvSpPr>
            <a:spLocks noGrp="1"/>
          </p:cNvSpPr>
          <p:nvPr>
            <p:ph type="sldNum" sz="quarter" idx="12"/>
          </p:nvPr>
        </p:nvSpPr>
        <p:spPr/>
        <p:txBody>
          <a:bodyPr/>
          <a:lstStyle>
            <a:lvl1pPr>
              <a:defRPr smtClean="0"/>
            </a:lvl1pPr>
          </a:lstStyle>
          <a:p>
            <a:pPr>
              <a:defRPr/>
            </a:pPr>
            <a:fld id="{4723ACDD-2461-4EBF-B2C6-0CF3D75CC47B}" type="slidenum">
              <a:rPr lang="en-US" altLang="en-US"/>
              <a:pPr>
                <a:defRPr/>
              </a:pPr>
              <a:t>‹#›</a:t>
            </a:fld>
            <a:endParaRPr lang="en-US" altLang="en-US" dirty="0"/>
          </a:p>
        </p:txBody>
      </p:sp>
    </p:spTree>
    <p:extLst>
      <p:ext uri="{BB962C8B-B14F-4D97-AF65-F5344CB8AC3E}">
        <p14:creationId xmlns:p14="http://schemas.microsoft.com/office/powerpoint/2010/main" val="3181165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EBC39B1C-B1B8-44D9-AD2F-41712F7F0B57}"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6"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4137409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4E4950E4-3DC7-4D3B-A635-DCEE14420C62}"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6"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1129161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7143750" y="6540500"/>
            <a:ext cx="1782763" cy="179388"/>
          </a:xfrm>
          <a:prstGeom prst="rect">
            <a:avLst/>
          </a:prstGeom>
          <a:noFill/>
          <a:ln w="9525">
            <a:noFill/>
            <a:round/>
            <a:headEnd/>
            <a:tailEnd/>
          </a:ln>
          <a:effectLst/>
        </p:spPr>
        <p:txBody>
          <a:bodyPr lIns="0" tIns="0" rIns="0" bIns="0"/>
          <a:lstStyle>
            <a:lvl1pPr>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1pPr>
            <a:lvl2pPr marL="742950" indent="-28575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2pPr>
            <a:lvl3pPr marL="11430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3pPr>
            <a:lvl4pPr marL="16002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4pPr>
            <a:lvl5pPr marL="20574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2000"/>
              </a:lnSpc>
              <a:buFont typeface="Wingdings" panose="05000000000000000000" pitchFamily="2" charset="2"/>
              <a:buNone/>
              <a:defRPr/>
            </a:pPr>
            <a:r>
              <a:rPr lang="en-US" altLang="en-US" sz="1000" dirty="0">
                <a:latin typeface="Calibri" panose="020F0502020204030204" pitchFamily="34" charset="0"/>
                <a:cs typeface="Tahoma" panose="020B0604030504040204" pitchFamily="34" charset="0"/>
              </a:rPr>
              <a:t>36-</a:t>
            </a:r>
            <a:fld id="{5D90FC29-31E1-4AEE-B78B-0489DDB23FF9}" type="slidenum">
              <a:rPr lang="en-US" altLang="en-US" sz="1000" smtClean="0">
                <a:latin typeface="Calibri" panose="020F0502020204030204" pitchFamily="34" charset="0"/>
                <a:cs typeface="Tahoma" panose="020B0604030504040204" pitchFamily="34" charset="0"/>
              </a:rPr>
              <a:pPr algn="r" eaLnBrk="1" hangingPunct="1">
                <a:lnSpc>
                  <a:spcPct val="102000"/>
                </a:lnSpc>
                <a:buFont typeface="Wingdings" panose="05000000000000000000" pitchFamily="2" charset="2"/>
                <a:buNone/>
                <a:defRPr/>
              </a:pPr>
              <a:t>‹#›</a:t>
            </a:fld>
            <a:endParaRPr lang="en-US" altLang="en-US" sz="1000" dirty="0">
              <a:latin typeface="Calibri" panose="020F0502020204030204" pitchFamily="34" charset="0"/>
              <a:cs typeface="Tahoma" panose="020B060403050404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wrap="square" numCol="1" anchorCtr="0" compatLnSpc="1">
            <a:prstTxWarp prst="textNoShape">
              <a:avLst/>
            </a:prstTxWarp>
          </a:bodyPr>
          <a:lstStyle>
            <a:lvl1pPr>
              <a:defRPr smtClean="0">
                <a:ea typeface="MS PGothic" panose="020B0600070205080204" pitchFamily="34" charset="-128"/>
              </a:defRPr>
            </a:lvl1pPr>
          </a:lstStyle>
          <a:p>
            <a:pPr>
              <a:defRPr/>
            </a:pPr>
            <a:fld id="{F4FBA3CB-AD06-4157-9FAB-084D1A53D10D}" type="datetimeFigureOut">
              <a:rPr lang="en-US" altLang="en-US"/>
              <a:pPr>
                <a:defRPr/>
              </a:pPr>
              <a:t>1/26/2018</a:t>
            </a:fld>
            <a:endParaRPr lang="en-US" altLang="en-US" dirty="0"/>
          </a:p>
        </p:txBody>
      </p:sp>
      <p:sp>
        <p:nvSpPr>
          <p:cNvPr id="6" name="Footer Placeholder 4"/>
          <p:cNvSpPr>
            <a:spLocks noGrp="1"/>
          </p:cNvSpPr>
          <p:nvPr>
            <p:ph type="ftr" sz="quarter" idx="11"/>
          </p:nvPr>
        </p:nvSpPr>
        <p:spPr/>
        <p:txBody>
          <a:bodyPr rtlCol="0"/>
          <a:lstStyle>
            <a:lvl1pPr>
              <a:defRPr>
                <a:latin typeface="Arial" panose="020B0604020202020204" pitchFamily="34" charset="0"/>
                <a:ea typeface="ＭＳ Ｐゴシック" panose="020B0600070205080204" pitchFamily="34" charset="-128"/>
                <a:cs typeface="+mn-cs"/>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smtClean="0"/>
            </a:lvl1pPr>
          </a:lstStyle>
          <a:p>
            <a:pPr>
              <a:defRPr/>
            </a:pPr>
            <a:fld id="{F21F1D49-7ACC-4AA3-BA8B-9BB7640195A5}" type="slidenum">
              <a:rPr lang="en-US" altLang="en-US"/>
              <a:pPr>
                <a:defRPr/>
              </a:pPr>
              <a:t>‹#›</a:t>
            </a:fld>
            <a:endParaRPr lang="en-US" altLang="en-US" dirty="0"/>
          </a:p>
        </p:txBody>
      </p:sp>
    </p:spTree>
    <p:extLst>
      <p:ext uri="{BB962C8B-B14F-4D97-AF65-F5344CB8AC3E}">
        <p14:creationId xmlns:p14="http://schemas.microsoft.com/office/powerpoint/2010/main" val="84878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1225A3E6-CEAB-46EE-92D5-060D6FE507AA}"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6"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408378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DD60D6F8-AA88-430D-A146-87137AC4AECD}" type="slidenum">
              <a:rPr lang="en-US" altLang="en-US"/>
              <a:pPr>
                <a:defRPr/>
              </a:pPr>
              <a:t>‹#›</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7"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155882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ln/>
        </p:spPr>
        <p:txBody>
          <a:bodyPr/>
          <a:lstStyle>
            <a:lvl1pPr>
              <a:defRPr/>
            </a:lvl1pPr>
          </a:lstStyle>
          <a:p>
            <a:pPr>
              <a:defRPr/>
            </a:pPr>
            <a:fld id="{D51C51C6-1085-46A3-8720-891E8D8E976D}" type="slidenum">
              <a:rPr lang="en-US" altLang="en-US"/>
              <a:pPr>
                <a:defRPr/>
              </a:pPr>
              <a:t>‹#›</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9"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3583257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a:ln/>
        </p:spPr>
        <p:txBody>
          <a:bodyPr/>
          <a:lstStyle>
            <a:lvl1pPr>
              <a:defRPr/>
            </a:lvl1pPr>
          </a:lstStyle>
          <a:p>
            <a:pPr>
              <a:defRPr/>
            </a:pPr>
            <a:fld id="{1F25C8A2-28F0-437C-824A-C273CFC29758}" type="slidenum">
              <a:rPr lang="en-US" altLang="en-US"/>
              <a:pPr>
                <a:defRPr/>
              </a:pPr>
              <a:t>‹#›</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5" name="Date Placeholder 3"/>
          <p:cNvSpPr>
            <a:spLocks noGrp="1"/>
          </p:cNvSpPr>
          <p:nvPr>
            <p:ph type="dt" sz="half" idx="12"/>
          </p:nvPr>
        </p:nvSpPr>
        <p:spPr/>
        <p:txBody>
          <a:bodyPr/>
          <a:lstStyle>
            <a:lvl1pPr>
              <a:defRPr/>
            </a:lvl1pPr>
          </a:lstStyle>
          <a:p>
            <a:pPr>
              <a:defRPr/>
            </a:pPr>
            <a:r>
              <a:rPr lang="en-US" dirty="0"/>
              <a:t>McGraw-Hill/Irwin</a:t>
            </a:r>
          </a:p>
        </p:txBody>
      </p:sp>
      <p:sp>
        <p:nvSpPr>
          <p:cNvPr id="6" name="Rectangle 5"/>
          <p:cNvSpPr txBox="1">
            <a:spLocks noChangeArrowheads="1"/>
          </p:cNvSpPr>
          <p:nvPr userDrawn="1"/>
        </p:nvSpPr>
        <p:spPr bwMode="auto">
          <a:xfrm>
            <a:off x="7143750" y="6540500"/>
            <a:ext cx="1782763" cy="179388"/>
          </a:xfrm>
          <a:prstGeom prst="rect">
            <a:avLst/>
          </a:prstGeom>
          <a:noFill/>
          <a:ln w="9525">
            <a:noFill/>
            <a:round/>
            <a:headEnd/>
            <a:tailEnd/>
          </a:ln>
          <a:effectLst/>
        </p:spPr>
        <p:txBody>
          <a:bodyPr lIns="0" tIns="0" rIns="0" bIns="0"/>
          <a:lstStyle>
            <a:lvl1pPr>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1pPr>
            <a:lvl2pPr marL="742950" indent="-28575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2pPr>
            <a:lvl3pPr marL="11430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3pPr>
            <a:lvl4pPr marL="16002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4pPr>
            <a:lvl5pPr marL="20574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2000"/>
              </a:lnSpc>
              <a:buFont typeface="Wingdings" panose="05000000000000000000" pitchFamily="2" charset="2"/>
              <a:buNone/>
              <a:defRPr/>
            </a:pPr>
            <a:r>
              <a:rPr lang="en-US" altLang="en-US" sz="1000" dirty="0">
                <a:latin typeface="Calibri" panose="020F0502020204030204" pitchFamily="34" charset="0"/>
                <a:cs typeface="Tahoma" panose="020B0604030504040204" pitchFamily="34" charset="0"/>
              </a:rPr>
              <a:t>36-</a:t>
            </a:r>
            <a:fld id="{5D90FC29-31E1-4AEE-B78B-0489DDB23FF9}" type="slidenum">
              <a:rPr lang="en-US" altLang="en-US" sz="1000" smtClean="0">
                <a:latin typeface="Calibri" panose="020F0502020204030204" pitchFamily="34" charset="0"/>
                <a:cs typeface="Tahoma" panose="020B0604030504040204" pitchFamily="34" charset="0"/>
              </a:rPr>
              <a:pPr algn="r" eaLnBrk="1" hangingPunct="1">
                <a:lnSpc>
                  <a:spcPct val="102000"/>
                </a:lnSpc>
                <a:buFont typeface="Wingdings" panose="05000000000000000000" pitchFamily="2" charset="2"/>
                <a:buNone/>
                <a:defRPr/>
              </a:pPr>
              <a:t>‹#›</a:t>
            </a:fld>
            <a:endParaRPr lang="en-US" altLang="en-US" sz="1000" dirty="0">
              <a:latin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92800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3F021924-E2B0-4297-9C17-A06F8B748931}" type="slidenum">
              <a:rPr lang="en-US" altLang="en-US"/>
              <a:pPr>
                <a:defRPr/>
              </a:pPr>
              <a:t>‹#›</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4"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642639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a:ln/>
        </p:spPr>
        <p:txBody>
          <a:bodyPr/>
          <a:lstStyle>
            <a:lvl1pPr>
              <a:defRPr/>
            </a:lvl1pPr>
          </a:lstStyle>
          <a:p>
            <a:pPr>
              <a:defRPr/>
            </a:pPr>
            <a:fld id="{42743903-3379-4E11-A47E-27157B78E7F0}" type="slidenum">
              <a:rPr lang="en-US" altLang="en-US"/>
              <a:pPr>
                <a:defRPr/>
              </a:pPr>
              <a:t>‹#›</a:t>
            </a:fld>
            <a:endParaRPr lang="en-US" altLang="en-US" dirty="0"/>
          </a:p>
        </p:txBody>
      </p:sp>
      <p:sp>
        <p:nvSpPr>
          <p:cNvPr id="6" name="Footer Placeholder 4"/>
          <p:cNvSpPr>
            <a:spLocks noGrp="1"/>
          </p:cNvSpPr>
          <p:nvPr>
            <p:ph type="ftr" sz="quarter" idx="15"/>
          </p:nvPr>
        </p:nvSpPr>
        <p:spPr/>
        <p:txBody>
          <a:bodyPr/>
          <a:lstStyle>
            <a:lvl1pPr>
              <a:defRPr/>
            </a:lvl1pPr>
          </a:lstStyle>
          <a:p>
            <a:pPr>
              <a:defRPr/>
            </a:pPr>
            <a:r>
              <a:rPr lang="en-US" altLang="en-US" dirty="0"/>
              <a:t>Copyright © 2015 by McGraw-Hill Education. All rights reserved.</a:t>
            </a:r>
          </a:p>
        </p:txBody>
      </p:sp>
      <p:sp>
        <p:nvSpPr>
          <p:cNvPr id="7" name="Date Placeholder 3"/>
          <p:cNvSpPr>
            <a:spLocks noGrp="1"/>
          </p:cNvSpPr>
          <p:nvPr>
            <p:ph type="dt" sz="half" idx="16"/>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311616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0CE04491-096D-453E-9F01-675BC642B502}" type="slidenum">
              <a:rPr lang="en-US" altLang="en-US"/>
              <a:pPr>
                <a:defRPr/>
              </a:pPr>
              <a:t>‹#›</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7"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330039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smtClean="0">
                <a:solidFill>
                  <a:srgbClr val="FFFFFF"/>
                </a:solidFill>
              </a:defRPr>
            </a:lvl1pPr>
          </a:lstStyle>
          <a:p>
            <a:pPr>
              <a:defRPr/>
            </a:pPr>
            <a:fld id="{74C64012-BA44-4B1C-92CF-91D5CFA9C6D2}" type="slidenum">
              <a:rPr lang="en-US" altLang="en-US"/>
              <a:pPr>
                <a:defRPr/>
              </a:pPr>
              <a:t>‹#›</a:t>
            </a:fld>
            <a:endParaRPr lang="en-US" altLang="en-US"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bg2"/>
                </a:solidFill>
              </a:defRPr>
            </a:lvl1pPr>
          </a:lstStyle>
          <a:p>
            <a:pPr>
              <a:defRPr/>
            </a:pPr>
            <a:r>
              <a:rPr lang="en-US" altLang="en-US" dirty="0"/>
              <a:t>Copyright © 2015 by McGraw-Hill Education. All rights reserved.</a:t>
            </a: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latin typeface="Arial" panose="020B0604020202020204" pitchFamily="34" charset="0"/>
                <a:ea typeface="ＭＳ Ｐゴシック" panose="020B0600070205080204" pitchFamily="34" charset="-128"/>
                <a:cs typeface="+mn-cs"/>
              </a:defRPr>
            </a:lvl1pPr>
          </a:lstStyle>
          <a:p>
            <a:pPr>
              <a:defRPr/>
            </a:pPr>
            <a:r>
              <a:rPr lang="en-US" dirty="0"/>
              <a:t>McGraw-Hill/Irwin</a:t>
            </a:r>
          </a:p>
        </p:txBody>
      </p:sp>
      <p:sp>
        <p:nvSpPr>
          <p:cNvPr id="9" name="Footer Placeholder 4"/>
          <p:cNvSpPr txBox="1">
            <a:spLocks noGrp="1"/>
          </p:cNvSpPr>
          <p:nvPr userDrawn="1"/>
        </p:nvSpPr>
        <p:spPr bwMode="auto">
          <a:xfrm>
            <a:off x="50800" y="6652419"/>
            <a:ext cx="8432800" cy="25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000" b="1" i="1" dirty="0">
                <a:latin typeface="Times New Roman" panose="02020603050405020304" pitchFamily="18" charset="0"/>
              </a:rPr>
              <a:t>Copyright © 2018 McGraw-Hill Education. All rights reserved. No reproduction or distribution without the prior written consent of McGraw-Hill Education.</a:t>
            </a:r>
            <a:endParaRPr lang="en-US" altLang="en-US" sz="1800" dirty="0"/>
          </a:p>
        </p:txBody>
      </p:sp>
    </p:spTree>
  </p:cSld>
  <p:clrMap bg1="lt1" tx1="dk1" bg2="lt2" tx2="dk2" accent1="accent1" accent2="accent2" accent3="accent3" accent4="accent4" accent5="accent5" accent6="accent6" hlink="hlink" folHlink="folHlink"/>
  <p:sldLayoutIdLst>
    <p:sldLayoutId id="2147484155" r:id="rId1"/>
    <p:sldLayoutId id="2147484156"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Lst>
  <p:txStyles>
    <p:titleStyle>
      <a:lvl1pPr algn="l" rtl="0" eaLnBrk="0" fontAlgn="base" hangingPunct="0">
        <a:spcBef>
          <a:spcPct val="0"/>
        </a:spcBef>
        <a:spcAft>
          <a:spcPct val="0"/>
        </a:spcAft>
        <a:defRPr sz="4600" kern="1200" spc="-1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2pPr>
      <a:lvl3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3pPr>
      <a:lvl4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4pPr>
      <a:lvl5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5pPr>
      <a:lvl6pPr marL="457200" algn="l" rtl="0" fontAlgn="base">
        <a:spcBef>
          <a:spcPct val="0"/>
        </a:spcBef>
        <a:spcAft>
          <a:spcPct val="0"/>
        </a:spcAft>
        <a:defRPr sz="4600">
          <a:solidFill>
            <a:schemeClr val="tx2"/>
          </a:solidFill>
          <a:latin typeface="Tahoma" panose="020B0604030504040204" pitchFamily="34" charset="0"/>
        </a:defRPr>
      </a:lvl6pPr>
      <a:lvl7pPr marL="914400" algn="l" rtl="0" fontAlgn="base">
        <a:spcBef>
          <a:spcPct val="0"/>
        </a:spcBef>
        <a:spcAft>
          <a:spcPct val="0"/>
        </a:spcAft>
        <a:defRPr sz="4600">
          <a:solidFill>
            <a:schemeClr val="tx2"/>
          </a:solidFill>
          <a:latin typeface="Tahoma" panose="020B0604030504040204" pitchFamily="34" charset="0"/>
        </a:defRPr>
      </a:lvl7pPr>
      <a:lvl8pPr marL="1371600" algn="l" rtl="0" fontAlgn="base">
        <a:spcBef>
          <a:spcPct val="0"/>
        </a:spcBef>
        <a:spcAft>
          <a:spcPct val="0"/>
        </a:spcAft>
        <a:defRPr sz="4600">
          <a:solidFill>
            <a:schemeClr val="tx2"/>
          </a:solidFill>
          <a:latin typeface="Tahoma" panose="020B0604030504040204" pitchFamily="34" charset="0"/>
        </a:defRPr>
      </a:lvl8pPr>
      <a:lvl9pPr marL="1828800" algn="l" rtl="0" fontAlgn="base">
        <a:spcBef>
          <a:spcPct val="0"/>
        </a:spcBef>
        <a:spcAft>
          <a:spcPct val="0"/>
        </a:spcAft>
        <a:defRPr sz="4600">
          <a:solidFill>
            <a:schemeClr val="tx2"/>
          </a:solidFill>
          <a:latin typeface="Tahoma" panose="020B0604030504040204" pitchFamily="34"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S PGothic" panose="020B0600070205080204" pitchFamily="34" charset="-128"/>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S PGothic" panose="020B0600070205080204" pitchFamily="34" charset="-128"/>
          <a:cs typeface="+mn-cs"/>
        </a:defRPr>
      </a:lvl2pPr>
      <a:lvl3pPr marL="1004888" indent="-228600" algn="l" rtl="0" eaLnBrk="0" fontAlgn="base" hangingPunct="0">
        <a:spcBef>
          <a:spcPct val="20000"/>
        </a:spcBef>
        <a:spcAft>
          <a:spcPct val="0"/>
        </a:spcAft>
        <a:buClr>
          <a:srgbClr val="9BBB59"/>
        </a:buClr>
        <a:buFont typeface="Arial" panose="020B0604020202020204" pitchFamily="34" charset="0"/>
        <a:buChar char="•"/>
        <a:defRPr kern="1200">
          <a:solidFill>
            <a:schemeClr val="tx1"/>
          </a:solidFill>
          <a:latin typeface="+mn-lt"/>
          <a:ea typeface="MS PGothic" panose="020B0600070205080204" pitchFamily="34" charset="-128"/>
          <a:cs typeface="+mn-cs"/>
        </a:defRPr>
      </a:lvl3pPr>
      <a:lvl4pPr marL="1279525" indent="-228600" algn="l" rtl="0" eaLnBrk="0" fontAlgn="base" hangingPunct="0">
        <a:spcBef>
          <a:spcPct val="20000"/>
        </a:spcBef>
        <a:spcAft>
          <a:spcPct val="0"/>
        </a:spcAft>
        <a:buClr>
          <a:srgbClr val="8064A2"/>
        </a:buClr>
        <a:buFont typeface="Arial" panose="020B0604020202020204" pitchFamily="34" charset="0"/>
        <a:buChar char="•"/>
        <a:defRPr sz="1600" kern="1200">
          <a:solidFill>
            <a:schemeClr val="tx1"/>
          </a:solidFill>
          <a:latin typeface="+mn-lt"/>
          <a:ea typeface="MS PGothic" panose="020B0600070205080204" pitchFamily="34" charset="-128"/>
          <a:cs typeface="+mn-cs"/>
        </a:defRPr>
      </a:lvl4pPr>
      <a:lvl5pPr marL="1554163" indent="-228600" algn="l" rtl="0" eaLnBrk="0" fontAlgn="base" hangingPunct="0">
        <a:spcBef>
          <a:spcPct val="20000"/>
        </a:spcBef>
        <a:spcAft>
          <a:spcPct val="0"/>
        </a:spcAft>
        <a:buClr>
          <a:srgbClr val="4BACC6"/>
        </a:buClr>
        <a:buFont typeface="Arial" panose="020B0604020202020204" pitchFamily="34" charset="0"/>
        <a:buChar char="•"/>
        <a:defRPr sz="1400" kern="1200">
          <a:solidFill>
            <a:schemeClr val="tx1"/>
          </a:solidFill>
          <a:latin typeface="+mn-lt"/>
          <a:ea typeface="MS PGothic" panose="020B0600070205080204" pitchFamily="34" charset="-128"/>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3"/>
          <p:cNvSpPr>
            <a:spLocks noGrp="1"/>
          </p:cNvSpPr>
          <p:nvPr>
            <p:ph type="ctrTitle"/>
          </p:nvPr>
        </p:nvSpPr>
        <p:spPr/>
        <p:txBody>
          <a:bodyPr/>
          <a:lstStyle/>
          <a:p>
            <a:pPr eaLnBrk="1" fontAlgn="auto" hangingPunct="1">
              <a:spcAft>
                <a:spcPts val="0"/>
              </a:spcAft>
              <a:defRPr/>
            </a:pPr>
            <a:r>
              <a:rPr lang="en-US" altLang="en-US" dirty="0">
                <a:ea typeface="+mj-ea"/>
              </a:rPr>
              <a:t>Chapter </a:t>
            </a:r>
            <a:r>
              <a:rPr lang="en-US" altLang="en-US" dirty="0" smtClean="0">
                <a:ea typeface="+mj-ea"/>
              </a:rPr>
              <a:t>30</a:t>
            </a:r>
            <a:endParaRPr lang="en-US" altLang="en-US" dirty="0">
              <a:ea typeface="+mj-ea"/>
            </a:endParaRPr>
          </a:p>
        </p:txBody>
      </p:sp>
      <p:sp>
        <p:nvSpPr>
          <p:cNvPr id="9218" name="Subtitle 1"/>
          <p:cNvSpPr>
            <a:spLocks noGrp="1"/>
          </p:cNvSpPr>
          <p:nvPr>
            <p:ph type="subTitle" idx="1"/>
          </p:nvPr>
        </p:nvSpPr>
        <p:spPr/>
        <p:txBody>
          <a:bodyPr rtlCol="0">
            <a:noAutofit/>
          </a:bodyPr>
          <a:lstStyle/>
          <a:p>
            <a:pPr eaLnBrk="1" fontAlgn="auto" hangingPunct="1">
              <a:spcAft>
                <a:spcPts val="0"/>
              </a:spcAft>
              <a:defRPr/>
            </a:pPr>
            <a:r>
              <a:rPr lang="en-US" altLang="en-US" sz="3600" dirty="0">
                <a:solidFill>
                  <a:schemeClr val="tx1">
                    <a:lumMod val="50000"/>
                    <a:lumOff val="50000"/>
                  </a:schemeClr>
                </a:solidFill>
                <a:latin typeface="+mj-lt"/>
                <a:ea typeface="+mn-ea"/>
              </a:rPr>
              <a:t>Interest Rates and Monetary Policy</a:t>
            </a:r>
          </a:p>
        </p:txBody>
      </p:sp>
      <p:pic>
        <p:nvPicPr>
          <p:cNvPr id="5" name="Picture 4"/>
          <p:cNvPicPr>
            <a:picLocks noChangeAspect="1"/>
          </p:cNvPicPr>
          <p:nvPr/>
        </p:nvPicPr>
        <p:blipFill>
          <a:blip r:embed="rId3"/>
          <a:stretch>
            <a:fillRect/>
          </a:stretch>
        </p:blipFill>
        <p:spPr>
          <a:xfrm>
            <a:off x="5105400" y="241278"/>
            <a:ext cx="3098800" cy="3962228"/>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21275" y="308092"/>
            <a:ext cx="8207296" cy="1143000"/>
          </a:xfrm>
        </p:spPr>
        <p:txBody>
          <a:bodyPr/>
          <a:lstStyle/>
          <a:p>
            <a:pPr eaLnBrk="1" fontAlgn="auto" hangingPunct="1">
              <a:spcAft>
                <a:spcPts val="0"/>
              </a:spcAft>
              <a:defRPr/>
            </a:pPr>
            <a:r>
              <a:rPr lang="en-US" altLang="en-US" dirty="0"/>
              <a:t>Tool #1: Open-Market Operations</a:t>
            </a:r>
            <a:endParaRPr lang="en-US" altLang="en-US" dirty="0">
              <a:ea typeface="+mj-ea"/>
            </a:endParaRPr>
          </a:p>
        </p:txBody>
      </p:sp>
      <p:sp>
        <p:nvSpPr>
          <p:cNvPr id="23555" name="Rectangle 3"/>
          <p:cNvSpPr>
            <a:spLocks noGrp="1" noChangeArrowheads="1"/>
          </p:cNvSpPr>
          <p:nvPr>
            <p:ph idx="1"/>
          </p:nvPr>
        </p:nvSpPr>
        <p:spPr>
          <a:xfrm>
            <a:off x="457200" y="1689408"/>
            <a:ext cx="7620000" cy="4800600"/>
          </a:xfrm>
        </p:spPr>
        <p:txBody>
          <a:bodyPr/>
          <a:lstStyle/>
          <a:p>
            <a:pPr eaLnBrk="1" hangingPunct="1"/>
            <a:r>
              <a:rPr lang="en-US" altLang="en-US" sz="3200" dirty="0"/>
              <a:t>Open-market operations</a:t>
            </a:r>
          </a:p>
          <a:p>
            <a:pPr lvl="1" eaLnBrk="1" hangingPunct="1">
              <a:buClr>
                <a:schemeClr val="accent1"/>
              </a:buClr>
            </a:pPr>
            <a:r>
              <a:rPr lang="en-US" altLang="en-US" sz="3200" dirty="0"/>
              <a:t>Buying and selling of government securities (or bonds)</a:t>
            </a:r>
          </a:p>
          <a:p>
            <a:pPr lvl="1" eaLnBrk="1" hangingPunct="1">
              <a:buClr>
                <a:schemeClr val="accent1"/>
              </a:buClr>
            </a:pPr>
            <a:r>
              <a:rPr lang="en-US" altLang="en-US" sz="3200" dirty="0"/>
              <a:t>Commercial banks and the general public</a:t>
            </a:r>
          </a:p>
          <a:p>
            <a:pPr lvl="1" eaLnBrk="1" hangingPunct="1">
              <a:buClr>
                <a:schemeClr val="accent1"/>
              </a:buClr>
            </a:pPr>
            <a:r>
              <a:rPr lang="en-US" altLang="en-US" sz="3200" dirty="0"/>
              <a:t>Used to influence the money supply</a:t>
            </a:r>
          </a:p>
          <a:p>
            <a:pPr eaLnBrk="1" hangingPunct="1"/>
            <a:r>
              <a:rPr lang="en-US" altLang="en-US" sz="3200" dirty="0"/>
              <a:t>When the Fed sells securities, commercial bank reserves are reduced</a:t>
            </a:r>
          </a:p>
        </p:txBody>
      </p:sp>
      <p:sp>
        <p:nvSpPr>
          <p:cNvPr id="6"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LO3</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fontAlgn="auto" hangingPunct="1">
              <a:spcAft>
                <a:spcPts val="0"/>
              </a:spcAft>
              <a:defRPr/>
            </a:pPr>
            <a:r>
              <a:rPr lang="en-US" altLang="en-US" sz="4000" dirty="0"/>
              <a:t>Open-Market Operations: Fed Buys Bonds from Commercial Banks </a:t>
            </a:r>
            <a:endParaRPr lang="en-US" altLang="en-US" sz="4000" dirty="0">
              <a:ea typeface="+mj-ea"/>
            </a:endParaRPr>
          </a:p>
        </p:txBody>
      </p:sp>
      <p:grpSp>
        <p:nvGrpSpPr>
          <p:cNvPr id="25603" name="Group 14"/>
          <p:cNvGrpSpPr>
            <a:grpSpLocks/>
          </p:cNvGrpSpPr>
          <p:nvPr/>
        </p:nvGrpSpPr>
        <p:grpSpPr bwMode="auto">
          <a:xfrm>
            <a:off x="1007934" y="2048733"/>
            <a:ext cx="6337300" cy="2359025"/>
            <a:chOff x="1310" y="2259"/>
            <a:chExt cx="3992" cy="1626"/>
          </a:xfrm>
        </p:grpSpPr>
        <p:grpSp>
          <p:nvGrpSpPr>
            <p:cNvPr id="25626" name="Group 9"/>
            <p:cNvGrpSpPr>
              <a:grpSpLocks/>
            </p:cNvGrpSpPr>
            <p:nvPr/>
          </p:nvGrpSpPr>
          <p:grpSpPr bwMode="auto">
            <a:xfrm>
              <a:off x="1316" y="2259"/>
              <a:ext cx="3986" cy="1626"/>
              <a:chOff x="1316" y="2259"/>
              <a:chExt cx="3986" cy="1626"/>
            </a:xfrm>
          </p:grpSpPr>
          <p:sp>
            <p:nvSpPr>
              <p:cNvPr id="25629" name="Line 8"/>
              <p:cNvSpPr>
                <a:spLocks noChangeShapeType="1"/>
              </p:cNvSpPr>
              <p:nvPr/>
            </p:nvSpPr>
            <p:spPr bwMode="auto">
              <a:xfrm>
                <a:off x="3309" y="2906"/>
                <a:ext cx="0" cy="97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25630" name="Group 7"/>
              <p:cNvGrpSpPr>
                <a:grpSpLocks/>
              </p:cNvGrpSpPr>
              <p:nvPr/>
            </p:nvGrpSpPr>
            <p:grpSpPr bwMode="auto">
              <a:xfrm>
                <a:off x="1316" y="2259"/>
                <a:ext cx="3986" cy="647"/>
                <a:chOff x="1316" y="2259"/>
                <a:chExt cx="3986" cy="647"/>
              </a:xfrm>
            </p:grpSpPr>
            <p:sp>
              <p:nvSpPr>
                <p:cNvPr id="25631" name="Rectangle 5"/>
                <p:cNvSpPr>
                  <a:spLocks noChangeArrowheads="1"/>
                </p:cNvSpPr>
                <p:nvPr/>
              </p:nvSpPr>
              <p:spPr bwMode="auto">
                <a:xfrm>
                  <a:off x="1317" y="2259"/>
                  <a:ext cx="3980" cy="647"/>
                </a:xfrm>
                <a:prstGeom prst="rect">
                  <a:avLst/>
                </a:prstGeom>
                <a:solidFill>
                  <a:srgbClr val="BADDE1"/>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5632" name="Line 6"/>
                <p:cNvSpPr>
                  <a:spLocks noChangeShapeType="1"/>
                </p:cNvSpPr>
                <p:nvPr/>
              </p:nvSpPr>
              <p:spPr bwMode="auto">
                <a:xfrm>
                  <a:off x="1316" y="2259"/>
                  <a:ext cx="398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
          <p:nvSpPr>
            <p:cNvPr id="25627" name="Text Box 12"/>
            <p:cNvSpPr txBox="1">
              <a:spLocks noChangeArrowheads="1"/>
            </p:cNvSpPr>
            <p:nvPr/>
          </p:nvSpPr>
          <p:spPr bwMode="auto">
            <a:xfrm>
              <a:off x="1310" y="2686"/>
              <a:ext cx="548"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Assets</a:t>
              </a:r>
            </a:p>
          </p:txBody>
        </p:sp>
        <p:sp>
          <p:nvSpPr>
            <p:cNvPr id="25628" name="Text Box 13"/>
            <p:cNvSpPr txBox="1">
              <a:spLocks noChangeArrowheads="1"/>
            </p:cNvSpPr>
            <p:nvPr/>
          </p:nvSpPr>
          <p:spPr bwMode="auto">
            <a:xfrm>
              <a:off x="3326" y="2686"/>
              <a:ext cx="1676"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Liabilities and Net Worth</a:t>
              </a:r>
            </a:p>
          </p:txBody>
        </p:sp>
      </p:grpSp>
      <p:sp>
        <p:nvSpPr>
          <p:cNvPr id="25604" name="Text Box 12"/>
          <p:cNvSpPr txBox="1">
            <a:spLocks noChangeArrowheads="1"/>
          </p:cNvSpPr>
          <p:nvPr/>
        </p:nvSpPr>
        <p:spPr bwMode="auto">
          <a:xfrm>
            <a:off x="2465259" y="2202721"/>
            <a:ext cx="3505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50000"/>
              </a:spcBef>
              <a:buClrTx/>
              <a:buFontTx/>
              <a:buNone/>
            </a:pPr>
            <a:r>
              <a:rPr lang="en-US" altLang="en-US" sz="1800" dirty="0">
                <a:latin typeface="Arial" panose="020B0604020202020204" pitchFamily="34" charset="0"/>
              </a:rPr>
              <a:t>Federal Reserve Banks</a:t>
            </a:r>
          </a:p>
        </p:txBody>
      </p:sp>
      <p:sp>
        <p:nvSpPr>
          <p:cNvPr id="25605" name="Text Box 13"/>
          <p:cNvSpPr txBox="1">
            <a:spLocks noChangeArrowheads="1"/>
          </p:cNvSpPr>
          <p:nvPr/>
        </p:nvSpPr>
        <p:spPr bwMode="auto">
          <a:xfrm>
            <a:off x="998409" y="3209196"/>
            <a:ext cx="17224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ClrTx/>
              <a:buFontTx/>
              <a:buNone/>
            </a:pPr>
            <a:r>
              <a:rPr lang="en-US" altLang="en-US" sz="1800" dirty="0">
                <a:latin typeface="Arial" panose="020B0604020202020204" pitchFamily="34" charset="0"/>
              </a:rPr>
              <a:t>+ Securities</a:t>
            </a:r>
          </a:p>
        </p:txBody>
      </p:sp>
      <p:sp>
        <p:nvSpPr>
          <p:cNvPr id="25606" name="Text Box 14"/>
          <p:cNvSpPr txBox="1">
            <a:spLocks noChangeArrowheads="1"/>
          </p:cNvSpPr>
          <p:nvPr/>
        </p:nvSpPr>
        <p:spPr bwMode="auto">
          <a:xfrm>
            <a:off x="4233734" y="3209196"/>
            <a:ext cx="3084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ClrTx/>
              <a:buFontTx/>
              <a:buNone/>
            </a:pPr>
            <a:r>
              <a:rPr lang="en-US" altLang="en-US" sz="1800" dirty="0">
                <a:latin typeface="Arial" panose="020B0604020202020204" pitchFamily="34" charset="0"/>
              </a:rPr>
              <a:t>+ Reserves of Commercial Banks</a:t>
            </a:r>
          </a:p>
        </p:txBody>
      </p:sp>
      <p:sp>
        <p:nvSpPr>
          <p:cNvPr id="13323" name="AutoShape 17"/>
          <p:cNvSpPr>
            <a:spLocks noChangeArrowheads="1"/>
          </p:cNvSpPr>
          <p:nvPr/>
        </p:nvSpPr>
        <p:spPr bwMode="auto">
          <a:xfrm>
            <a:off x="5581522" y="3640996"/>
            <a:ext cx="398462" cy="865187"/>
          </a:xfrm>
          <a:prstGeom prst="downArrow">
            <a:avLst>
              <a:gd name="adj1" fmla="val 50000"/>
              <a:gd name="adj2" fmla="val 54283"/>
            </a:avLst>
          </a:prstGeom>
          <a:gradFill rotWithShape="1">
            <a:gsLst>
              <a:gs pos="0">
                <a:srgbClr val="FF0000"/>
              </a:gs>
              <a:gs pos="100000">
                <a:srgbClr val="760000"/>
              </a:gs>
            </a:gsLst>
            <a:lin ang="5400000" scaled="1"/>
          </a:gradFill>
          <a:ln w="9525">
            <a:solidFill>
              <a:schemeClr val="tx1"/>
            </a:solidFill>
            <a:miter lim="800000"/>
            <a:headEnd/>
            <a:tailEnd/>
          </a:ln>
        </p:spPr>
        <p:txBody>
          <a:bodyPr vert="eaVert"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endParaRPr lang="en-US" altLang="en-US" sz="1800" dirty="0">
              <a:latin typeface="Arial" panose="020B0604020202020204" pitchFamily="34" charset="0"/>
            </a:endParaRPr>
          </a:p>
        </p:txBody>
      </p:sp>
      <p:sp>
        <p:nvSpPr>
          <p:cNvPr id="13324" name="Text Box 19"/>
          <p:cNvSpPr txBox="1">
            <a:spLocks noChangeArrowheads="1"/>
          </p:cNvSpPr>
          <p:nvPr/>
        </p:nvSpPr>
        <p:spPr bwMode="auto">
          <a:xfrm>
            <a:off x="5008434" y="3847371"/>
            <a:ext cx="1628775" cy="376237"/>
          </a:xfrm>
          <a:prstGeom prst="rect">
            <a:avLst/>
          </a:prstGeom>
          <a:solidFill>
            <a:srgbClr val="FFFFCC"/>
          </a:solidFill>
          <a:ln w="9525">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ClrTx/>
              <a:buFontTx/>
              <a:buNone/>
            </a:pPr>
            <a:r>
              <a:rPr lang="en-US" altLang="en-US" sz="1800" dirty="0">
                <a:latin typeface="Arial" panose="020B0604020202020204" pitchFamily="34" charset="0"/>
              </a:rPr>
              <a:t>(</a:t>
            </a:r>
            <a:r>
              <a:rPr lang="en-US" altLang="en-US" sz="1800" i="1" dirty="0">
                <a:latin typeface="Arial" panose="020B0604020202020204" pitchFamily="34" charset="0"/>
              </a:rPr>
              <a:t>b</a:t>
            </a:r>
            <a:r>
              <a:rPr lang="en-US" altLang="en-US" sz="1800" dirty="0">
                <a:latin typeface="Arial" panose="020B0604020202020204" pitchFamily="34" charset="0"/>
              </a:rPr>
              <a:t>) Reserves</a:t>
            </a:r>
          </a:p>
        </p:txBody>
      </p:sp>
      <p:grpSp>
        <p:nvGrpSpPr>
          <p:cNvPr id="25609" name="Group 14"/>
          <p:cNvGrpSpPr>
            <a:grpSpLocks/>
          </p:cNvGrpSpPr>
          <p:nvPr/>
        </p:nvGrpSpPr>
        <p:grpSpPr bwMode="auto">
          <a:xfrm>
            <a:off x="1017459" y="4604608"/>
            <a:ext cx="6337300" cy="1433513"/>
            <a:chOff x="1310" y="2259"/>
            <a:chExt cx="3992" cy="1626"/>
          </a:xfrm>
        </p:grpSpPr>
        <p:grpSp>
          <p:nvGrpSpPr>
            <p:cNvPr id="25619" name="Group 9"/>
            <p:cNvGrpSpPr>
              <a:grpSpLocks/>
            </p:cNvGrpSpPr>
            <p:nvPr/>
          </p:nvGrpSpPr>
          <p:grpSpPr bwMode="auto">
            <a:xfrm>
              <a:off x="1316" y="2259"/>
              <a:ext cx="3986" cy="1626"/>
              <a:chOff x="1316" y="2259"/>
              <a:chExt cx="3986" cy="1626"/>
            </a:xfrm>
          </p:grpSpPr>
          <p:sp>
            <p:nvSpPr>
              <p:cNvPr id="25622" name="Line 8"/>
              <p:cNvSpPr>
                <a:spLocks noChangeShapeType="1"/>
              </p:cNvSpPr>
              <p:nvPr/>
            </p:nvSpPr>
            <p:spPr bwMode="auto">
              <a:xfrm>
                <a:off x="3309" y="2906"/>
                <a:ext cx="0" cy="97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25623" name="Group 7"/>
              <p:cNvGrpSpPr>
                <a:grpSpLocks/>
              </p:cNvGrpSpPr>
              <p:nvPr/>
            </p:nvGrpSpPr>
            <p:grpSpPr bwMode="auto">
              <a:xfrm>
                <a:off x="1316" y="2259"/>
                <a:ext cx="3986" cy="647"/>
                <a:chOff x="1316" y="2259"/>
                <a:chExt cx="3986" cy="647"/>
              </a:xfrm>
            </p:grpSpPr>
            <p:sp>
              <p:nvSpPr>
                <p:cNvPr id="25624" name="Rectangle 5"/>
                <p:cNvSpPr>
                  <a:spLocks noChangeArrowheads="1"/>
                </p:cNvSpPr>
                <p:nvPr/>
              </p:nvSpPr>
              <p:spPr bwMode="auto">
                <a:xfrm>
                  <a:off x="1317" y="2259"/>
                  <a:ext cx="3980" cy="647"/>
                </a:xfrm>
                <a:prstGeom prst="rect">
                  <a:avLst/>
                </a:prstGeom>
                <a:solidFill>
                  <a:srgbClr val="BADDE1"/>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5625" name="Line 6"/>
                <p:cNvSpPr>
                  <a:spLocks noChangeShapeType="1"/>
                </p:cNvSpPr>
                <p:nvPr/>
              </p:nvSpPr>
              <p:spPr bwMode="auto">
                <a:xfrm>
                  <a:off x="1316" y="2259"/>
                  <a:ext cx="398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
          <p:nvSpPr>
            <p:cNvPr id="25620" name="Text Box 12"/>
            <p:cNvSpPr txBox="1">
              <a:spLocks noChangeArrowheads="1"/>
            </p:cNvSpPr>
            <p:nvPr/>
          </p:nvSpPr>
          <p:spPr bwMode="auto">
            <a:xfrm>
              <a:off x="1310" y="2686"/>
              <a:ext cx="1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5621" name="Text Box 13"/>
            <p:cNvSpPr txBox="1">
              <a:spLocks noChangeArrowheads="1"/>
            </p:cNvSpPr>
            <p:nvPr/>
          </p:nvSpPr>
          <p:spPr bwMode="auto">
            <a:xfrm>
              <a:off x="3326" y="2686"/>
              <a:ext cx="1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grpSp>
      <p:sp>
        <p:nvSpPr>
          <p:cNvPr id="25610" name="Text Box 29"/>
          <p:cNvSpPr txBox="1">
            <a:spLocks noChangeArrowheads="1"/>
          </p:cNvSpPr>
          <p:nvPr/>
        </p:nvSpPr>
        <p:spPr bwMode="auto">
          <a:xfrm>
            <a:off x="2735134" y="4579208"/>
            <a:ext cx="2882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50000"/>
              </a:spcBef>
              <a:buClrTx/>
              <a:buFontTx/>
              <a:buNone/>
            </a:pPr>
            <a:r>
              <a:rPr lang="en-US" altLang="en-US" sz="1800" dirty="0">
                <a:latin typeface="Arial" panose="020B0604020202020204" pitchFamily="34" charset="0"/>
              </a:rPr>
              <a:t>Commercial Banks</a:t>
            </a:r>
          </a:p>
        </p:txBody>
      </p:sp>
      <p:sp>
        <p:nvSpPr>
          <p:cNvPr id="25611" name="Text Box 30"/>
          <p:cNvSpPr txBox="1">
            <a:spLocks noChangeArrowheads="1"/>
          </p:cNvSpPr>
          <p:nvPr/>
        </p:nvSpPr>
        <p:spPr bwMode="auto">
          <a:xfrm>
            <a:off x="1068259" y="5261833"/>
            <a:ext cx="1852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ClrTx/>
              <a:buFontTx/>
              <a:buChar char="-"/>
            </a:pPr>
            <a:r>
              <a:rPr lang="en-US" altLang="en-US" sz="1800" dirty="0">
                <a:latin typeface="Arial" panose="020B0604020202020204" pitchFamily="34" charset="0"/>
              </a:rPr>
              <a:t>Securities (</a:t>
            </a:r>
            <a:r>
              <a:rPr lang="en-US" altLang="en-US" sz="1800" i="1" dirty="0">
                <a:latin typeface="Arial" panose="020B0604020202020204" pitchFamily="34" charset="0"/>
              </a:rPr>
              <a:t>a</a:t>
            </a:r>
            <a:r>
              <a:rPr lang="en-US" altLang="en-US" sz="1800" dirty="0">
                <a:latin typeface="Arial" panose="020B0604020202020204" pitchFamily="34" charset="0"/>
              </a:rPr>
              <a:t>)</a:t>
            </a:r>
          </a:p>
        </p:txBody>
      </p:sp>
      <p:sp>
        <p:nvSpPr>
          <p:cNvPr id="25612" name="Text Box 31"/>
          <p:cNvSpPr txBox="1">
            <a:spLocks noChangeArrowheads="1"/>
          </p:cNvSpPr>
          <p:nvPr/>
        </p:nvSpPr>
        <p:spPr bwMode="auto">
          <a:xfrm>
            <a:off x="1068259" y="5612671"/>
            <a:ext cx="17224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ClrTx/>
              <a:buFontTx/>
              <a:buNone/>
            </a:pPr>
            <a:r>
              <a:rPr lang="en-US" altLang="en-US" sz="1800" dirty="0">
                <a:latin typeface="Arial" panose="020B0604020202020204" pitchFamily="34" charset="0"/>
              </a:rPr>
              <a:t>+Reserves (</a:t>
            </a:r>
            <a:r>
              <a:rPr lang="en-US" altLang="en-US" sz="1800" i="1" dirty="0">
                <a:latin typeface="Arial" panose="020B0604020202020204" pitchFamily="34" charset="0"/>
              </a:rPr>
              <a:t>b)</a:t>
            </a:r>
            <a:endParaRPr lang="en-US" altLang="en-US" sz="1800" dirty="0">
              <a:latin typeface="Arial" panose="020B0604020202020204" pitchFamily="34" charset="0"/>
            </a:endParaRPr>
          </a:p>
        </p:txBody>
      </p:sp>
      <p:sp>
        <p:nvSpPr>
          <p:cNvPr id="25613" name="Text Box 32"/>
          <p:cNvSpPr txBox="1">
            <a:spLocks noChangeArrowheads="1"/>
          </p:cNvSpPr>
          <p:nvPr/>
        </p:nvSpPr>
        <p:spPr bwMode="auto">
          <a:xfrm>
            <a:off x="1068259" y="4772883"/>
            <a:ext cx="1196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ClrTx/>
              <a:buFontTx/>
              <a:buNone/>
            </a:pPr>
            <a:r>
              <a:rPr lang="en-US" altLang="en-US" sz="1800" dirty="0">
                <a:latin typeface="Arial" panose="020B0604020202020204" pitchFamily="34" charset="0"/>
              </a:rPr>
              <a:t>Assets</a:t>
            </a:r>
          </a:p>
        </p:txBody>
      </p:sp>
      <p:sp>
        <p:nvSpPr>
          <p:cNvPr id="25614" name="Text Box 33"/>
          <p:cNvSpPr txBox="1">
            <a:spLocks noChangeArrowheads="1"/>
          </p:cNvSpPr>
          <p:nvPr/>
        </p:nvSpPr>
        <p:spPr bwMode="auto">
          <a:xfrm>
            <a:off x="4246434" y="4872896"/>
            <a:ext cx="297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50000"/>
              </a:spcBef>
              <a:buClrTx/>
              <a:buFontTx/>
              <a:buNone/>
            </a:pPr>
            <a:r>
              <a:rPr lang="en-US" altLang="en-US" sz="1800" dirty="0">
                <a:latin typeface="Arial" panose="020B0604020202020204" pitchFamily="34" charset="0"/>
              </a:rPr>
              <a:t>Liabilities and Net Worth</a:t>
            </a:r>
          </a:p>
        </p:txBody>
      </p:sp>
      <p:sp>
        <p:nvSpPr>
          <p:cNvPr id="13348" name="AutoShape 45"/>
          <p:cNvSpPr>
            <a:spLocks noChangeArrowheads="1"/>
          </p:cNvSpPr>
          <p:nvPr/>
        </p:nvSpPr>
        <p:spPr bwMode="auto">
          <a:xfrm rot="10800000">
            <a:off x="2033459" y="3602896"/>
            <a:ext cx="347663" cy="784225"/>
          </a:xfrm>
          <a:prstGeom prst="downArrow">
            <a:avLst>
              <a:gd name="adj1" fmla="val 50000"/>
              <a:gd name="adj2" fmla="val 56393"/>
            </a:avLst>
          </a:prstGeom>
          <a:gradFill rotWithShape="1">
            <a:gsLst>
              <a:gs pos="0">
                <a:srgbClr val="0000FF"/>
              </a:gs>
              <a:gs pos="100000">
                <a:srgbClr val="000076"/>
              </a:gs>
            </a:gsLst>
            <a:lin ang="5400000" scaled="1"/>
          </a:gradFill>
          <a:ln w="9525">
            <a:solidFill>
              <a:schemeClr val="tx1"/>
            </a:solidFill>
            <a:miter lim="800000"/>
            <a:headEnd/>
            <a:tailEnd/>
          </a:ln>
        </p:spPr>
        <p:txBody>
          <a:bodyPr rot="10800000" vert="eaVert"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endParaRPr lang="en-US" altLang="en-US" sz="1800" dirty="0">
              <a:latin typeface="Arial" panose="020B0604020202020204" pitchFamily="34" charset="0"/>
            </a:endParaRPr>
          </a:p>
        </p:txBody>
      </p:sp>
      <p:sp>
        <p:nvSpPr>
          <p:cNvPr id="13325" name="Text Box 20"/>
          <p:cNvSpPr txBox="1">
            <a:spLocks noChangeArrowheads="1"/>
          </p:cNvSpPr>
          <p:nvPr/>
        </p:nvSpPr>
        <p:spPr bwMode="auto">
          <a:xfrm>
            <a:off x="1396872" y="3887058"/>
            <a:ext cx="1595437" cy="376238"/>
          </a:xfrm>
          <a:prstGeom prst="rect">
            <a:avLst/>
          </a:prstGeom>
          <a:solidFill>
            <a:srgbClr val="FFFFCC"/>
          </a:solidFill>
          <a:ln w="9525">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ClrTx/>
              <a:buFontTx/>
              <a:buNone/>
            </a:pPr>
            <a:r>
              <a:rPr lang="en-US" altLang="en-US" sz="1800" dirty="0">
                <a:latin typeface="Arial" panose="020B0604020202020204" pitchFamily="34" charset="0"/>
              </a:rPr>
              <a:t>(</a:t>
            </a:r>
            <a:r>
              <a:rPr lang="en-US" altLang="en-US" sz="1800" i="1" dirty="0">
                <a:latin typeface="Arial" panose="020B0604020202020204" pitchFamily="34" charset="0"/>
              </a:rPr>
              <a:t>a</a:t>
            </a:r>
            <a:r>
              <a:rPr lang="en-US" altLang="en-US" sz="1800" dirty="0">
                <a:latin typeface="Arial" panose="020B0604020202020204" pitchFamily="34" charset="0"/>
              </a:rPr>
              <a:t>) Securities</a:t>
            </a:r>
          </a:p>
        </p:txBody>
      </p:sp>
      <p:sp>
        <p:nvSpPr>
          <p:cNvPr id="33"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48"/>
                                        </p:tgtEl>
                                        <p:attrNameLst>
                                          <p:attrName>style.visibility</p:attrName>
                                        </p:attrNameLst>
                                      </p:cBhvr>
                                      <p:to>
                                        <p:strVal val="visible"/>
                                      </p:to>
                                    </p:set>
                                    <p:animEffect transition="in" filter="wipe(down)">
                                      <p:cBhvr>
                                        <p:cTn id="7" dur="500"/>
                                        <p:tgtEl>
                                          <p:spTgt spid="1334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325"/>
                                        </p:tgtEl>
                                        <p:attrNameLst>
                                          <p:attrName>style.visibility</p:attrName>
                                        </p:attrNameLst>
                                      </p:cBhvr>
                                      <p:to>
                                        <p:strVal val="visible"/>
                                      </p:to>
                                    </p:set>
                                    <p:animEffect transition="in" filter="wipe(down)">
                                      <p:cBhvr>
                                        <p:cTn id="10" dur="500"/>
                                        <p:tgtEl>
                                          <p:spTgt spid="13325"/>
                                        </p:tgtEl>
                                      </p:cBhvr>
                                    </p:animEffect>
                                  </p:childTnLst>
                                </p:cTn>
                              </p:par>
                            </p:childTnLst>
                          </p:cTn>
                        </p:par>
                        <p:par>
                          <p:cTn id="11" fill="hold" nodeType="afterGroup">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3324"/>
                                        </p:tgtEl>
                                        <p:attrNameLst>
                                          <p:attrName>style.visibility</p:attrName>
                                        </p:attrNameLst>
                                      </p:cBhvr>
                                      <p:to>
                                        <p:strVal val="visible"/>
                                      </p:to>
                                    </p:set>
                                    <p:animEffect transition="in" filter="wipe(up)">
                                      <p:cBhvr>
                                        <p:cTn id="14" dur="500"/>
                                        <p:tgtEl>
                                          <p:spTgt spid="13324"/>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3323"/>
                                        </p:tgtEl>
                                        <p:attrNameLst>
                                          <p:attrName>style.visibility</p:attrName>
                                        </p:attrNameLst>
                                      </p:cBhvr>
                                      <p:to>
                                        <p:strVal val="visible"/>
                                      </p:to>
                                    </p:set>
                                    <p:animEffect transition="in" filter="wipe(up)">
                                      <p:cBhvr>
                                        <p:cTn id="17" dur="500"/>
                                        <p:tgtEl>
                                          <p:spTgt spid="13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animBg="1"/>
      <p:bldP spid="13324" grpId="0" animBg="1"/>
      <p:bldP spid="13348" grpId="0" animBg="1"/>
      <p:bldP spid="133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1085" y="196581"/>
            <a:ext cx="8341113" cy="1143000"/>
          </a:xfrm>
        </p:spPr>
        <p:txBody>
          <a:bodyPr/>
          <a:lstStyle/>
          <a:p>
            <a:pPr eaLnBrk="1" fontAlgn="auto" hangingPunct="1">
              <a:spcAft>
                <a:spcPts val="0"/>
              </a:spcAft>
              <a:defRPr/>
            </a:pPr>
            <a:r>
              <a:rPr lang="en-US" altLang="en-US" sz="3600" dirty="0"/>
              <a:t>Open Market Operations: Fed Buys Bonds from Commercial Banks Continued</a:t>
            </a:r>
            <a:endParaRPr lang="en-US" altLang="en-US" sz="3600" dirty="0">
              <a:ea typeface="+mj-ea"/>
            </a:endParaRPr>
          </a:p>
        </p:txBody>
      </p:sp>
      <p:sp>
        <p:nvSpPr>
          <p:cNvPr id="15363" name="Text Box 22"/>
          <p:cNvSpPr txBox="1">
            <a:spLocks noChangeArrowheads="1"/>
          </p:cNvSpPr>
          <p:nvPr/>
        </p:nvSpPr>
        <p:spPr bwMode="auto">
          <a:xfrm>
            <a:off x="358343" y="1477137"/>
            <a:ext cx="8217245" cy="584775"/>
          </a:xfrm>
          <a:prstGeom prst="rect">
            <a:avLst/>
          </a:prstGeom>
          <a:noFill/>
          <a:ln>
            <a:noFill/>
          </a:ln>
          <a:extLst/>
        </p:spPr>
        <p:txBody>
          <a:bodyPr wrap="square">
            <a:spAutoFit/>
          </a:bodyPr>
          <a:lstStyle>
            <a:lvl1pPr eaLnBrk="0" hangingPunct="0">
              <a:defRPr>
                <a:solidFill>
                  <a:schemeClr val="tx1"/>
                </a:solidFill>
                <a:latin typeface="Arial" charset="0"/>
                <a:ea typeface="ＭＳ Ｐゴシック" pitchFamily="17" charset="-128"/>
              </a:defRPr>
            </a:lvl1pPr>
            <a:lvl2pPr marL="742950" indent="-285750" eaLnBrk="0" hangingPunct="0">
              <a:defRPr>
                <a:solidFill>
                  <a:schemeClr val="tx1"/>
                </a:solidFill>
                <a:latin typeface="Arial" charset="0"/>
                <a:ea typeface="ＭＳ Ｐゴシック" pitchFamily="17" charset="-128"/>
              </a:defRPr>
            </a:lvl2pPr>
            <a:lvl3pPr marL="1143000" indent="-228600" eaLnBrk="0" hangingPunct="0">
              <a:defRPr>
                <a:solidFill>
                  <a:schemeClr val="tx1"/>
                </a:solidFill>
                <a:latin typeface="Arial" charset="0"/>
                <a:ea typeface="ＭＳ Ｐゴシック" pitchFamily="17" charset="-128"/>
              </a:defRPr>
            </a:lvl3pPr>
            <a:lvl4pPr marL="1600200" indent="-228600" eaLnBrk="0" hangingPunct="0">
              <a:defRPr>
                <a:solidFill>
                  <a:schemeClr val="tx1"/>
                </a:solidFill>
                <a:latin typeface="Arial" charset="0"/>
                <a:ea typeface="ＭＳ Ｐゴシック" pitchFamily="17" charset="-128"/>
              </a:defRPr>
            </a:lvl4pPr>
            <a:lvl5pPr marL="2057400" indent="-228600" eaLnBrk="0" hangingPunct="0">
              <a:defRPr>
                <a:solidFill>
                  <a:schemeClr val="tx1"/>
                </a:solidFill>
                <a:latin typeface="Arial" charset="0"/>
                <a:ea typeface="ＭＳ Ｐゴシック" pitchFamily="17"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17"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17"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17"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17" charset="-128"/>
              </a:defRPr>
            </a:lvl9pPr>
          </a:lstStyle>
          <a:p>
            <a:pPr indent="-182880" eaLnBrk="1" hangingPunct="1">
              <a:buClr>
                <a:schemeClr val="accent1"/>
              </a:buClr>
              <a:buSzPct val="100000"/>
              <a:buFontTx/>
              <a:buChar char="•"/>
              <a:defRPr/>
            </a:pPr>
            <a:r>
              <a:rPr lang="en-US" sz="3200" dirty="0">
                <a:solidFill>
                  <a:srgbClr val="000000"/>
                </a:solidFill>
                <a:latin typeface="+mn-lt"/>
              </a:rPr>
              <a:t>Fed buys $1,000 bond from a commercial bank</a:t>
            </a:r>
          </a:p>
        </p:txBody>
      </p:sp>
      <p:grpSp>
        <p:nvGrpSpPr>
          <p:cNvPr id="27652" name="Group 14"/>
          <p:cNvGrpSpPr>
            <a:grpSpLocks/>
          </p:cNvGrpSpPr>
          <p:nvPr/>
        </p:nvGrpSpPr>
        <p:grpSpPr bwMode="auto">
          <a:xfrm>
            <a:off x="1660052" y="2281522"/>
            <a:ext cx="5514975" cy="4129088"/>
            <a:chOff x="1558925" y="2279579"/>
            <a:chExt cx="5513388" cy="4129159"/>
          </a:xfrm>
        </p:grpSpPr>
        <p:sp>
          <p:nvSpPr>
            <p:cNvPr id="27655" name="Rectangle 8"/>
            <p:cNvSpPr>
              <a:spLocks noChangeArrowheads="1"/>
            </p:cNvSpPr>
            <p:nvPr/>
          </p:nvSpPr>
          <p:spPr bwMode="auto">
            <a:xfrm>
              <a:off x="1843088" y="5018088"/>
              <a:ext cx="4873625" cy="80327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7656" name="AutoShape 11"/>
            <p:cNvSpPr>
              <a:spLocks noChangeArrowheads="1"/>
            </p:cNvSpPr>
            <p:nvPr/>
          </p:nvSpPr>
          <p:spPr bwMode="auto">
            <a:xfrm>
              <a:off x="1839913" y="3929063"/>
              <a:ext cx="4865687" cy="1093787"/>
            </a:xfrm>
            <a:prstGeom prst="triangle">
              <a:avLst>
                <a:gd name="adj" fmla="val 50000"/>
              </a:avLst>
            </a:prstGeom>
            <a:solidFill>
              <a:srgbClr val="CCECFF"/>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7657" name="Text Box 14"/>
            <p:cNvSpPr txBox="1">
              <a:spLocks noChangeArrowheads="1"/>
            </p:cNvSpPr>
            <p:nvPr/>
          </p:nvSpPr>
          <p:spPr bwMode="auto">
            <a:xfrm>
              <a:off x="3188494" y="2279579"/>
              <a:ext cx="2254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b="1" dirty="0">
                  <a:latin typeface="Arial" panose="020B0604020202020204" pitchFamily="34" charset="0"/>
                </a:rPr>
                <a:t>New Reserves</a:t>
              </a:r>
            </a:p>
          </p:txBody>
        </p:sp>
        <p:sp>
          <p:nvSpPr>
            <p:cNvPr id="27658" name="Text Box 19"/>
            <p:cNvSpPr txBox="1">
              <a:spLocks noChangeArrowheads="1"/>
            </p:cNvSpPr>
            <p:nvPr/>
          </p:nvSpPr>
          <p:spPr bwMode="auto">
            <a:xfrm>
              <a:off x="2898775" y="5051425"/>
              <a:ext cx="2838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000" b="1" dirty="0">
                  <a:latin typeface="Arial" panose="020B0604020202020204" pitchFamily="34" charset="0"/>
                </a:rPr>
                <a:t>$5000</a:t>
              </a:r>
            </a:p>
            <a:p>
              <a:pPr algn="ctr" eaLnBrk="1" hangingPunct="1">
                <a:spcBef>
                  <a:spcPct val="0"/>
                </a:spcBef>
                <a:buClrTx/>
                <a:buFontTx/>
                <a:buNone/>
              </a:pPr>
              <a:r>
                <a:rPr lang="en-US" altLang="en-US" sz="2000" b="1" dirty="0">
                  <a:latin typeface="Arial" panose="020B0604020202020204" pitchFamily="34" charset="0"/>
                </a:rPr>
                <a:t>Bank System Lending</a:t>
              </a:r>
            </a:p>
          </p:txBody>
        </p:sp>
        <p:sp>
          <p:nvSpPr>
            <p:cNvPr id="27659" name="Text Box 20"/>
            <p:cNvSpPr txBox="1">
              <a:spLocks noChangeArrowheads="1"/>
            </p:cNvSpPr>
            <p:nvPr/>
          </p:nvSpPr>
          <p:spPr bwMode="auto">
            <a:xfrm>
              <a:off x="1558925" y="6011863"/>
              <a:ext cx="5513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000" b="1" dirty="0">
                  <a:latin typeface="Arial" panose="020B0604020202020204" pitchFamily="34" charset="0"/>
                </a:rPr>
                <a:t>Total Increase in the Money Supply, ($5,000)</a:t>
              </a:r>
            </a:p>
          </p:txBody>
        </p:sp>
        <p:sp>
          <p:nvSpPr>
            <p:cNvPr id="27660" name="AutoShape 21"/>
            <p:cNvSpPr>
              <a:spLocks/>
            </p:cNvSpPr>
            <p:nvPr/>
          </p:nvSpPr>
          <p:spPr bwMode="auto">
            <a:xfrm rot="-5400000">
              <a:off x="4202906" y="3509170"/>
              <a:ext cx="212725" cy="4856162"/>
            </a:xfrm>
            <a:prstGeom prst="leftBrace">
              <a:avLst>
                <a:gd name="adj1" fmla="val 190236"/>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7661" name="Rectangle 23"/>
            <p:cNvSpPr>
              <a:spLocks noChangeArrowheads="1"/>
            </p:cNvSpPr>
            <p:nvPr/>
          </p:nvSpPr>
          <p:spPr bwMode="auto">
            <a:xfrm>
              <a:off x="3787775" y="3352800"/>
              <a:ext cx="966788" cy="803275"/>
            </a:xfrm>
            <a:prstGeom prst="rect">
              <a:avLst/>
            </a:prstGeom>
            <a:solidFill>
              <a:srgbClr val="FF99FF"/>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7662" name="Text Box 17"/>
            <p:cNvSpPr txBox="1">
              <a:spLocks noChangeArrowheads="1"/>
            </p:cNvSpPr>
            <p:nvPr/>
          </p:nvSpPr>
          <p:spPr bwMode="auto">
            <a:xfrm>
              <a:off x="3720478" y="3324172"/>
              <a:ext cx="1095060" cy="835040"/>
            </a:xfrm>
            <a:prstGeom prst="rect">
              <a:avLst/>
            </a:prstGeom>
            <a:solidFill>
              <a:schemeClr val="accent1"/>
            </a:solidFill>
            <a:ln w="9525">
              <a:solidFill>
                <a:schemeClr val="tx1"/>
              </a:solidFill>
              <a:miter lim="800000"/>
              <a:headEnd/>
              <a:tailEnd/>
            </a:ln>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600" b="1" dirty="0">
                  <a:latin typeface="Arial" panose="020B0604020202020204" pitchFamily="34" charset="0"/>
                </a:rPr>
                <a:t>$1000</a:t>
              </a:r>
            </a:p>
            <a:p>
              <a:pPr algn="ctr" eaLnBrk="1" hangingPunct="1">
                <a:spcBef>
                  <a:spcPct val="0"/>
                </a:spcBef>
                <a:buClrTx/>
                <a:buFontTx/>
                <a:buNone/>
              </a:pPr>
              <a:r>
                <a:rPr lang="en-US" altLang="en-US" sz="1600" b="1" dirty="0">
                  <a:latin typeface="Arial" panose="020B0604020202020204" pitchFamily="34" charset="0"/>
                </a:rPr>
                <a:t>Excess</a:t>
              </a:r>
            </a:p>
            <a:p>
              <a:pPr algn="ctr" eaLnBrk="1" hangingPunct="1">
                <a:spcBef>
                  <a:spcPct val="0"/>
                </a:spcBef>
                <a:buClrTx/>
                <a:buFontTx/>
                <a:buNone/>
              </a:pPr>
              <a:r>
                <a:rPr lang="en-US" altLang="en-US" sz="1600" b="1" dirty="0">
                  <a:latin typeface="Arial" panose="020B0604020202020204" pitchFamily="34" charset="0"/>
                </a:rPr>
                <a:t>Reserves</a:t>
              </a:r>
            </a:p>
          </p:txBody>
        </p:sp>
        <p:sp>
          <p:nvSpPr>
            <p:cNvPr id="27663" name="AutoShape 46"/>
            <p:cNvSpPr>
              <a:spLocks noChangeArrowheads="1"/>
            </p:cNvSpPr>
            <p:nvPr/>
          </p:nvSpPr>
          <p:spPr bwMode="auto">
            <a:xfrm>
              <a:off x="4041775" y="2776538"/>
              <a:ext cx="446088" cy="447675"/>
            </a:xfrm>
            <a:prstGeom prst="downArrow">
              <a:avLst>
                <a:gd name="adj1" fmla="val 50000"/>
                <a:gd name="adj2" fmla="val 25089"/>
              </a:avLst>
            </a:prstGeom>
            <a:gradFill rotWithShape="1">
              <a:gsLst>
                <a:gs pos="0">
                  <a:schemeClr val="bg1"/>
                </a:gs>
                <a:gs pos="100000">
                  <a:srgbClr val="990033"/>
                </a:gs>
              </a:gsLst>
              <a:lin ang="5400000" scaled="1"/>
            </a:gradFill>
            <a:ln w="9525">
              <a:solidFill>
                <a:schemeClr val="tx1"/>
              </a:solidFill>
              <a:miter lim="800000"/>
              <a:headEnd/>
              <a:tailEnd/>
            </a:ln>
          </p:spPr>
          <p:txBody>
            <a:bodyPr vert="eaVert"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grpSp>
      <p:sp>
        <p:nvSpPr>
          <p:cNvPr id="16"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LO3</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7620000" cy="963613"/>
          </a:xfrm>
        </p:spPr>
        <p:txBody>
          <a:bodyPr/>
          <a:lstStyle/>
          <a:p>
            <a:pPr eaLnBrk="1" fontAlgn="auto" hangingPunct="1">
              <a:spcAft>
                <a:spcPts val="0"/>
              </a:spcAft>
              <a:defRPr/>
            </a:pPr>
            <a:r>
              <a:rPr lang="en-US" altLang="en-US" sz="4000" dirty="0"/>
              <a:t>Open Market Operations: Fed Buys Bonds from the Public</a:t>
            </a:r>
            <a:endParaRPr lang="en-US" altLang="en-US" sz="4000" dirty="0">
              <a:ea typeface="+mj-ea"/>
            </a:endParaRPr>
          </a:p>
        </p:txBody>
      </p:sp>
      <p:sp>
        <p:nvSpPr>
          <p:cNvPr id="16387" name="Text Box 10"/>
          <p:cNvSpPr txBox="1">
            <a:spLocks noChangeArrowheads="1"/>
          </p:cNvSpPr>
          <p:nvPr/>
        </p:nvSpPr>
        <p:spPr bwMode="auto">
          <a:xfrm>
            <a:off x="457199" y="1492251"/>
            <a:ext cx="7620000" cy="584775"/>
          </a:xfrm>
          <a:prstGeom prst="rect">
            <a:avLst/>
          </a:prstGeom>
          <a:noFill/>
          <a:ln>
            <a:noFill/>
          </a:ln>
          <a:extLst/>
        </p:spPr>
        <p:txBody>
          <a:bodyPr wrap="square">
            <a:spAutoFit/>
          </a:bodyPr>
          <a:lstStyle>
            <a:lvl1pPr eaLnBrk="0" hangingPunct="0">
              <a:defRPr>
                <a:solidFill>
                  <a:schemeClr val="tx1"/>
                </a:solidFill>
                <a:latin typeface="Arial" charset="0"/>
                <a:ea typeface="ＭＳ Ｐゴシック" pitchFamily="17" charset="-128"/>
              </a:defRPr>
            </a:lvl1pPr>
            <a:lvl2pPr marL="742950" indent="-285750" eaLnBrk="0" hangingPunct="0">
              <a:defRPr>
                <a:solidFill>
                  <a:schemeClr val="tx1"/>
                </a:solidFill>
                <a:latin typeface="Arial" charset="0"/>
                <a:ea typeface="ＭＳ Ｐゴシック" pitchFamily="17" charset="-128"/>
              </a:defRPr>
            </a:lvl2pPr>
            <a:lvl3pPr marL="1143000" indent="-228600" eaLnBrk="0" hangingPunct="0">
              <a:defRPr>
                <a:solidFill>
                  <a:schemeClr val="tx1"/>
                </a:solidFill>
                <a:latin typeface="Arial" charset="0"/>
                <a:ea typeface="ＭＳ Ｐゴシック" pitchFamily="17" charset="-128"/>
              </a:defRPr>
            </a:lvl3pPr>
            <a:lvl4pPr marL="1600200" indent="-228600" eaLnBrk="0" hangingPunct="0">
              <a:defRPr>
                <a:solidFill>
                  <a:schemeClr val="tx1"/>
                </a:solidFill>
                <a:latin typeface="Arial" charset="0"/>
                <a:ea typeface="ＭＳ Ｐゴシック" pitchFamily="17" charset="-128"/>
              </a:defRPr>
            </a:lvl4pPr>
            <a:lvl5pPr marL="2057400" indent="-228600" eaLnBrk="0" hangingPunct="0">
              <a:defRPr>
                <a:solidFill>
                  <a:schemeClr val="tx1"/>
                </a:solidFill>
                <a:latin typeface="Arial" charset="0"/>
                <a:ea typeface="ＭＳ Ｐゴシック" pitchFamily="17"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17"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17"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17"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17" charset="-128"/>
              </a:defRPr>
            </a:lvl9pPr>
          </a:lstStyle>
          <a:p>
            <a:pPr eaLnBrk="1" hangingPunct="1">
              <a:buClr>
                <a:schemeClr val="accent1"/>
              </a:buClr>
              <a:buSzPct val="100000"/>
              <a:buFontTx/>
              <a:buChar char="•"/>
              <a:defRPr/>
            </a:pPr>
            <a:r>
              <a:rPr lang="en-US" sz="3200" dirty="0">
                <a:solidFill>
                  <a:srgbClr val="000000"/>
                </a:solidFill>
              </a:rPr>
              <a:t> </a:t>
            </a:r>
            <a:r>
              <a:rPr lang="en-US" sz="3200" dirty="0">
                <a:solidFill>
                  <a:srgbClr val="000000"/>
                </a:solidFill>
                <a:latin typeface="+mn-lt"/>
              </a:rPr>
              <a:t>Fed buys $1,000 bond from the public</a:t>
            </a:r>
          </a:p>
        </p:txBody>
      </p:sp>
      <p:grpSp>
        <p:nvGrpSpPr>
          <p:cNvPr id="29700" name="Group 23"/>
          <p:cNvGrpSpPr>
            <a:grpSpLocks/>
          </p:cNvGrpSpPr>
          <p:nvPr/>
        </p:nvGrpSpPr>
        <p:grpSpPr bwMode="auto">
          <a:xfrm>
            <a:off x="1544637" y="2105025"/>
            <a:ext cx="5445125" cy="4391025"/>
            <a:chOff x="1920875" y="1930400"/>
            <a:chExt cx="5443538" cy="4391025"/>
          </a:xfrm>
        </p:grpSpPr>
        <p:sp>
          <p:nvSpPr>
            <p:cNvPr id="29703" name="Text Box 5"/>
            <p:cNvSpPr txBox="1">
              <a:spLocks noChangeArrowheads="1"/>
            </p:cNvSpPr>
            <p:nvPr/>
          </p:nvSpPr>
          <p:spPr bwMode="auto">
            <a:xfrm>
              <a:off x="3287713" y="1930400"/>
              <a:ext cx="2292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800" b="1" dirty="0">
                  <a:latin typeface="Arial" panose="020B0604020202020204" pitchFamily="34" charset="0"/>
                </a:rPr>
                <a:t>Check is Deposited</a:t>
              </a:r>
            </a:p>
            <a:p>
              <a:pPr algn="ctr" eaLnBrk="1" hangingPunct="1">
                <a:spcBef>
                  <a:spcPct val="0"/>
                </a:spcBef>
                <a:buClrTx/>
                <a:buFontTx/>
                <a:buNone/>
              </a:pPr>
              <a:r>
                <a:rPr lang="en-US" altLang="en-US" sz="1800" b="1" dirty="0">
                  <a:latin typeface="Arial" panose="020B0604020202020204" pitchFamily="34" charset="0"/>
                </a:rPr>
                <a:t>New Reserves</a:t>
              </a:r>
            </a:p>
          </p:txBody>
        </p:sp>
        <p:sp>
          <p:nvSpPr>
            <p:cNvPr id="29704" name="Text Box 6"/>
            <p:cNvSpPr txBox="1">
              <a:spLocks noChangeArrowheads="1"/>
            </p:cNvSpPr>
            <p:nvPr/>
          </p:nvSpPr>
          <p:spPr bwMode="auto">
            <a:xfrm>
              <a:off x="4025900" y="2459038"/>
              <a:ext cx="81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$1000</a:t>
              </a:r>
            </a:p>
          </p:txBody>
        </p:sp>
        <p:sp>
          <p:nvSpPr>
            <p:cNvPr id="29705" name="Text Box 8"/>
            <p:cNvSpPr txBox="1">
              <a:spLocks noChangeArrowheads="1"/>
            </p:cNvSpPr>
            <p:nvPr/>
          </p:nvSpPr>
          <p:spPr bwMode="auto">
            <a:xfrm>
              <a:off x="1920875" y="5924550"/>
              <a:ext cx="5443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000" b="1" dirty="0">
                  <a:latin typeface="Arial" panose="020B0604020202020204" pitchFamily="34" charset="0"/>
                </a:rPr>
                <a:t>Total Increase in the Money Supply, ($5000)</a:t>
              </a:r>
            </a:p>
          </p:txBody>
        </p:sp>
        <p:sp>
          <p:nvSpPr>
            <p:cNvPr id="29706" name="AutoShape 13"/>
            <p:cNvSpPr>
              <a:spLocks noChangeArrowheads="1"/>
            </p:cNvSpPr>
            <p:nvPr/>
          </p:nvSpPr>
          <p:spPr bwMode="auto">
            <a:xfrm>
              <a:off x="4275138" y="2828925"/>
              <a:ext cx="446087" cy="447675"/>
            </a:xfrm>
            <a:prstGeom prst="downArrow">
              <a:avLst>
                <a:gd name="adj1" fmla="val 50000"/>
                <a:gd name="adj2" fmla="val 25089"/>
              </a:avLst>
            </a:prstGeom>
            <a:gradFill rotWithShape="1">
              <a:gsLst>
                <a:gs pos="0">
                  <a:schemeClr val="bg1"/>
                </a:gs>
                <a:gs pos="100000">
                  <a:srgbClr val="990033"/>
                </a:gs>
              </a:gsLst>
              <a:lin ang="5400000" scaled="1"/>
            </a:gradFill>
            <a:ln w="9525">
              <a:solidFill>
                <a:schemeClr val="tx1"/>
              </a:solidFill>
              <a:miter lim="800000"/>
              <a:headEnd/>
              <a:tailEnd/>
            </a:ln>
          </p:spPr>
          <p:txBody>
            <a:bodyPr vert="eaVert"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9707" name="Rectangle 14"/>
            <p:cNvSpPr>
              <a:spLocks noChangeArrowheads="1"/>
            </p:cNvSpPr>
            <p:nvPr/>
          </p:nvSpPr>
          <p:spPr bwMode="auto">
            <a:xfrm>
              <a:off x="2068513" y="5027613"/>
              <a:ext cx="4873625" cy="80327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9708" name="Rectangle 15"/>
            <p:cNvSpPr>
              <a:spLocks noChangeArrowheads="1"/>
            </p:cNvSpPr>
            <p:nvPr/>
          </p:nvSpPr>
          <p:spPr bwMode="auto">
            <a:xfrm>
              <a:off x="5938838" y="5013325"/>
              <a:ext cx="977900" cy="803275"/>
            </a:xfrm>
            <a:prstGeom prst="rect">
              <a:avLst/>
            </a:prstGeom>
            <a:solidFill>
              <a:srgbClr val="90D899"/>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grpSp>
          <p:nvGrpSpPr>
            <p:cNvPr id="29709" name="Group 16"/>
            <p:cNvGrpSpPr>
              <a:grpSpLocks/>
            </p:cNvGrpSpPr>
            <p:nvPr/>
          </p:nvGrpSpPr>
          <p:grpSpPr bwMode="auto">
            <a:xfrm>
              <a:off x="2051050" y="3924300"/>
              <a:ext cx="4865688" cy="1095375"/>
              <a:chOff x="1785" y="2715"/>
              <a:chExt cx="3065" cy="690"/>
            </a:xfrm>
          </p:grpSpPr>
          <p:sp>
            <p:nvSpPr>
              <p:cNvPr id="29719" name="AutoShape 17"/>
              <p:cNvSpPr>
                <a:spLocks noChangeArrowheads="1"/>
              </p:cNvSpPr>
              <p:nvPr/>
            </p:nvSpPr>
            <p:spPr bwMode="auto">
              <a:xfrm>
                <a:off x="1785" y="2715"/>
                <a:ext cx="3065" cy="689"/>
              </a:xfrm>
              <a:prstGeom prst="triangle">
                <a:avLst>
                  <a:gd name="adj" fmla="val 50000"/>
                </a:avLst>
              </a:prstGeom>
              <a:solidFill>
                <a:srgbClr val="CCFFFF"/>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9720" name="Freeform 18"/>
              <p:cNvSpPr>
                <a:spLocks/>
              </p:cNvSpPr>
              <p:nvPr/>
            </p:nvSpPr>
            <p:spPr bwMode="auto">
              <a:xfrm>
                <a:off x="3477" y="2850"/>
                <a:ext cx="1371" cy="549"/>
              </a:xfrm>
              <a:custGeom>
                <a:avLst/>
                <a:gdLst>
                  <a:gd name="T0" fmla="*/ 0 w 1371"/>
                  <a:gd name="T1" fmla="*/ 0 h 549"/>
                  <a:gd name="T2" fmla="*/ 762 w 1371"/>
                  <a:gd name="T3" fmla="*/ 549 h 549"/>
                  <a:gd name="T4" fmla="*/ 1371 w 1371"/>
                  <a:gd name="T5" fmla="*/ 549 h 549"/>
                  <a:gd name="T6" fmla="*/ 150 w 1371"/>
                  <a:gd name="T7" fmla="*/ 0 h 549"/>
                  <a:gd name="T8" fmla="*/ 0 w 1371"/>
                  <a:gd name="T9" fmla="*/ 0 h 549"/>
                  <a:gd name="T10" fmla="*/ 0 60000 65536"/>
                  <a:gd name="T11" fmla="*/ 0 60000 65536"/>
                  <a:gd name="T12" fmla="*/ 0 60000 65536"/>
                  <a:gd name="T13" fmla="*/ 0 60000 65536"/>
                  <a:gd name="T14" fmla="*/ 0 60000 65536"/>
                  <a:gd name="T15" fmla="*/ 0 w 1371"/>
                  <a:gd name="T16" fmla="*/ 0 h 549"/>
                  <a:gd name="T17" fmla="*/ 1371 w 1371"/>
                  <a:gd name="T18" fmla="*/ 549 h 549"/>
                </a:gdLst>
                <a:ahLst/>
                <a:cxnLst>
                  <a:cxn ang="T10">
                    <a:pos x="T0" y="T1"/>
                  </a:cxn>
                  <a:cxn ang="T11">
                    <a:pos x="T2" y="T3"/>
                  </a:cxn>
                  <a:cxn ang="T12">
                    <a:pos x="T4" y="T5"/>
                  </a:cxn>
                  <a:cxn ang="T13">
                    <a:pos x="T6" y="T7"/>
                  </a:cxn>
                  <a:cxn ang="T14">
                    <a:pos x="T8" y="T9"/>
                  </a:cxn>
                </a:cxnLst>
                <a:rect l="T15" t="T16" r="T17" b="T18"/>
                <a:pathLst>
                  <a:path w="1371" h="549">
                    <a:moveTo>
                      <a:pt x="0" y="0"/>
                    </a:moveTo>
                    <a:lnTo>
                      <a:pt x="762" y="549"/>
                    </a:lnTo>
                    <a:lnTo>
                      <a:pt x="1371" y="549"/>
                    </a:lnTo>
                    <a:lnTo>
                      <a:pt x="150" y="0"/>
                    </a:lnTo>
                    <a:lnTo>
                      <a:pt x="0" y="0"/>
                    </a:lnTo>
                    <a:close/>
                  </a:path>
                </a:pathLst>
              </a:custGeom>
              <a:solidFill>
                <a:srgbClr val="A8E0AF"/>
              </a:solidFill>
              <a:ln w="9525">
                <a:solidFill>
                  <a:schemeClr val="tx1"/>
                </a:solidFill>
                <a:round/>
                <a:headEnd/>
                <a:tailEnd/>
              </a:ln>
            </p:spPr>
            <p:txBody>
              <a:bodyPr/>
              <a:lstStyle/>
              <a:p>
                <a:endParaRPr lang="en-US" dirty="0"/>
              </a:p>
            </p:txBody>
          </p:sp>
          <p:sp>
            <p:nvSpPr>
              <p:cNvPr id="29721" name="Freeform 19"/>
              <p:cNvSpPr>
                <a:spLocks/>
              </p:cNvSpPr>
              <p:nvPr/>
            </p:nvSpPr>
            <p:spPr bwMode="auto">
              <a:xfrm>
                <a:off x="3018" y="2847"/>
                <a:ext cx="1224" cy="558"/>
              </a:xfrm>
              <a:custGeom>
                <a:avLst/>
                <a:gdLst>
                  <a:gd name="T0" fmla="*/ 0 w 1224"/>
                  <a:gd name="T1" fmla="*/ 3 h 558"/>
                  <a:gd name="T2" fmla="*/ 1224 w 1224"/>
                  <a:gd name="T3" fmla="*/ 558 h 558"/>
                  <a:gd name="T4" fmla="*/ 459 w 1224"/>
                  <a:gd name="T5" fmla="*/ 0 h 558"/>
                  <a:gd name="T6" fmla="*/ 0 w 1224"/>
                  <a:gd name="T7" fmla="*/ 3 h 558"/>
                  <a:gd name="T8" fmla="*/ 0 60000 65536"/>
                  <a:gd name="T9" fmla="*/ 0 60000 65536"/>
                  <a:gd name="T10" fmla="*/ 0 60000 65536"/>
                  <a:gd name="T11" fmla="*/ 0 60000 65536"/>
                  <a:gd name="T12" fmla="*/ 0 w 1224"/>
                  <a:gd name="T13" fmla="*/ 0 h 558"/>
                  <a:gd name="T14" fmla="*/ 1224 w 1224"/>
                  <a:gd name="T15" fmla="*/ 558 h 558"/>
                </a:gdLst>
                <a:ahLst/>
                <a:cxnLst>
                  <a:cxn ang="T8">
                    <a:pos x="T0" y="T1"/>
                  </a:cxn>
                  <a:cxn ang="T9">
                    <a:pos x="T2" y="T3"/>
                  </a:cxn>
                  <a:cxn ang="T10">
                    <a:pos x="T4" y="T5"/>
                  </a:cxn>
                  <a:cxn ang="T11">
                    <a:pos x="T6" y="T7"/>
                  </a:cxn>
                </a:cxnLst>
                <a:rect l="T12" t="T13" r="T14" b="T15"/>
                <a:pathLst>
                  <a:path w="1224" h="558">
                    <a:moveTo>
                      <a:pt x="0" y="3"/>
                    </a:moveTo>
                    <a:lnTo>
                      <a:pt x="1224" y="558"/>
                    </a:lnTo>
                    <a:lnTo>
                      <a:pt x="459" y="0"/>
                    </a:lnTo>
                    <a:lnTo>
                      <a:pt x="0" y="3"/>
                    </a:lnTo>
                    <a:close/>
                  </a:path>
                </a:pathLst>
              </a:custGeom>
              <a:solidFill>
                <a:srgbClr val="CCE8EA"/>
              </a:solidFill>
              <a:ln w="9525">
                <a:solidFill>
                  <a:schemeClr val="tx1"/>
                </a:solidFill>
                <a:round/>
                <a:headEnd/>
                <a:tailEnd/>
              </a:ln>
            </p:spPr>
            <p:txBody>
              <a:bodyPr/>
              <a:lstStyle/>
              <a:p>
                <a:endParaRPr lang="en-US" dirty="0"/>
              </a:p>
            </p:txBody>
          </p:sp>
        </p:grpSp>
        <p:sp>
          <p:nvSpPr>
            <p:cNvPr id="29710" name="Text Box 22"/>
            <p:cNvSpPr txBox="1">
              <a:spLocks noChangeArrowheads="1"/>
            </p:cNvSpPr>
            <p:nvPr/>
          </p:nvSpPr>
          <p:spPr bwMode="auto">
            <a:xfrm>
              <a:off x="5543384" y="3286125"/>
              <a:ext cx="10858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600" b="1" dirty="0">
                  <a:latin typeface="Arial" panose="020B0604020202020204" pitchFamily="34" charset="0"/>
                </a:rPr>
                <a:t>$200</a:t>
              </a:r>
            </a:p>
            <a:p>
              <a:pPr algn="ctr" eaLnBrk="1" hangingPunct="1">
                <a:spcBef>
                  <a:spcPct val="0"/>
                </a:spcBef>
                <a:buClrTx/>
                <a:buFontTx/>
                <a:buNone/>
              </a:pPr>
              <a:r>
                <a:rPr lang="en-US" altLang="en-US" sz="1600" b="1" dirty="0">
                  <a:latin typeface="Arial" panose="020B0604020202020204" pitchFamily="34" charset="0"/>
                </a:rPr>
                <a:t>Required</a:t>
              </a:r>
            </a:p>
            <a:p>
              <a:pPr algn="ctr" eaLnBrk="1" hangingPunct="1">
                <a:spcBef>
                  <a:spcPct val="0"/>
                </a:spcBef>
                <a:buClrTx/>
                <a:buFontTx/>
                <a:buNone/>
              </a:pPr>
              <a:r>
                <a:rPr lang="en-US" altLang="en-US" sz="1600" b="1" dirty="0">
                  <a:latin typeface="Arial" panose="020B0604020202020204" pitchFamily="34" charset="0"/>
                </a:rPr>
                <a:t>Reserves</a:t>
              </a:r>
            </a:p>
          </p:txBody>
        </p:sp>
        <p:sp>
          <p:nvSpPr>
            <p:cNvPr id="29711" name="Text Box 23"/>
            <p:cNvSpPr txBox="1">
              <a:spLocks noChangeArrowheads="1"/>
            </p:cNvSpPr>
            <p:nvPr/>
          </p:nvSpPr>
          <p:spPr bwMode="auto">
            <a:xfrm>
              <a:off x="2546279" y="3316288"/>
              <a:ext cx="10858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600" b="1" dirty="0">
                  <a:latin typeface="Arial" panose="020B0604020202020204" pitchFamily="34" charset="0"/>
                </a:rPr>
                <a:t>$800</a:t>
              </a:r>
            </a:p>
            <a:p>
              <a:pPr algn="ctr" eaLnBrk="1" hangingPunct="1">
                <a:spcBef>
                  <a:spcPct val="0"/>
                </a:spcBef>
                <a:buClrTx/>
                <a:buFontTx/>
                <a:buNone/>
              </a:pPr>
              <a:r>
                <a:rPr lang="en-US" altLang="en-US" sz="1600" b="1" dirty="0">
                  <a:latin typeface="Arial" panose="020B0604020202020204" pitchFamily="34" charset="0"/>
                </a:rPr>
                <a:t>Excess</a:t>
              </a:r>
            </a:p>
            <a:p>
              <a:pPr algn="ctr" eaLnBrk="1" hangingPunct="1">
                <a:spcBef>
                  <a:spcPct val="0"/>
                </a:spcBef>
                <a:buClrTx/>
                <a:buFontTx/>
                <a:buNone/>
              </a:pPr>
              <a:r>
                <a:rPr lang="en-US" altLang="en-US" sz="1600" b="1" dirty="0">
                  <a:latin typeface="Arial" panose="020B0604020202020204" pitchFamily="34" charset="0"/>
                </a:rPr>
                <a:t>Reserves</a:t>
              </a:r>
            </a:p>
          </p:txBody>
        </p:sp>
        <p:sp>
          <p:nvSpPr>
            <p:cNvPr id="29712" name="Text Box 24"/>
            <p:cNvSpPr txBox="1">
              <a:spLocks noChangeArrowheads="1"/>
            </p:cNvSpPr>
            <p:nvPr/>
          </p:nvSpPr>
          <p:spPr bwMode="auto">
            <a:xfrm>
              <a:off x="5956300" y="5032375"/>
              <a:ext cx="987425" cy="676275"/>
            </a:xfrm>
            <a:prstGeom prst="rect">
              <a:avLst/>
            </a:prstGeom>
            <a:noFill/>
            <a:ln>
              <a:noFill/>
            </a:ln>
            <a:extLst>
              <a:ext uri="{909E8E84-426E-40DD-AFC4-6F175D3DCCD1}">
                <a14:hiddenFill xmlns:a14="http://schemas.microsoft.com/office/drawing/2010/main">
                  <a:solidFill>
                    <a:srgbClr val="90D8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spcBef>
                  <a:spcPct val="0"/>
                </a:spcBef>
                <a:buClrTx/>
                <a:buFontTx/>
                <a:buNone/>
              </a:pPr>
              <a:r>
                <a:rPr lang="en-US" altLang="en-US" sz="1200" b="1" dirty="0">
                  <a:latin typeface="Arial" panose="020B0604020202020204" pitchFamily="34" charset="0"/>
                </a:rPr>
                <a:t>$1000</a:t>
              </a:r>
            </a:p>
            <a:p>
              <a:pPr algn="ctr" eaLnBrk="1" hangingPunct="1">
                <a:lnSpc>
                  <a:spcPct val="80000"/>
                </a:lnSpc>
                <a:spcBef>
                  <a:spcPct val="0"/>
                </a:spcBef>
                <a:buClrTx/>
                <a:buFontTx/>
                <a:buNone/>
              </a:pPr>
              <a:r>
                <a:rPr lang="en-US" altLang="en-US" sz="1200" b="1" dirty="0">
                  <a:latin typeface="Arial" panose="020B0604020202020204" pitchFamily="34" charset="0"/>
                </a:rPr>
                <a:t>Initial</a:t>
              </a:r>
            </a:p>
            <a:p>
              <a:pPr algn="ctr" eaLnBrk="1" hangingPunct="1">
                <a:lnSpc>
                  <a:spcPct val="80000"/>
                </a:lnSpc>
                <a:spcBef>
                  <a:spcPct val="0"/>
                </a:spcBef>
                <a:buClrTx/>
                <a:buFontTx/>
                <a:buNone/>
              </a:pPr>
              <a:r>
                <a:rPr lang="en-US" altLang="en-US" sz="1200" b="1" dirty="0">
                  <a:latin typeface="Arial" panose="020B0604020202020204" pitchFamily="34" charset="0"/>
                </a:rPr>
                <a:t>Checkable</a:t>
              </a:r>
            </a:p>
            <a:p>
              <a:pPr algn="ctr" eaLnBrk="1" hangingPunct="1">
                <a:lnSpc>
                  <a:spcPct val="80000"/>
                </a:lnSpc>
                <a:spcBef>
                  <a:spcPct val="0"/>
                </a:spcBef>
                <a:buClrTx/>
                <a:buFontTx/>
                <a:buNone/>
              </a:pPr>
              <a:r>
                <a:rPr lang="en-US" altLang="en-US" sz="1200" b="1" dirty="0">
                  <a:latin typeface="Arial" panose="020B0604020202020204" pitchFamily="34" charset="0"/>
                </a:rPr>
                <a:t>Deposit</a:t>
              </a:r>
            </a:p>
          </p:txBody>
        </p:sp>
        <p:sp>
          <p:nvSpPr>
            <p:cNvPr id="29713" name="Text Box 25"/>
            <p:cNvSpPr txBox="1">
              <a:spLocks noChangeArrowheads="1"/>
            </p:cNvSpPr>
            <p:nvPr/>
          </p:nvSpPr>
          <p:spPr bwMode="auto">
            <a:xfrm>
              <a:off x="2728913" y="5143500"/>
              <a:ext cx="23050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600" b="1" dirty="0">
                  <a:latin typeface="Arial" panose="020B0604020202020204" pitchFamily="34" charset="0"/>
                </a:rPr>
                <a:t>$4000</a:t>
              </a:r>
            </a:p>
            <a:p>
              <a:pPr algn="ctr" eaLnBrk="1" hangingPunct="1">
                <a:spcBef>
                  <a:spcPct val="0"/>
                </a:spcBef>
                <a:buClrTx/>
                <a:buFontTx/>
                <a:buNone/>
              </a:pPr>
              <a:r>
                <a:rPr lang="en-US" altLang="en-US" sz="1600" b="1" dirty="0">
                  <a:latin typeface="Arial" panose="020B0604020202020204" pitchFamily="34" charset="0"/>
                </a:rPr>
                <a:t>Bank System Lending</a:t>
              </a:r>
            </a:p>
          </p:txBody>
        </p:sp>
        <p:sp>
          <p:nvSpPr>
            <p:cNvPr id="29714" name="AutoShape 26"/>
            <p:cNvSpPr>
              <a:spLocks/>
            </p:cNvSpPr>
            <p:nvPr/>
          </p:nvSpPr>
          <p:spPr bwMode="auto">
            <a:xfrm rot="-5400000">
              <a:off x="4364831" y="3504407"/>
              <a:ext cx="212725" cy="4862512"/>
            </a:xfrm>
            <a:prstGeom prst="leftBrace">
              <a:avLst>
                <a:gd name="adj1" fmla="val 19048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9715" name="Rectangle 27"/>
            <p:cNvSpPr>
              <a:spLocks noChangeArrowheads="1"/>
            </p:cNvSpPr>
            <p:nvPr/>
          </p:nvSpPr>
          <p:spPr bwMode="auto">
            <a:xfrm>
              <a:off x="3979863" y="3351213"/>
              <a:ext cx="966787" cy="80327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9716" name="Rectangle 28"/>
            <p:cNvSpPr>
              <a:spLocks noChangeArrowheads="1"/>
            </p:cNvSpPr>
            <p:nvPr/>
          </p:nvSpPr>
          <p:spPr bwMode="auto">
            <a:xfrm>
              <a:off x="4756150" y="3351213"/>
              <a:ext cx="234950" cy="803275"/>
            </a:xfrm>
            <a:prstGeom prst="rect">
              <a:avLst/>
            </a:prstGeom>
            <a:solidFill>
              <a:srgbClr val="90D899"/>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9717" name="Line 29"/>
            <p:cNvSpPr>
              <a:spLocks noChangeShapeType="1"/>
            </p:cNvSpPr>
            <p:nvPr/>
          </p:nvSpPr>
          <p:spPr bwMode="auto">
            <a:xfrm>
              <a:off x="3508328" y="3736975"/>
              <a:ext cx="6096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9718" name="Line 30"/>
            <p:cNvSpPr>
              <a:spLocks noChangeShapeType="1"/>
            </p:cNvSpPr>
            <p:nvPr/>
          </p:nvSpPr>
          <p:spPr bwMode="auto">
            <a:xfrm flipH="1">
              <a:off x="4864266" y="3751263"/>
              <a:ext cx="6096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sp>
        <p:nvSpPr>
          <p:cNvPr id="26"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LO3</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7620000" cy="973137"/>
          </a:xfrm>
        </p:spPr>
        <p:txBody>
          <a:bodyPr/>
          <a:lstStyle/>
          <a:p>
            <a:pPr eaLnBrk="1" fontAlgn="auto" hangingPunct="1">
              <a:spcAft>
                <a:spcPts val="0"/>
              </a:spcAft>
              <a:defRPr/>
            </a:pPr>
            <a:r>
              <a:rPr lang="en-US" altLang="en-US" sz="4000" dirty="0"/>
              <a:t>Open Market Operations: Fed Sells Bonds to Commercial Banks</a:t>
            </a:r>
            <a:endParaRPr lang="en-US" altLang="en-US" sz="4000" dirty="0">
              <a:ea typeface="+mj-ea"/>
            </a:endParaRPr>
          </a:p>
        </p:txBody>
      </p:sp>
      <p:sp>
        <p:nvSpPr>
          <p:cNvPr id="31747" name="Rectangle 4"/>
          <p:cNvSpPr>
            <a:spLocks noGrp="1" noChangeArrowheads="1"/>
          </p:cNvSpPr>
          <p:nvPr>
            <p:ph idx="1"/>
          </p:nvPr>
        </p:nvSpPr>
        <p:spPr/>
        <p:txBody>
          <a:bodyPr/>
          <a:lstStyle/>
          <a:p>
            <a:pPr eaLnBrk="1" hangingPunct="1"/>
            <a:r>
              <a:rPr lang="en-US" altLang="en-US" sz="3200" dirty="0"/>
              <a:t>Fed sells bonds to commercial banks</a:t>
            </a:r>
          </a:p>
        </p:txBody>
      </p:sp>
      <p:grpSp>
        <p:nvGrpSpPr>
          <p:cNvPr id="31748" name="Group 14"/>
          <p:cNvGrpSpPr>
            <a:grpSpLocks/>
          </p:cNvGrpSpPr>
          <p:nvPr/>
        </p:nvGrpSpPr>
        <p:grpSpPr bwMode="auto">
          <a:xfrm>
            <a:off x="1082075" y="2411412"/>
            <a:ext cx="6337300" cy="2359025"/>
            <a:chOff x="1310" y="2259"/>
            <a:chExt cx="3992" cy="1626"/>
          </a:xfrm>
        </p:grpSpPr>
        <p:grpSp>
          <p:nvGrpSpPr>
            <p:cNvPr id="31771" name="Group 9"/>
            <p:cNvGrpSpPr>
              <a:grpSpLocks/>
            </p:cNvGrpSpPr>
            <p:nvPr/>
          </p:nvGrpSpPr>
          <p:grpSpPr bwMode="auto">
            <a:xfrm>
              <a:off x="1316" y="2259"/>
              <a:ext cx="3986" cy="1626"/>
              <a:chOff x="1316" y="2259"/>
              <a:chExt cx="3986" cy="1626"/>
            </a:xfrm>
          </p:grpSpPr>
          <p:sp>
            <p:nvSpPr>
              <p:cNvPr id="31774" name="Line 8"/>
              <p:cNvSpPr>
                <a:spLocks noChangeShapeType="1"/>
              </p:cNvSpPr>
              <p:nvPr/>
            </p:nvSpPr>
            <p:spPr bwMode="auto">
              <a:xfrm>
                <a:off x="3309" y="2906"/>
                <a:ext cx="0" cy="97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31775" name="Group 7"/>
              <p:cNvGrpSpPr>
                <a:grpSpLocks/>
              </p:cNvGrpSpPr>
              <p:nvPr/>
            </p:nvGrpSpPr>
            <p:grpSpPr bwMode="auto">
              <a:xfrm>
                <a:off x="1316" y="2259"/>
                <a:ext cx="3986" cy="647"/>
                <a:chOff x="1316" y="2259"/>
                <a:chExt cx="3986" cy="647"/>
              </a:xfrm>
            </p:grpSpPr>
            <p:sp>
              <p:nvSpPr>
                <p:cNvPr id="31776" name="Rectangle 5"/>
                <p:cNvSpPr>
                  <a:spLocks noChangeArrowheads="1"/>
                </p:cNvSpPr>
                <p:nvPr/>
              </p:nvSpPr>
              <p:spPr bwMode="auto">
                <a:xfrm>
                  <a:off x="1317" y="2259"/>
                  <a:ext cx="3980" cy="647"/>
                </a:xfrm>
                <a:prstGeom prst="rect">
                  <a:avLst/>
                </a:prstGeom>
                <a:solidFill>
                  <a:srgbClr val="BADDE1"/>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1777" name="Line 6"/>
                <p:cNvSpPr>
                  <a:spLocks noChangeShapeType="1"/>
                </p:cNvSpPr>
                <p:nvPr/>
              </p:nvSpPr>
              <p:spPr bwMode="auto">
                <a:xfrm>
                  <a:off x="1316" y="2259"/>
                  <a:ext cx="398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
          <p:nvSpPr>
            <p:cNvPr id="31772" name="Text Box 12"/>
            <p:cNvSpPr txBox="1">
              <a:spLocks noChangeArrowheads="1"/>
            </p:cNvSpPr>
            <p:nvPr/>
          </p:nvSpPr>
          <p:spPr bwMode="auto">
            <a:xfrm>
              <a:off x="1310" y="2686"/>
              <a:ext cx="548"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Assets</a:t>
              </a:r>
            </a:p>
          </p:txBody>
        </p:sp>
        <p:sp>
          <p:nvSpPr>
            <p:cNvPr id="31773" name="Text Box 13"/>
            <p:cNvSpPr txBox="1">
              <a:spLocks noChangeArrowheads="1"/>
            </p:cNvSpPr>
            <p:nvPr/>
          </p:nvSpPr>
          <p:spPr bwMode="auto">
            <a:xfrm>
              <a:off x="3326" y="2686"/>
              <a:ext cx="1676"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dirty="0">
                  <a:latin typeface="Arial" panose="020B0604020202020204" pitchFamily="34" charset="0"/>
                </a:rPr>
                <a:t>Liabilities and Net Worth</a:t>
              </a:r>
            </a:p>
          </p:txBody>
        </p:sp>
      </p:grpSp>
      <p:sp>
        <p:nvSpPr>
          <p:cNvPr id="31749" name="Text Box 21"/>
          <p:cNvSpPr txBox="1">
            <a:spLocks noChangeArrowheads="1"/>
          </p:cNvSpPr>
          <p:nvPr/>
        </p:nvSpPr>
        <p:spPr bwMode="auto">
          <a:xfrm>
            <a:off x="2539400" y="2555875"/>
            <a:ext cx="3505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50000"/>
              </a:spcBef>
              <a:buClrTx/>
              <a:buFontTx/>
              <a:buNone/>
            </a:pPr>
            <a:r>
              <a:rPr lang="en-US" altLang="en-US" sz="1800" dirty="0">
                <a:latin typeface="Arial" panose="020B0604020202020204" pitchFamily="34" charset="0"/>
              </a:rPr>
              <a:t>Federal Reserve Banks</a:t>
            </a:r>
          </a:p>
        </p:txBody>
      </p:sp>
      <p:sp>
        <p:nvSpPr>
          <p:cNvPr id="31750" name="Text Box 22"/>
          <p:cNvSpPr txBox="1">
            <a:spLocks noChangeArrowheads="1"/>
          </p:cNvSpPr>
          <p:nvPr/>
        </p:nvSpPr>
        <p:spPr bwMode="auto">
          <a:xfrm>
            <a:off x="1072550" y="3571875"/>
            <a:ext cx="17224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ClrTx/>
              <a:buFontTx/>
              <a:buNone/>
            </a:pPr>
            <a:r>
              <a:rPr lang="en-US" altLang="en-US" sz="1800" dirty="0">
                <a:latin typeface="Arial" panose="020B0604020202020204" pitchFamily="34" charset="0"/>
              </a:rPr>
              <a:t>- Securities</a:t>
            </a:r>
          </a:p>
        </p:txBody>
      </p:sp>
      <p:sp>
        <p:nvSpPr>
          <p:cNvPr id="31751" name="Text Box 23"/>
          <p:cNvSpPr txBox="1">
            <a:spLocks noChangeArrowheads="1"/>
          </p:cNvSpPr>
          <p:nvPr/>
        </p:nvSpPr>
        <p:spPr bwMode="auto">
          <a:xfrm>
            <a:off x="4307875" y="3571875"/>
            <a:ext cx="3084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ClrTx/>
              <a:buFontTx/>
              <a:buNone/>
            </a:pPr>
            <a:r>
              <a:rPr lang="en-US" altLang="en-US" sz="1800" dirty="0">
                <a:latin typeface="Arial" panose="020B0604020202020204" pitchFamily="34" charset="0"/>
              </a:rPr>
              <a:t>- Reserves of Commercial Banks</a:t>
            </a:r>
          </a:p>
        </p:txBody>
      </p:sp>
      <p:grpSp>
        <p:nvGrpSpPr>
          <p:cNvPr id="31752" name="Group 14"/>
          <p:cNvGrpSpPr>
            <a:grpSpLocks/>
          </p:cNvGrpSpPr>
          <p:nvPr/>
        </p:nvGrpSpPr>
        <p:grpSpPr bwMode="auto">
          <a:xfrm>
            <a:off x="1091600" y="4967287"/>
            <a:ext cx="6337300" cy="1433513"/>
            <a:chOff x="1310" y="2259"/>
            <a:chExt cx="3992" cy="1626"/>
          </a:xfrm>
        </p:grpSpPr>
        <p:grpSp>
          <p:nvGrpSpPr>
            <p:cNvPr id="31764" name="Group 9"/>
            <p:cNvGrpSpPr>
              <a:grpSpLocks/>
            </p:cNvGrpSpPr>
            <p:nvPr/>
          </p:nvGrpSpPr>
          <p:grpSpPr bwMode="auto">
            <a:xfrm>
              <a:off x="1316" y="2259"/>
              <a:ext cx="3986" cy="1626"/>
              <a:chOff x="1316" y="2259"/>
              <a:chExt cx="3986" cy="1626"/>
            </a:xfrm>
          </p:grpSpPr>
          <p:sp>
            <p:nvSpPr>
              <p:cNvPr id="31767" name="Line 8"/>
              <p:cNvSpPr>
                <a:spLocks noChangeShapeType="1"/>
              </p:cNvSpPr>
              <p:nvPr/>
            </p:nvSpPr>
            <p:spPr bwMode="auto">
              <a:xfrm>
                <a:off x="3309" y="2906"/>
                <a:ext cx="0" cy="97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31768" name="Group 7"/>
              <p:cNvGrpSpPr>
                <a:grpSpLocks/>
              </p:cNvGrpSpPr>
              <p:nvPr/>
            </p:nvGrpSpPr>
            <p:grpSpPr bwMode="auto">
              <a:xfrm>
                <a:off x="1316" y="2259"/>
                <a:ext cx="3986" cy="647"/>
                <a:chOff x="1316" y="2259"/>
                <a:chExt cx="3986" cy="647"/>
              </a:xfrm>
            </p:grpSpPr>
            <p:sp>
              <p:nvSpPr>
                <p:cNvPr id="31769" name="Rectangle 5"/>
                <p:cNvSpPr>
                  <a:spLocks noChangeArrowheads="1"/>
                </p:cNvSpPr>
                <p:nvPr/>
              </p:nvSpPr>
              <p:spPr bwMode="auto">
                <a:xfrm>
                  <a:off x="1317" y="2259"/>
                  <a:ext cx="3980" cy="647"/>
                </a:xfrm>
                <a:prstGeom prst="rect">
                  <a:avLst/>
                </a:prstGeom>
                <a:solidFill>
                  <a:srgbClr val="BADDE1"/>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1770" name="Line 6"/>
                <p:cNvSpPr>
                  <a:spLocks noChangeShapeType="1"/>
                </p:cNvSpPr>
                <p:nvPr/>
              </p:nvSpPr>
              <p:spPr bwMode="auto">
                <a:xfrm>
                  <a:off x="1316" y="2259"/>
                  <a:ext cx="398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
          <p:nvSpPr>
            <p:cNvPr id="31765" name="Text Box 12"/>
            <p:cNvSpPr txBox="1">
              <a:spLocks noChangeArrowheads="1"/>
            </p:cNvSpPr>
            <p:nvPr/>
          </p:nvSpPr>
          <p:spPr bwMode="auto">
            <a:xfrm>
              <a:off x="1310" y="2686"/>
              <a:ext cx="1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1766" name="Text Box 13"/>
            <p:cNvSpPr txBox="1">
              <a:spLocks noChangeArrowheads="1"/>
            </p:cNvSpPr>
            <p:nvPr/>
          </p:nvSpPr>
          <p:spPr bwMode="auto">
            <a:xfrm>
              <a:off x="3326" y="2686"/>
              <a:ext cx="1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grpSp>
      <p:sp>
        <p:nvSpPr>
          <p:cNvPr id="31753" name="Text Box 36"/>
          <p:cNvSpPr txBox="1">
            <a:spLocks noChangeArrowheads="1"/>
          </p:cNvSpPr>
          <p:nvPr/>
        </p:nvSpPr>
        <p:spPr bwMode="auto">
          <a:xfrm>
            <a:off x="2809275" y="4941887"/>
            <a:ext cx="2882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50000"/>
              </a:spcBef>
              <a:buClrTx/>
              <a:buFontTx/>
              <a:buNone/>
            </a:pPr>
            <a:r>
              <a:rPr lang="en-US" altLang="en-US" sz="1800" dirty="0">
                <a:latin typeface="Arial" panose="020B0604020202020204" pitchFamily="34" charset="0"/>
              </a:rPr>
              <a:t>Commercial Banks</a:t>
            </a:r>
          </a:p>
        </p:txBody>
      </p:sp>
      <p:sp>
        <p:nvSpPr>
          <p:cNvPr id="31754" name="Text Box 37"/>
          <p:cNvSpPr txBox="1">
            <a:spLocks noChangeArrowheads="1"/>
          </p:cNvSpPr>
          <p:nvPr/>
        </p:nvSpPr>
        <p:spPr bwMode="auto">
          <a:xfrm>
            <a:off x="1142400" y="5624512"/>
            <a:ext cx="1852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ClrTx/>
              <a:buFontTx/>
              <a:buNone/>
            </a:pPr>
            <a:r>
              <a:rPr lang="en-US" altLang="en-US" sz="1800" dirty="0">
                <a:latin typeface="Arial" panose="020B0604020202020204" pitchFamily="34" charset="0"/>
              </a:rPr>
              <a:t>+ Securities (</a:t>
            </a:r>
            <a:r>
              <a:rPr lang="en-US" altLang="en-US" sz="1800" i="1" dirty="0">
                <a:latin typeface="Arial" panose="020B0604020202020204" pitchFamily="34" charset="0"/>
              </a:rPr>
              <a:t>a</a:t>
            </a:r>
            <a:r>
              <a:rPr lang="en-US" altLang="en-US" sz="1800" dirty="0">
                <a:latin typeface="Arial" panose="020B0604020202020204" pitchFamily="34" charset="0"/>
              </a:rPr>
              <a:t>)</a:t>
            </a:r>
          </a:p>
        </p:txBody>
      </p:sp>
      <p:sp>
        <p:nvSpPr>
          <p:cNvPr id="31755" name="Text Box 38"/>
          <p:cNvSpPr txBox="1">
            <a:spLocks noChangeArrowheads="1"/>
          </p:cNvSpPr>
          <p:nvPr/>
        </p:nvSpPr>
        <p:spPr bwMode="auto">
          <a:xfrm>
            <a:off x="1142400" y="5975350"/>
            <a:ext cx="17224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ClrTx/>
              <a:buFontTx/>
              <a:buNone/>
            </a:pPr>
            <a:r>
              <a:rPr lang="en-US" altLang="en-US" sz="1800" dirty="0">
                <a:latin typeface="Arial" panose="020B0604020202020204" pitchFamily="34" charset="0"/>
              </a:rPr>
              <a:t>- Reserves (</a:t>
            </a:r>
            <a:r>
              <a:rPr lang="en-US" altLang="en-US" sz="1800" i="1" dirty="0">
                <a:latin typeface="Arial" panose="020B0604020202020204" pitchFamily="34" charset="0"/>
              </a:rPr>
              <a:t>b)</a:t>
            </a:r>
            <a:endParaRPr lang="en-US" altLang="en-US" sz="1800" dirty="0">
              <a:latin typeface="Arial" panose="020B0604020202020204" pitchFamily="34" charset="0"/>
            </a:endParaRPr>
          </a:p>
        </p:txBody>
      </p:sp>
      <p:sp>
        <p:nvSpPr>
          <p:cNvPr id="31756" name="Text Box 39"/>
          <p:cNvSpPr txBox="1">
            <a:spLocks noChangeArrowheads="1"/>
          </p:cNvSpPr>
          <p:nvPr/>
        </p:nvSpPr>
        <p:spPr bwMode="auto">
          <a:xfrm>
            <a:off x="1142400" y="5135562"/>
            <a:ext cx="1196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ClrTx/>
              <a:buFontTx/>
              <a:buNone/>
            </a:pPr>
            <a:r>
              <a:rPr lang="en-US" altLang="en-US" sz="1800" dirty="0">
                <a:latin typeface="Arial" panose="020B0604020202020204" pitchFamily="34" charset="0"/>
              </a:rPr>
              <a:t>Assets</a:t>
            </a:r>
          </a:p>
        </p:txBody>
      </p:sp>
      <p:sp>
        <p:nvSpPr>
          <p:cNvPr id="31757" name="Text Box 40"/>
          <p:cNvSpPr txBox="1">
            <a:spLocks noChangeArrowheads="1"/>
          </p:cNvSpPr>
          <p:nvPr/>
        </p:nvSpPr>
        <p:spPr bwMode="auto">
          <a:xfrm>
            <a:off x="4320575" y="5235575"/>
            <a:ext cx="297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50000"/>
              </a:spcBef>
              <a:buClrTx/>
              <a:buFontTx/>
              <a:buNone/>
            </a:pPr>
            <a:r>
              <a:rPr lang="en-US" altLang="en-US" sz="1800" dirty="0">
                <a:latin typeface="Arial" panose="020B0604020202020204" pitchFamily="34" charset="0"/>
              </a:rPr>
              <a:t>Liabilities and Net Worth</a:t>
            </a:r>
          </a:p>
        </p:txBody>
      </p:sp>
      <p:sp>
        <p:nvSpPr>
          <p:cNvPr id="14352" name="AutoShape 45"/>
          <p:cNvSpPr>
            <a:spLocks noChangeArrowheads="1"/>
          </p:cNvSpPr>
          <p:nvPr/>
        </p:nvSpPr>
        <p:spPr bwMode="auto">
          <a:xfrm>
            <a:off x="2150463" y="4083050"/>
            <a:ext cx="347662" cy="784225"/>
          </a:xfrm>
          <a:prstGeom prst="downArrow">
            <a:avLst>
              <a:gd name="adj1" fmla="val 50000"/>
              <a:gd name="adj2" fmla="val 56393"/>
            </a:avLst>
          </a:prstGeom>
          <a:gradFill rotWithShape="1">
            <a:gsLst>
              <a:gs pos="0">
                <a:srgbClr val="0000FF"/>
              </a:gs>
              <a:gs pos="100000">
                <a:srgbClr val="000076"/>
              </a:gs>
            </a:gsLst>
            <a:lin ang="5400000" scaled="1"/>
          </a:gradFill>
          <a:ln w="9525">
            <a:solidFill>
              <a:schemeClr val="tx1"/>
            </a:solidFill>
            <a:miter lim="800000"/>
            <a:headEnd/>
            <a:tailEnd/>
          </a:ln>
        </p:spPr>
        <p:txBody>
          <a:bodyPr vert="eaVert"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endParaRPr lang="en-US" altLang="en-US" sz="1800" dirty="0">
              <a:latin typeface="Arial" panose="020B0604020202020204" pitchFamily="34" charset="0"/>
            </a:endParaRPr>
          </a:p>
        </p:txBody>
      </p:sp>
      <p:sp>
        <p:nvSpPr>
          <p:cNvPr id="14353" name="Text Box 46"/>
          <p:cNvSpPr txBox="1">
            <a:spLocks noChangeArrowheads="1"/>
          </p:cNvSpPr>
          <p:nvPr/>
        </p:nvSpPr>
        <p:spPr bwMode="auto">
          <a:xfrm>
            <a:off x="1513875" y="4238625"/>
            <a:ext cx="1595438" cy="376237"/>
          </a:xfrm>
          <a:prstGeom prst="rect">
            <a:avLst/>
          </a:prstGeom>
          <a:solidFill>
            <a:srgbClr val="FFFFCC"/>
          </a:solidFill>
          <a:ln w="9525">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ClrTx/>
              <a:buFontTx/>
              <a:buNone/>
            </a:pPr>
            <a:r>
              <a:rPr lang="en-US" altLang="en-US" sz="1800" dirty="0">
                <a:latin typeface="Arial" panose="020B0604020202020204" pitchFamily="34" charset="0"/>
              </a:rPr>
              <a:t>(</a:t>
            </a:r>
            <a:r>
              <a:rPr lang="en-US" altLang="en-US" sz="1800" i="1" dirty="0">
                <a:latin typeface="Arial" panose="020B0604020202020204" pitchFamily="34" charset="0"/>
              </a:rPr>
              <a:t>a</a:t>
            </a:r>
            <a:r>
              <a:rPr lang="en-US" altLang="en-US" sz="1800" dirty="0">
                <a:latin typeface="Arial" panose="020B0604020202020204" pitchFamily="34" charset="0"/>
              </a:rPr>
              <a:t>) Securities</a:t>
            </a:r>
          </a:p>
        </p:txBody>
      </p:sp>
      <p:sp>
        <p:nvSpPr>
          <p:cNvPr id="14354" name="AutoShape 47"/>
          <p:cNvSpPr>
            <a:spLocks noChangeArrowheads="1"/>
          </p:cNvSpPr>
          <p:nvPr/>
        </p:nvSpPr>
        <p:spPr bwMode="auto">
          <a:xfrm>
            <a:off x="5695350" y="3948112"/>
            <a:ext cx="336550" cy="831850"/>
          </a:xfrm>
          <a:prstGeom prst="upArrow">
            <a:avLst>
              <a:gd name="adj1" fmla="val 50000"/>
              <a:gd name="adj2" fmla="val 61792"/>
            </a:avLst>
          </a:prstGeom>
          <a:gradFill rotWithShape="1">
            <a:gsLst>
              <a:gs pos="0">
                <a:srgbClr val="760000"/>
              </a:gs>
              <a:gs pos="100000">
                <a:srgbClr val="FF0000"/>
              </a:gs>
            </a:gsLst>
            <a:lin ang="5400000" scaled="1"/>
          </a:gradFill>
          <a:ln w="9525">
            <a:solidFill>
              <a:schemeClr val="tx1"/>
            </a:solidFill>
            <a:miter lim="800000"/>
            <a:headEnd/>
            <a:tailEnd/>
          </a:ln>
        </p:spPr>
        <p:txBody>
          <a:bodyPr vert="eaVert"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endParaRPr lang="en-US" altLang="en-US" sz="1800" dirty="0">
              <a:latin typeface="Arial" panose="020B0604020202020204" pitchFamily="34" charset="0"/>
            </a:endParaRPr>
          </a:p>
        </p:txBody>
      </p:sp>
      <p:sp>
        <p:nvSpPr>
          <p:cNvPr id="14355" name="Text Box 48"/>
          <p:cNvSpPr txBox="1">
            <a:spLocks noChangeArrowheads="1"/>
          </p:cNvSpPr>
          <p:nvPr/>
        </p:nvSpPr>
        <p:spPr bwMode="auto">
          <a:xfrm>
            <a:off x="5058763" y="4241800"/>
            <a:ext cx="1628775" cy="376237"/>
          </a:xfrm>
          <a:prstGeom prst="rect">
            <a:avLst/>
          </a:prstGeom>
          <a:solidFill>
            <a:srgbClr val="FFFFCC"/>
          </a:solidFill>
          <a:ln w="9525">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ClrTx/>
              <a:buFontTx/>
              <a:buNone/>
            </a:pPr>
            <a:r>
              <a:rPr lang="en-US" altLang="en-US" sz="1800" dirty="0">
                <a:latin typeface="Arial" panose="020B0604020202020204" pitchFamily="34" charset="0"/>
              </a:rPr>
              <a:t>(</a:t>
            </a:r>
            <a:r>
              <a:rPr lang="en-US" altLang="en-US" sz="1800" i="1" dirty="0">
                <a:latin typeface="Arial" panose="020B0604020202020204" pitchFamily="34" charset="0"/>
              </a:rPr>
              <a:t>b</a:t>
            </a:r>
            <a:r>
              <a:rPr lang="en-US" altLang="en-US" sz="1800" dirty="0">
                <a:latin typeface="Arial" panose="020B0604020202020204" pitchFamily="34" charset="0"/>
              </a:rPr>
              <a:t>) Reserves</a:t>
            </a:r>
          </a:p>
        </p:txBody>
      </p:sp>
      <p:sp>
        <p:nvSpPr>
          <p:cNvPr id="34"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352"/>
                                        </p:tgtEl>
                                        <p:attrNameLst>
                                          <p:attrName>style.visibility</p:attrName>
                                        </p:attrNameLst>
                                      </p:cBhvr>
                                      <p:to>
                                        <p:strVal val="visible"/>
                                      </p:to>
                                    </p:set>
                                    <p:animEffect transition="in" filter="wipe(up)">
                                      <p:cBhvr>
                                        <p:cTn id="7" dur="500"/>
                                        <p:tgtEl>
                                          <p:spTgt spid="1435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353"/>
                                        </p:tgtEl>
                                        <p:attrNameLst>
                                          <p:attrName>style.visibility</p:attrName>
                                        </p:attrNameLst>
                                      </p:cBhvr>
                                      <p:to>
                                        <p:strVal val="visible"/>
                                      </p:to>
                                    </p:set>
                                    <p:animEffect transition="in" filter="wipe(up)">
                                      <p:cBhvr>
                                        <p:cTn id="10" dur="500"/>
                                        <p:tgtEl>
                                          <p:spTgt spid="14353"/>
                                        </p:tgtEl>
                                      </p:cBhvr>
                                    </p:animEffect>
                                  </p:childTnLst>
                                </p:cTn>
                              </p:par>
                            </p:childTnLst>
                          </p:cTn>
                        </p:par>
                        <p:par>
                          <p:cTn id="11" fill="hold" nodeType="afterGroup">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4354"/>
                                        </p:tgtEl>
                                        <p:attrNameLst>
                                          <p:attrName>style.visibility</p:attrName>
                                        </p:attrNameLst>
                                      </p:cBhvr>
                                      <p:to>
                                        <p:strVal val="visible"/>
                                      </p:to>
                                    </p:set>
                                    <p:animEffect transition="in" filter="wipe(down)">
                                      <p:cBhvr>
                                        <p:cTn id="14" dur="500"/>
                                        <p:tgtEl>
                                          <p:spTgt spid="1435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4355"/>
                                        </p:tgtEl>
                                        <p:attrNameLst>
                                          <p:attrName>style.visibility</p:attrName>
                                        </p:attrNameLst>
                                      </p:cBhvr>
                                      <p:to>
                                        <p:strVal val="visible"/>
                                      </p:to>
                                    </p:set>
                                    <p:animEffect transition="in" filter="wipe(down)">
                                      <p:cBhvr>
                                        <p:cTn id="17" dur="500"/>
                                        <p:tgtEl>
                                          <p:spTgt spid="14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2" grpId="0" animBg="1"/>
      <p:bldP spid="14353" grpId="0" animBg="1"/>
      <p:bldP spid="14354" grpId="0" animBg="1"/>
      <p:bldP spid="143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altLang="en-US" sz="4000" dirty="0">
                <a:ea typeface="+mj-ea"/>
              </a:rPr>
              <a:t>Open Market Operations: Fed Sells Bonds to the Public</a:t>
            </a:r>
            <a:endParaRPr lang="en-US" sz="4000" dirty="0"/>
          </a:p>
        </p:txBody>
      </p:sp>
      <p:sp>
        <p:nvSpPr>
          <p:cNvPr id="33795" name="Content Placeholder 2"/>
          <p:cNvSpPr>
            <a:spLocks noGrp="1"/>
          </p:cNvSpPr>
          <p:nvPr>
            <p:ph idx="1"/>
          </p:nvPr>
        </p:nvSpPr>
        <p:spPr>
          <a:xfrm>
            <a:off x="457200" y="1695450"/>
            <a:ext cx="7620000" cy="4800600"/>
          </a:xfrm>
        </p:spPr>
        <p:txBody>
          <a:bodyPr/>
          <a:lstStyle/>
          <a:p>
            <a:r>
              <a:rPr lang="en-US" altLang="en-US" sz="3200" dirty="0"/>
              <a:t>Same effect as selling bonds to commercial banks</a:t>
            </a:r>
          </a:p>
        </p:txBody>
      </p:sp>
      <p:sp>
        <p:nvSpPr>
          <p:cNvPr id="4"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Repos and Reverse Repos</a:t>
            </a:r>
          </a:p>
        </p:txBody>
      </p:sp>
      <p:sp>
        <p:nvSpPr>
          <p:cNvPr id="35843" name="Content Placeholder 2"/>
          <p:cNvSpPr>
            <a:spLocks noGrp="1"/>
          </p:cNvSpPr>
          <p:nvPr>
            <p:ph idx="1"/>
          </p:nvPr>
        </p:nvSpPr>
        <p:spPr/>
        <p:txBody>
          <a:bodyPr/>
          <a:lstStyle/>
          <a:p>
            <a:r>
              <a:rPr lang="en-US" altLang="en-US" sz="3200" dirty="0"/>
              <a:t>Collateralized loans</a:t>
            </a:r>
          </a:p>
          <a:p>
            <a:r>
              <a:rPr lang="en-US" altLang="en-US" sz="3200" dirty="0"/>
              <a:t>Repo transaction — loan of money in exchange for government bonds used as collateral</a:t>
            </a:r>
          </a:p>
          <a:p>
            <a:r>
              <a:rPr lang="en-US" altLang="en-US" sz="3200" dirty="0"/>
              <a:t>Reverse repo — repo in reverse</a:t>
            </a:r>
          </a:p>
        </p:txBody>
      </p:sp>
      <p:sp>
        <p:nvSpPr>
          <p:cNvPr id="4"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Tool #2: The Reserve Ratio</a:t>
            </a:r>
          </a:p>
        </p:txBody>
      </p:sp>
      <p:sp>
        <p:nvSpPr>
          <p:cNvPr id="37891" name="Rectangle 3"/>
          <p:cNvSpPr>
            <a:spLocks noGrp="1" noChangeArrowheads="1"/>
          </p:cNvSpPr>
          <p:nvPr>
            <p:ph idx="1"/>
          </p:nvPr>
        </p:nvSpPr>
        <p:spPr/>
        <p:txBody>
          <a:bodyPr/>
          <a:lstStyle/>
          <a:p>
            <a:pPr eaLnBrk="1" hangingPunct="1">
              <a:buSzPct val="100000"/>
            </a:pPr>
            <a:r>
              <a:rPr lang="en-US" altLang="en-US" sz="3200" dirty="0"/>
              <a:t>Changes the money multiplier</a:t>
            </a:r>
          </a:p>
          <a:p>
            <a:pPr eaLnBrk="1" hangingPunct="1">
              <a:buSzPct val="100000"/>
            </a:pPr>
            <a:r>
              <a:rPr lang="en-US" altLang="en-US" sz="3200" dirty="0"/>
              <a:t>The discount rate</a:t>
            </a:r>
          </a:p>
          <a:p>
            <a:pPr lvl="1" eaLnBrk="1" hangingPunct="1">
              <a:buClr>
                <a:schemeClr val="accent1"/>
              </a:buClr>
              <a:buSzPct val="100000"/>
            </a:pPr>
            <a:r>
              <a:rPr lang="en-US" altLang="en-US" sz="3200" dirty="0"/>
              <a:t>The Fed as lender of last resort</a:t>
            </a:r>
          </a:p>
          <a:p>
            <a:pPr lvl="1" eaLnBrk="1" hangingPunct="1">
              <a:buClr>
                <a:schemeClr val="accent1"/>
              </a:buClr>
              <a:buSzPct val="100000"/>
            </a:pPr>
            <a:r>
              <a:rPr lang="en-US" altLang="en-US" sz="3200" dirty="0"/>
              <a:t>Short term loans</a:t>
            </a:r>
          </a:p>
          <a:p>
            <a:pPr eaLnBrk="1" hangingPunct="1">
              <a:buSzPct val="100000"/>
            </a:pPr>
            <a:r>
              <a:rPr lang="en-US" altLang="en-US" sz="3200" dirty="0"/>
              <a:t>Term auction facility</a:t>
            </a:r>
          </a:p>
          <a:p>
            <a:pPr lvl="1" eaLnBrk="1" hangingPunct="1">
              <a:buClr>
                <a:schemeClr val="accent1"/>
              </a:buClr>
              <a:buSzPct val="100000"/>
            </a:pPr>
            <a:r>
              <a:rPr lang="en-US" altLang="en-US" sz="3200" dirty="0"/>
              <a:t>Introduced December 2007</a:t>
            </a:r>
          </a:p>
          <a:p>
            <a:pPr lvl="1" eaLnBrk="1" hangingPunct="1">
              <a:buClr>
                <a:schemeClr val="accent1"/>
              </a:buClr>
              <a:buSzPct val="100000"/>
            </a:pPr>
            <a:r>
              <a:rPr lang="en-US" altLang="en-US" sz="3200" dirty="0"/>
              <a:t>Banks bid for the right to borrow reserves</a:t>
            </a:r>
          </a:p>
        </p:txBody>
      </p:sp>
      <p:sp>
        <p:nvSpPr>
          <p:cNvPr id="6"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LO3</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The Reserve Ratio Continued</a:t>
            </a:r>
          </a:p>
        </p:txBody>
      </p:sp>
      <p:sp>
        <p:nvSpPr>
          <p:cNvPr id="39975" name="Rectangle 3"/>
          <p:cNvSpPr>
            <a:spLocks noGrp="1" noChangeArrowheads="1"/>
          </p:cNvSpPr>
          <p:nvPr>
            <p:ph type="body" sz="half" idx="4294967295"/>
          </p:nvPr>
        </p:nvSpPr>
        <p:spPr>
          <a:xfrm>
            <a:off x="152400" y="1617041"/>
            <a:ext cx="8229600" cy="588790"/>
          </a:xfrm>
        </p:spPr>
        <p:txBody>
          <a:bodyPr/>
          <a:lstStyle/>
          <a:p>
            <a:pPr algn="ctr" eaLnBrk="1" hangingPunct="1">
              <a:buSzPct val="125000"/>
              <a:buFontTx/>
              <a:buNone/>
            </a:pPr>
            <a:r>
              <a:rPr lang="en-US" altLang="en-US" sz="3200" dirty="0"/>
              <a:t>Effects of Changes in the Reserve Ratio</a:t>
            </a:r>
          </a:p>
        </p:txBody>
      </p:sp>
      <p:graphicFrame>
        <p:nvGraphicFramePr>
          <p:cNvPr id="18477" name="Group 45"/>
          <p:cNvGraphicFramePr>
            <a:graphicFrameLocks noGrp="1"/>
          </p:cNvGraphicFramePr>
          <p:nvPr>
            <p:ph idx="4294967295"/>
            <p:extLst>
              <p:ext uri="{D42A27DB-BD31-4B8C-83A1-F6EECF244321}">
                <p14:modId xmlns:p14="http://schemas.microsoft.com/office/powerpoint/2010/main" val="713914424"/>
              </p:ext>
            </p:extLst>
          </p:nvPr>
        </p:nvGraphicFramePr>
        <p:xfrm>
          <a:off x="152400" y="2205831"/>
          <a:ext cx="8229600" cy="2611439"/>
        </p:xfrm>
        <a:graphic>
          <a:graphicData uri="http://schemas.openxmlformats.org/drawingml/2006/table">
            <a:tbl>
              <a:tblPr firstRow="1"/>
              <a:tblGrid>
                <a:gridCol w="835025">
                  <a:extLst>
                    <a:ext uri="{9D8B030D-6E8A-4147-A177-3AD203B41FA5}">
                      <a16:colId xmlns:a16="http://schemas.microsoft.com/office/drawing/2014/main" val="20000"/>
                    </a:ext>
                  </a:extLst>
                </a:gridCol>
                <a:gridCol w="1011237">
                  <a:extLst>
                    <a:ext uri="{9D8B030D-6E8A-4147-A177-3AD203B41FA5}">
                      <a16:colId xmlns:a16="http://schemas.microsoft.com/office/drawing/2014/main" val="20001"/>
                    </a:ext>
                  </a:extLst>
                </a:gridCol>
                <a:gridCol w="1096963">
                  <a:extLst>
                    <a:ext uri="{9D8B030D-6E8A-4147-A177-3AD203B41FA5}">
                      <a16:colId xmlns:a16="http://schemas.microsoft.com/office/drawing/2014/main" val="20002"/>
                    </a:ext>
                  </a:extLst>
                </a:gridCol>
                <a:gridCol w="1123950">
                  <a:extLst>
                    <a:ext uri="{9D8B030D-6E8A-4147-A177-3AD203B41FA5}">
                      <a16:colId xmlns:a16="http://schemas.microsoft.com/office/drawing/2014/main" val="20003"/>
                    </a:ext>
                  </a:extLst>
                </a:gridCol>
                <a:gridCol w="1123950">
                  <a:extLst>
                    <a:ext uri="{9D8B030D-6E8A-4147-A177-3AD203B41FA5}">
                      <a16:colId xmlns:a16="http://schemas.microsoft.com/office/drawing/2014/main" val="20004"/>
                    </a:ext>
                  </a:extLst>
                </a:gridCol>
                <a:gridCol w="1552575">
                  <a:extLst>
                    <a:ext uri="{9D8B030D-6E8A-4147-A177-3AD203B41FA5}">
                      <a16:colId xmlns:a16="http://schemas.microsoft.com/office/drawing/2014/main" val="20005"/>
                    </a:ext>
                  </a:extLst>
                </a:gridCol>
                <a:gridCol w="1485900">
                  <a:extLst>
                    <a:ext uri="{9D8B030D-6E8A-4147-A177-3AD203B41FA5}">
                      <a16:colId xmlns:a16="http://schemas.microsoft.com/office/drawing/2014/main" val="20006"/>
                    </a:ext>
                  </a:extLst>
                </a:gridCol>
              </a:tblGrid>
              <a:tr h="1162050">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3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(1) </a:t>
                      </a:r>
                    </a:p>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3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Reserve Ratio, %</a:t>
                      </a:r>
                    </a:p>
                  </a:txBody>
                  <a:tcPr marL="89811" marR="89811" marT="45733" marB="45733" anchor="b" horzOverflow="overflow">
                    <a:lnL>
                      <a:noFill/>
                    </a:lnL>
                    <a:lnR>
                      <a:noFill/>
                    </a:lnR>
                    <a:lnT>
                      <a:noFill/>
                    </a:lnT>
                    <a:lnB>
                      <a:noFill/>
                    </a:lnB>
                    <a:lnTlToBr>
                      <a:noFill/>
                    </a:lnTlToBr>
                    <a:lnBlToTr>
                      <a:noFill/>
                    </a:lnBlToTr>
                    <a:solidFill>
                      <a:schemeClr val="accent1"/>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3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(2)</a:t>
                      </a:r>
                    </a:p>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3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Checkable Deposits</a:t>
                      </a:r>
                    </a:p>
                  </a:txBody>
                  <a:tcPr marL="89811" marR="89811" marT="45733" marB="45733" anchor="b" horzOverflow="overflow">
                    <a:lnL>
                      <a:noFill/>
                    </a:lnL>
                    <a:lnR>
                      <a:noFill/>
                    </a:lnR>
                    <a:lnT>
                      <a:noFill/>
                    </a:lnT>
                    <a:lnB>
                      <a:noFill/>
                    </a:lnB>
                    <a:lnTlToBr>
                      <a:noFill/>
                    </a:lnTlToBr>
                    <a:lnBlToTr>
                      <a:noFill/>
                    </a:lnBlToTr>
                    <a:solidFill>
                      <a:schemeClr val="accent1"/>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3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(3)</a:t>
                      </a:r>
                    </a:p>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3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Actual Reserves</a:t>
                      </a:r>
                    </a:p>
                  </a:txBody>
                  <a:tcPr marL="89811" marR="89811" marT="45733" marB="45733" anchor="b" horzOverflow="overflow">
                    <a:lnL>
                      <a:noFill/>
                    </a:lnL>
                    <a:lnR>
                      <a:noFill/>
                    </a:lnR>
                    <a:lnT>
                      <a:noFill/>
                    </a:lnT>
                    <a:lnB>
                      <a:noFill/>
                    </a:lnB>
                    <a:lnTlToBr>
                      <a:noFill/>
                    </a:lnTlToBr>
                    <a:lnBlToTr>
                      <a:noFill/>
                    </a:lnBlToTr>
                    <a:solidFill>
                      <a:schemeClr val="accent1"/>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3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(4)</a:t>
                      </a:r>
                    </a:p>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3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Required Reserves</a:t>
                      </a:r>
                    </a:p>
                  </a:txBody>
                  <a:tcPr marL="89811" marR="89811" marT="45733" marB="45733" anchor="b" horzOverflow="overflow">
                    <a:lnL>
                      <a:noFill/>
                    </a:lnL>
                    <a:lnR>
                      <a:noFill/>
                    </a:lnR>
                    <a:lnT>
                      <a:noFill/>
                    </a:lnT>
                    <a:lnB>
                      <a:noFill/>
                    </a:lnB>
                    <a:lnTlToBr>
                      <a:noFill/>
                    </a:lnTlToBr>
                    <a:lnBlToTr>
                      <a:noFill/>
                    </a:lnBlToTr>
                    <a:solidFill>
                      <a:schemeClr val="accent1"/>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3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(5)</a:t>
                      </a:r>
                    </a:p>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3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Excess Reserves,</a:t>
                      </a:r>
                    </a:p>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3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(3) - (4)</a:t>
                      </a:r>
                    </a:p>
                  </a:txBody>
                  <a:tcPr marL="89811" marR="89811" marT="45733" marB="45733" anchor="b" horzOverflow="overflow">
                    <a:lnL>
                      <a:noFill/>
                    </a:lnL>
                    <a:lnR>
                      <a:noFill/>
                    </a:lnR>
                    <a:lnT>
                      <a:noFill/>
                    </a:lnT>
                    <a:lnB>
                      <a:noFill/>
                    </a:lnB>
                    <a:lnTlToBr>
                      <a:noFill/>
                    </a:lnTlToBr>
                    <a:lnBlToTr>
                      <a:noFill/>
                    </a:lnBlToTr>
                    <a:solidFill>
                      <a:schemeClr val="accent1"/>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3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(6)</a:t>
                      </a:r>
                    </a:p>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3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Money-Creating Potential of </a:t>
                      </a:r>
                    </a:p>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3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Single Bank, = (5)</a:t>
                      </a:r>
                    </a:p>
                  </a:txBody>
                  <a:tcPr marL="89811" marR="89811" marT="45733" marB="45733" anchor="b" horzOverflow="overflow">
                    <a:lnL>
                      <a:noFill/>
                    </a:lnL>
                    <a:lnR>
                      <a:noFill/>
                    </a:lnR>
                    <a:lnT>
                      <a:noFill/>
                    </a:lnT>
                    <a:lnB>
                      <a:noFill/>
                    </a:lnB>
                    <a:lnTlToBr>
                      <a:noFill/>
                    </a:lnTlToBr>
                    <a:lnBlToTr>
                      <a:noFill/>
                    </a:lnBlToTr>
                    <a:solidFill>
                      <a:schemeClr val="accent1"/>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3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(7)</a:t>
                      </a:r>
                    </a:p>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3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Money-Creating Potential of Banking System</a:t>
                      </a:r>
                    </a:p>
                  </a:txBody>
                  <a:tcPr marL="89811" marR="89811" marT="45733" marB="45733" anchor="b" horzOverflow="overflow">
                    <a:lnL>
                      <a:noFill/>
                    </a:lnL>
                    <a:lnR>
                      <a:noFill/>
                    </a:lnR>
                    <a:lnT>
                      <a:noFill/>
                    </a:lnT>
                    <a:lnB>
                      <a:noFill/>
                    </a:lnB>
                    <a:lnTlToBr>
                      <a:noFill/>
                    </a:lnTlToBr>
                    <a:lnBlToTr>
                      <a:noFill/>
                    </a:lnBlToTr>
                    <a:solidFill>
                      <a:schemeClr val="accent1"/>
                    </a:solidFill>
                  </a:tcPr>
                </a:tc>
                <a:extLst>
                  <a:ext uri="{0D108BD9-81ED-4DB2-BD59-A6C34878D82A}">
                    <a16:rowId xmlns:a16="http://schemas.microsoft.com/office/drawing/2014/main" val="10000"/>
                  </a:ext>
                </a:extLst>
              </a:tr>
              <a:tr h="360363">
                <a:tc>
                  <a:txBody>
                    <a:bodyPr/>
                    <a:lstStyle>
                      <a:lvl1pPr marL="457200" indent="-457200">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457200" marR="0" lvl="0" indent="-45720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(1) 10</a:t>
                      </a:r>
                    </a:p>
                  </a:txBody>
                  <a:tcPr marL="89811" marR="89811" marT="45733" marB="45733" horzOverflow="overflow">
                    <a:lnL>
                      <a:noFill/>
                    </a:lnL>
                    <a:lnR>
                      <a:noFill/>
                    </a:lnR>
                    <a:lnT>
                      <a:noFill/>
                    </a:lnT>
                    <a:lnB>
                      <a:noFill/>
                    </a:lnB>
                    <a:lnTlToBr>
                      <a:noFill/>
                    </a:lnTlToBr>
                    <a:lnBlToTr>
                      <a:noFill/>
                    </a:lnBlToTr>
                    <a:solidFill>
                      <a:srgbClr val="E7F4F5"/>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$20,000</a:t>
                      </a:r>
                    </a:p>
                  </a:txBody>
                  <a:tcPr marL="89811" marR="89811" marT="45733" marB="45733" horzOverflow="overflow">
                    <a:lnL>
                      <a:noFill/>
                    </a:lnL>
                    <a:lnR>
                      <a:noFill/>
                    </a:lnR>
                    <a:lnT>
                      <a:noFill/>
                    </a:lnT>
                    <a:lnB>
                      <a:noFill/>
                    </a:lnB>
                    <a:lnTlToBr>
                      <a:noFill/>
                    </a:lnTlToBr>
                    <a:lnBlToTr>
                      <a:noFill/>
                    </a:lnBlToTr>
                    <a:solidFill>
                      <a:srgbClr val="E7F4F5"/>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$5000</a:t>
                      </a:r>
                    </a:p>
                  </a:txBody>
                  <a:tcPr marL="89811" marR="89811" marT="45733" marB="45733" horzOverflow="overflow">
                    <a:lnL>
                      <a:noFill/>
                    </a:lnL>
                    <a:lnR>
                      <a:noFill/>
                    </a:lnR>
                    <a:lnT>
                      <a:noFill/>
                    </a:lnT>
                    <a:lnB>
                      <a:noFill/>
                    </a:lnB>
                    <a:lnTlToBr>
                      <a:noFill/>
                    </a:lnTlToBr>
                    <a:lnBlToTr>
                      <a:noFill/>
                    </a:lnBlToTr>
                    <a:solidFill>
                      <a:srgbClr val="E7F4F5"/>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$2000</a:t>
                      </a:r>
                    </a:p>
                  </a:txBody>
                  <a:tcPr marL="89811" marR="89811" marT="45733" marB="45733" horzOverflow="overflow">
                    <a:lnL>
                      <a:noFill/>
                    </a:lnL>
                    <a:lnR>
                      <a:noFill/>
                    </a:lnR>
                    <a:lnT>
                      <a:noFill/>
                    </a:lnT>
                    <a:lnB>
                      <a:noFill/>
                    </a:lnB>
                    <a:lnTlToBr>
                      <a:noFill/>
                    </a:lnTlToBr>
                    <a:lnBlToTr>
                      <a:noFill/>
                    </a:lnBlToTr>
                    <a:solidFill>
                      <a:srgbClr val="E7F4F5"/>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$3000</a:t>
                      </a:r>
                    </a:p>
                  </a:txBody>
                  <a:tcPr marL="89811" marR="89811" marT="45733" marB="45733" horzOverflow="overflow">
                    <a:lnL>
                      <a:noFill/>
                    </a:lnL>
                    <a:lnR>
                      <a:noFill/>
                    </a:lnR>
                    <a:lnT>
                      <a:noFill/>
                    </a:lnT>
                    <a:lnB>
                      <a:noFill/>
                    </a:lnB>
                    <a:lnTlToBr>
                      <a:noFill/>
                    </a:lnTlToBr>
                    <a:lnBlToTr>
                      <a:noFill/>
                    </a:lnBlToTr>
                    <a:solidFill>
                      <a:srgbClr val="E7F4F5"/>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$3000</a:t>
                      </a:r>
                    </a:p>
                  </a:txBody>
                  <a:tcPr marL="89811" marR="89811" marT="45733" marB="45733" horzOverflow="overflow">
                    <a:lnL>
                      <a:noFill/>
                    </a:lnL>
                    <a:lnR>
                      <a:noFill/>
                    </a:lnR>
                    <a:lnT>
                      <a:noFill/>
                    </a:lnT>
                    <a:lnB>
                      <a:noFill/>
                    </a:lnB>
                    <a:lnTlToBr>
                      <a:noFill/>
                    </a:lnTlToBr>
                    <a:lnBlToTr>
                      <a:noFill/>
                    </a:lnBlToTr>
                    <a:solidFill>
                      <a:srgbClr val="E7F4F5"/>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$30,000</a:t>
                      </a:r>
                    </a:p>
                  </a:txBody>
                  <a:tcPr marL="89811" marR="89811" marT="45733" marB="45733" horzOverflow="overflow">
                    <a:lnL>
                      <a:noFill/>
                    </a:lnL>
                    <a:lnR>
                      <a:noFill/>
                    </a:lnR>
                    <a:lnT>
                      <a:noFill/>
                    </a:lnT>
                    <a:lnB>
                      <a:noFill/>
                    </a:lnB>
                    <a:lnTlToBr>
                      <a:noFill/>
                    </a:lnTlToBr>
                    <a:lnBlToTr>
                      <a:noFill/>
                    </a:lnBlToTr>
                    <a:solidFill>
                      <a:srgbClr val="E7F4F5"/>
                    </a:solidFill>
                  </a:tcPr>
                </a:tc>
                <a:extLst>
                  <a:ext uri="{0D108BD9-81ED-4DB2-BD59-A6C34878D82A}">
                    <a16:rowId xmlns:a16="http://schemas.microsoft.com/office/drawing/2014/main" val="10001"/>
                  </a:ext>
                </a:extLst>
              </a:tr>
              <a:tr h="342900">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(2) 20</a:t>
                      </a:r>
                    </a:p>
                  </a:txBody>
                  <a:tcPr marL="89811" marR="89811" marT="45733" marB="45733" horzOverflow="overflow">
                    <a:lnL>
                      <a:noFill/>
                    </a:lnL>
                    <a:lnR>
                      <a:noFill/>
                    </a:lnR>
                    <a:lnT>
                      <a:noFill/>
                    </a:lnT>
                    <a:lnB>
                      <a:noFill/>
                    </a:lnB>
                    <a:lnTlToBr>
                      <a:noFill/>
                    </a:lnTlToBr>
                    <a:lnBlToTr>
                      <a:noFill/>
                    </a:lnBlToTr>
                    <a:solidFill>
                      <a:srgbClr val="E7F4F5"/>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20,000</a:t>
                      </a:r>
                    </a:p>
                  </a:txBody>
                  <a:tcPr marL="89811" marR="89811" marT="45733" marB="45733" horzOverflow="overflow">
                    <a:lnL>
                      <a:noFill/>
                    </a:lnL>
                    <a:lnR>
                      <a:noFill/>
                    </a:lnR>
                    <a:lnT>
                      <a:noFill/>
                    </a:lnT>
                    <a:lnB>
                      <a:noFill/>
                    </a:lnB>
                    <a:lnTlToBr>
                      <a:noFill/>
                    </a:lnTlToBr>
                    <a:lnBlToTr>
                      <a:noFill/>
                    </a:lnBlToTr>
                    <a:solidFill>
                      <a:srgbClr val="E7F4F5"/>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5000</a:t>
                      </a:r>
                    </a:p>
                  </a:txBody>
                  <a:tcPr marL="89811" marR="89811" marT="45733" marB="45733" horzOverflow="overflow">
                    <a:lnL>
                      <a:noFill/>
                    </a:lnL>
                    <a:lnR>
                      <a:noFill/>
                    </a:lnR>
                    <a:lnT>
                      <a:noFill/>
                    </a:lnT>
                    <a:lnB>
                      <a:noFill/>
                    </a:lnB>
                    <a:lnTlToBr>
                      <a:noFill/>
                    </a:lnTlToBr>
                    <a:lnBlToTr>
                      <a:noFill/>
                    </a:lnBlToTr>
                    <a:solidFill>
                      <a:srgbClr val="E7F4F5"/>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4000</a:t>
                      </a:r>
                    </a:p>
                  </a:txBody>
                  <a:tcPr marL="89811" marR="89811" marT="45733" marB="45733" horzOverflow="overflow">
                    <a:lnL>
                      <a:noFill/>
                    </a:lnL>
                    <a:lnR>
                      <a:noFill/>
                    </a:lnR>
                    <a:lnT>
                      <a:noFill/>
                    </a:lnT>
                    <a:lnB>
                      <a:noFill/>
                    </a:lnB>
                    <a:lnTlToBr>
                      <a:noFill/>
                    </a:lnTlToBr>
                    <a:lnBlToTr>
                      <a:noFill/>
                    </a:lnBlToTr>
                    <a:solidFill>
                      <a:srgbClr val="E7F4F5"/>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1000</a:t>
                      </a:r>
                    </a:p>
                  </a:txBody>
                  <a:tcPr marL="89811" marR="89811" marT="45733" marB="45733" horzOverflow="overflow">
                    <a:lnL>
                      <a:noFill/>
                    </a:lnL>
                    <a:lnR>
                      <a:noFill/>
                    </a:lnR>
                    <a:lnT>
                      <a:noFill/>
                    </a:lnT>
                    <a:lnB>
                      <a:noFill/>
                    </a:lnB>
                    <a:lnTlToBr>
                      <a:noFill/>
                    </a:lnTlToBr>
                    <a:lnBlToTr>
                      <a:noFill/>
                    </a:lnBlToTr>
                    <a:solidFill>
                      <a:srgbClr val="E7F4F5"/>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1000 </a:t>
                      </a:r>
                    </a:p>
                  </a:txBody>
                  <a:tcPr marL="89811" marR="89811" marT="45733" marB="45733" horzOverflow="overflow">
                    <a:lnL>
                      <a:noFill/>
                    </a:lnL>
                    <a:lnR>
                      <a:noFill/>
                    </a:lnR>
                    <a:lnT>
                      <a:noFill/>
                    </a:lnT>
                    <a:lnB>
                      <a:noFill/>
                    </a:lnB>
                    <a:lnTlToBr>
                      <a:noFill/>
                    </a:lnTlToBr>
                    <a:lnBlToTr>
                      <a:noFill/>
                    </a:lnBlToTr>
                    <a:solidFill>
                      <a:srgbClr val="E7F4F5"/>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5000</a:t>
                      </a:r>
                    </a:p>
                  </a:txBody>
                  <a:tcPr marL="89811" marR="89811" marT="45733" marB="45733" horzOverflow="overflow">
                    <a:lnL>
                      <a:noFill/>
                    </a:lnL>
                    <a:lnR>
                      <a:noFill/>
                    </a:lnR>
                    <a:lnT>
                      <a:noFill/>
                    </a:lnT>
                    <a:lnB>
                      <a:noFill/>
                    </a:lnB>
                    <a:lnTlToBr>
                      <a:noFill/>
                    </a:lnTlToBr>
                    <a:lnBlToTr>
                      <a:noFill/>
                    </a:lnBlToTr>
                    <a:solidFill>
                      <a:srgbClr val="E7F4F5"/>
                    </a:solidFill>
                  </a:tcPr>
                </a:tc>
                <a:extLst>
                  <a:ext uri="{0D108BD9-81ED-4DB2-BD59-A6C34878D82A}">
                    <a16:rowId xmlns:a16="http://schemas.microsoft.com/office/drawing/2014/main" val="10002"/>
                  </a:ext>
                </a:extLst>
              </a:tr>
              <a:tr h="363538">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(3) 25</a:t>
                      </a:r>
                    </a:p>
                  </a:txBody>
                  <a:tcPr marL="89811" marR="89811" marT="45733" marB="45733" horzOverflow="overflow">
                    <a:lnL>
                      <a:noFill/>
                    </a:lnL>
                    <a:lnR>
                      <a:noFill/>
                    </a:lnR>
                    <a:lnT>
                      <a:noFill/>
                    </a:lnT>
                    <a:lnB>
                      <a:noFill/>
                    </a:lnB>
                    <a:lnTlToBr>
                      <a:noFill/>
                    </a:lnTlToBr>
                    <a:lnBlToTr>
                      <a:noFill/>
                    </a:lnBlToTr>
                    <a:solidFill>
                      <a:srgbClr val="E7F4F5"/>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20,000</a:t>
                      </a:r>
                    </a:p>
                  </a:txBody>
                  <a:tcPr marL="89811" marR="89811" marT="45733" marB="45733" horzOverflow="overflow">
                    <a:lnL>
                      <a:noFill/>
                    </a:lnL>
                    <a:lnR>
                      <a:noFill/>
                    </a:lnR>
                    <a:lnT>
                      <a:noFill/>
                    </a:lnT>
                    <a:lnB>
                      <a:noFill/>
                    </a:lnB>
                    <a:lnTlToBr>
                      <a:noFill/>
                    </a:lnTlToBr>
                    <a:lnBlToTr>
                      <a:noFill/>
                    </a:lnBlToTr>
                    <a:solidFill>
                      <a:srgbClr val="E7F4F5"/>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5000</a:t>
                      </a:r>
                    </a:p>
                  </a:txBody>
                  <a:tcPr marL="89811" marR="89811" marT="45733" marB="45733" horzOverflow="overflow">
                    <a:lnL>
                      <a:noFill/>
                    </a:lnL>
                    <a:lnR>
                      <a:noFill/>
                    </a:lnR>
                    <a:lnT>
                      <a:noFill/>
                    </a:lnT>
                    <a:lnB>
                      <a:noFill/>
                    </a:lnB>
                    <a:lnTlToBr>
                      <a:noFill/>
                    </a:lnTlToBr>
                    <a:lnBlToTr>
                      <a:noFill/>
                    </a:lnBlToTr>
                    <a:solidFill>
                      <a:srgbClr val="E7F4F5"/>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5000</a:t>
                      </a:r>
                    </a:p>
                  </a:txBody>
                  <a:tcPr marL="89811" marR="89811" marT="45733" marB="45733" horzOverflow="overflow">
                    <a:lnL>
                      <a:noFill/>
                    </a:lnL>
                    <a:lnR>
                      <a:noFill/>
                    </a:lnR>
                    <a:lnT>
                      <a:noFill/>
                    </a:lnT>
                    <a:lnB>
                      <a:noFill/>
                    </a:lnB>
                    <a:lnTlToBr>
                      <a:noFill/>
                    </a:lnTlToBr>
                    <a:lnBlToTr>
                      <a:noFill/>
                    </a:lnBlToTr>
                    <a:solidFill>
                      <a:srgbClr val="E7F4F5"/>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0</a:t>
                      </a:r>
                    </a:p>
                  </a:txBody>
                  <a:tcPr marL="89811" marR="89811" marT="45733" marB="45733" horzOverflow="overflow">
                    <a:lnL>
                      <a:noFill/>
                    </a:lnL>
                    <a:lnR>
                      <a:noFill/>
                    </a:lnR>
                    <a:lnT>
                      <a:noFill/>
                    </a:lnT>
                    <a:lnB>
                      <a:noFill/>
                    </a:lnB>
                    <a:lnTlToBr>
                      <a:noFill/>
                    </a:lnTlToBr>
                    <a:lnBlToTr>
                      <a:noFill/>
                    </a:lnBlToTr>
                    <a:solidFill>
                      <a:srgbClr val="E7F4F5"/>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0</a:t>
                      </a:r>
                    </a:p>
                  </a:txBody>
                  <a:tcPr marL="89811" marR="89811" marT="45733" marB="45733" horzOverflow="overflow">
                    <a:lnL>
                      <a:noFill/>
                    </a:lnL>
                    <a:lnR>
                      <a:noFill/>
                    </a:lnR>
                    <a:lnT>
                      <a:noFill/>
                    </a:lnT>
                    <a:lnB>
                      <a:noFill/>
                    </a:lnB>
                    <a:lnTlToBr>
                      <a:noFill/>
                    </a:lnTlToBr>
                    <a:lnBlToTr>
                      <a:noFill/>
                    </a:lnBlToTr>
                    <a:solidFill>
                      <a:srgbClr val="E7F4F5"/>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0</a:t>
                      </a:r>
                    </a:p>
                  </a:txBody>
                  <a:tcPr marL="89811" marR="89811" marT="45733" marB="45733" horzOverflow="overflow">
                    <a:lnL>
                      <a:noFill/>
                    </a:lnL>
                    <a:lnR>
                      <a:noFill/>
                    </a:lnR>
                    <a:lnT>
                      <a:noFill/>
                    </a:lnT>
                    <a:lnB>
                      <a:noFill/>
                    </a:lnB>
                    <a:lnTlToBr>
                      <a:noFill/>
                    </a:lnTlToBr>
                    <a:lnBlToTr>
                      <a:noFill/>
                    </a:lnBlToTr>
                    <a:solidFill>
                      <a:srgbClr val="E7F4F5"/>
                    </a:solidFill>
                  </a:tcPr>
                </a:tc>
                <a:extLst>
                  <a:ext uri="{0D108BD9-81ED-4DB2-BD59-A6C34878D82A}">
                    <a16:rowId xmlns:a16="http://schemas.microsoft.com/office/drawing/2014/main" val="10003"/>
                  </a:ext>
                </a:extLst>
              </a:tr>
              <a:tr h="382588">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(4) 30</a:t>
                      </a:r>
                    </a:p>
                  </a:txBody>
                  <a:tcPr marL="89811" marR="89811" marT="45733" marB="45733" horzOverflow="overflow">
                    <a:lnL>
                      <a:noFill/>
                    </a:lnL>
                    <a:lnR>
                      <a:noFill/>
                    </a:lnR>
                    <a:lnT>
                      <a:noFill/>
                    </a:lnT>
                    <a:lnB>
                      <a:noFill/>
                    </a:lnB>
                    <a:lnTlToBr>
                      <a:noFill/>
                    </a:lnTlToBr>
                    <a:lnBlToTr>
                      <a:noFill/>
                    </a:lnBlToTr>
                    <a:solidFill>
                      <a:srgbClr val="E7F4F5"/>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20,000</a:t>
                      </a:r>
                    </a:p>
                  </a:txBody>
                  <a:tcPr marL="89811" marR="89811" marT="45733" marB="45733" horzOverflow="overflow">
                    <a:lnL>
                      <a:noFill/>
                    </a:lnL>
                    <a:lnR>
                      <a:noFill/>
                    </a:lnR>
                    <a:lnT>
                      <a:noFill/>
                    </a:lnT>
                    <a:lnB>
                      <a:noFill/>
                    </a:lnB>
                    <a:lnTlToBr>
                      <a:noFill/>
                    </a:lnTlToBr>
                    <a:lnBlToTr>
                      <a:noFill/>
                    </a:lnBlToTr>
                    <a:solidFill>
                      <a:srgbClr val="E7F4F5"/>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5000</a:t>
                      </a:r>
                    </a:p>
                  </a:txBody>
                  <a:tcPr marL="89811" marR="89811" marT="45733" marB="45733" horzOverflow="overflow">
                    <a:lnL>
                      <a:noFill/>
                    </a:lnL>
                    <a:lnR>
                      <a:noFill/>
                    </a:lnR>
                    <a:lnT>
                      <a:noFill/>
                    </a:lnT>
                    <a:lnB>
                      <a:noFill/>
                    </a:lnB>
                    <a:lnTlToBr>
                      <a:noFill/>
                    </a:lnTlToBr>
                    <a:lnBlToTr>
                      <a:noFill/>
                    </a:lnBlToTr>
                    <a:solidFill>
                      <a:srgbClr val="E7F4F5"/>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6000</a:t>
                      </a:r>
                    </a:p>
                  </a:txBody>
                  <a:tcPr marL="89811" marR="89811" marT="45733" marB="45733" horzOverflow="overflow">
                    <a:lnL>
                      <a:noFill/>
                    </a:lnL>
                    <a:lnR>
                      <a:noFill/>
                    </a:lnR>
                    <a:lnT>
                      <a:noFill/>
                    </a:lnT>
                    <a:lnB>
                      <a:noFill/>
                    </a:lnB>
                    <a:lnTlToBr>
                      <a:noFill/>
                    </a:lnTlToBr>
                    <a:lnBlToTr>
                      <a:noFill/>
                    </a:lnBlToTr>
                    <a:solidFill>
                      <a:srgbClr val="E7F4F5"/>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-1000</a:t>
                      </a:r>
                    </a:p>
                  </a:txBody>
                  <a:tcPr marL="89811" marR="89811" marT="45733" marB="45733" horzOverflow="overflow">
                    <a:lnL>
                      <a:noFill/>
                    </a:lnL>
                    <a:lnR>
                      <a:noFill/>
                    </a:lnR>
                    <a:lnT>
                      <a:noFill/>
                    </a:lnT>
                    <a:lnB>
                      <a:noFill/>
                    </a:lnB>
                    <a:lnTlToBr>
                      <a:noFill/>
                    </a:lnTlToBr>
                    <a:lnBlToTr>
                      <a:noFill/>
                    </a:lnBlToTr>
                    <a:solidFill>
                      <a:srgbClr val="E7F4F5"/>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-1000</a:t>
                      </a:r>
                    </a:p>
                  </a:txBody>
                  <a:tcPr marL="89811" marR="89811" marT="45733" marB="45733" horzOverflow="overflow">
                    <a:lnL>
                      <a:noFill/>
                    </a:lnL>
                    <a:lnR>
                      <a:noFill/>
                    </a:lnR>
                    <a:lnT>
                      <a:noFill/>
                    </a:lnT>
                    <a:lnB>
                      <a:noFill/>
                    </a:lnB>
                    <a:lnTlToBr>
                      <a:noFill/>
                    </a:lnTlToBr>
                    <a:lnBlToTr>
                      <a:noFill/>
                    </a:lnBlToTr>
                    <a:solidFill>
                      <a:srgbClr val="E7F4F5"/>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-3333</a:t>
                      </a:r>
                    </a:p>
                  </a:txBody>
                  <a:tcPr marL="89811" marR="89811" marT="45733" marB="45733" horzOverflow="overflow">
                    <a:lnL>
                      <a:noFill/>
                    </a:lnL>
                    <a:lnR>
                      <a:noFill/>
                    </a:lnR>
                    <a:lnT>
                      <a:noFill/>
                    </a:lnT>
                    <a:lnB>
                      <a:noFill/>
                    </a:lnB>
                    <a:lnTlToBr>
                      <a:noFill/>
                    </a:lnTlToBr>
                    <a:lnBlToTr>
                      <a:noFill/>
                    </a:lnBlToTr>
                    <a:solidFill>
                      <a:srgbClr val="E7F4F5"/>
                    </a:solidFill>
                  </a:tcPr>
                </a:tc>
                <a:extLst>
                  <a:ext uri="{0D108BD9-81ED-4DB2-BD59-A6C34878D82A}">
                    <a16:rowId xmlns:a16="http://schemas.microsoft.com/office/drawing/2014/main" val="10004"/>
                  </a:ext>
                </a:extLst>
              </a:tr>
            </a:tbl>
          </a:graphicData>
        </a:graphic>
      </p:graphicFrame>
      <p:sp>
        <p:nvSpPr>
          <p:cNvPr id="7"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Tool #3: The Discount Rate</a:t>
            </a:r>
          </a:p>
        </p:txBody>
      </p:sp>
      <p:sp>
        <p:nvSpPr>
          <p:cNvPr id="41987" name="Content Placeholder 2"/>
          <p:cNvSpPr>
            <a:spLocks noGrp="1"/>
          </p:cNvSpPr>
          <p:nvPr>
            <p:ph idx="1"/>
          </p:nvPr>
        </p:nvSpPr>
        <p:spPr/>
        <p:txBody>
          <a:bodyPr/>
          <a:lstStyle/>
          <a:p>
            <a:pPr>
              <a:buSzPct val="100000"/>
            </a:pPr>
            <a:r>
              <a:rPr lang="en-US" altLang="en-US" sz="3200" dirty="0"/>
              <a:t>The discount rate</a:t>
            </a:r>
          </a:p>
          <a:p>
            <a:pPr lvl="1">
              <a:buClr>
                <a:schemeClr val="accent1"/>
              </a:buClr>
              <a:buSzPct val="100000"/>
            </a:pPr>
            <a:r>
              <a:rPr lang="en-US" altLang="en-US" sz="3200" dirty="0"/>
              <a:t>The Fed as lender of last resort</a:t>
            </a:r>
          </a:p>
          <a:p>
            <a:pPr lvl="1">
              <a:buClr>
                <a:schemeClr val="accent1"/>
              </a:buClr>
              <a:buSzPct val="100000"/>
            </a:pPr>
            <a:r>
              <a:rPr lang="en-US" altLang="en-US" sz="3200" dirty="0"/>
              <a:t>Short term loans</a:t>
            </a:r>
          </a:p>
        </p:txBody>
      </p:sp>
      <p:sp>
        <p:nvSpPr>
          <p:cNvPr id="4"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Interest Rates</a:t>
            </a:r>
          </a:p>
        </p:txBody>
      </p:sp>
      <p:sp>
        <p:nvSpPr>
          <p:cNvPr id="7171" name="Rectangle 3"/>
          <p:cNvSpPr>
            <a:spLocks noGrp="1" noChangeArrowheads="1"/>
          </p:cNvSpPr>
          <p:nvPr>
            <p:ph idx="1"/>
          </p:nvPr>
        </p:nvSpPr>
        <p:spPr/>
        <p:txBody>
          <a:bodyPr/>
          <a:lstStyle/>
          <a:p>
            <a:pPr eaLnBrk="1" hangingPunct="1"/>
            <a:r>
              <a:rPr lang="en-US" altLang="en-US" sz="3200" dirty="0"/>
              <a:t>The price paid for the use of money</a:t>
            </a:r>
          </a:p>
          <a:p>
            <a:pPr eaLnBrk="1" hangingPunct="1"/>
            <a:r>
              <a:rPr lang="en-US" altLang="en-US" sz="3200" dirty="0"/>
              <a:t>Many different interest rates</a:t>
            </a:r>
          </a:p>
          <a:p>
            <a:pPr eaLnBrk="1" hangingPunct="1"/>
            <a:r>
              <a:rPr lang="en-US" altLang="en-US" sz="3200" dirty="0"/>
              <a:t>Speak as if only one interest rate</a:t>
            </a:r>
          </a:p>
          <a:p>
            <a:pPr eaLnBrk="1" hangingPunct="1"/>
            <a:r>
              <a:rPr lang="en-US" altLang="en-US" sz="3200" dirty="0"/>
              <a:t>Determined by the money supply and money demand</a:t>
            </a:r>
          </a:p>
        </p:txBody>
      </p:sp>
      <p:sp>
        <p:nvSpPr>
          <p:cNvPr id="7172"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LO1</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Tool #4: Interest on Reserves</a:t>
            </a:r>
          </a:p>
        </p:txBody>
      </p:sp>
      <p:sp>
        <p:nvSpPr>
          <p:cNvPr id="44035" name="Content Placeholder 2"/>
          <p:cNvSpPr>
            <a:spLocks noGrp="1"/>
          </p:cNvSpPr>
          <p:nvPr>
            <p:ph idx="1"/>
          </p:nvPr>
        </p:nvSpPr>
        <p:spPr/>
        <p:txBody>
          <a:bodyPr/>
          <a:lstStyle/>
          <a:p>
            <a:r>
              <a:rPr lang="en-US" altLang="en-US" sz="3200" dirty="0"/>
              <a:t>Law changed in 2008</a:t>
            </a:r>
          </a:p>
          <a:p>
            <a:r>
              <a:rPr lang="en-US" altLang="en-US" sz="3200" dirty="0"/>
              <a:t>Allows banks to pay interest on excess reserves</a:t>
            </a:r>
          </a:p>
          <a:p>
            <a:r>
              <a:rPr lang="en-US" altLang="en-US" sz="3200" dirty="0"/>
              <a:t>Can encourage or discourage banks to keep reserves</a:t>
            </a:r>
          </a:p>
        </p:txBody>
      </p:sp>
      <p:sp>
        <p:nvSpPr>
          <p:cNvPr id="4"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fontAlgn="auto" hangingPunct="1">
              <a:spcAft>
                <a:spcPts val="0"/>
              </a:spcAft>
              <a:defRPr/>
            </a:pPr>
            <a:r>
              <a:rPr lang="en-US" altLang="en-US" dirty="0">
                <a:ea typeface="+mj-ea"/>
              </a:rPr>
              <a:t>Tools of Monetary Policy Summary</a:t>
            </a:r>
          </a:p>
        </p:txBody>
      </p:sp>
      <p:sp>
        <p:nvSpPr>
          <p:cNvPr id="46083" name="Content Placeholder 2"/>
          <p:cNvSpPr>
            <a:spLocks noGrp="1"/>
          </p:cNvSpPr>
          <p:nvPr>
            <p:ph idx="1"/>
          </p:nvPr>
        </p:nvSpPr>
        <p:spPr>
          <a:xfrm>
            <a:off x="457200" y="1695450"/>
            <a:ext cx="7620000" cy="4800600"/>
          </a:xfrm>
        </p:spPr>
        <p:txBody>
          <a:bodyPr/>
          <a:lstStyle/>
          <a:p>
            <a:pPr eaLnBrk="1" hangingPunct="1"/>
            <a:r>
              <a:rPr lang="en-US" altLang="en-US" sz="3200" dirty="0"/>
              <a:t>Open market operations are the most important</a:t>
            </a:r>
          </a:p>
          <a:p>
            <a:pPr eaLnBrk="1" hangingPunct="1"/>
            <a:r>
              <a:rPr lang="en-US" altLang="en-US" sz="3200" dirty="0"/>
              <a:t>Reserve ratio last changed in 1992</a:t>
            </a:r>
          </a:p>
          <a:p>
            <a:pPr eaLnBrk="1" hangingPunct="1"/>
            <a:r>
              <a:rPr lang="en-US" altLang="en-US" sz="3200" dirty="0"/>
              <a:t>Discount rate was a passive tool</a:t>
            </a:r>
          </a:p>
          <a:p>
            <a:pPr eaLnBrk="1" hangingPunct="1"/>
            <a:r>
              <a:rPr lang="en-US" altLang="en-US" sz="3200" dirty="0"/>
              <a:t>Interest on reserves</a:t>
            </a:r>
          </a:p>
        </p:txBody>
      </p:sp>
      <p:sp>
        <p:nvSpPr>
          <p:cNvPr id="6"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The Federal Funds Rate</a:t>
            </a:r>
          </a:p>
        </p:txBody>
      </p:sp>
      <p:sp>
        <p:nvSpPr>
          <p:cNvPr id="48131" name="Rectangle 3"/>
          <p:cNvSpPr>
            <a:spLocks noGrp="1" noChangeArrowheads="1"/>
          </p:cNvSpPr>
          <p:nvPr>
            <p:ph idx="1"/>
          </p:nvPr>
        </p:nvSpPr>
        <p:spPr/>
        <p:txBody>
          <a:bodyPr/>
          <a:lstStyle/>
          <a:p>
            <a:pPr eaLnBrk="1" hangingPunct="1">
              <a:buSzPct val="100000"/>
            </a:pPr>
            <a:r>
              <a:rPr lang="en-US" altLang="en-US" sz="3200" dirty="0"/>
              <a:t>Rate charged by banks on overnight loans</a:t>
            </a:r>
          </a:p>
          <a:p>
            <a:pPr eaLnBrk="1" hangingPunct="1">
              <a:buSzPct val="100000"/>
            </a:pPr>
            <a:r>
              <a:rPr lang="en-US" altLang="en-US" sz="3200" dirty="0"/>
              <a:t>Targeted by the Federal Reserve</a:t>
            </a:r>
          </a:p>
          <a:p>
            <a:pPr eaLnBrk="1" hangingPunct="1">
              <a:buSzPct val="100000"/>
            </a:pPr>
            <a:r>
              <a:rPr lang="en-US" altLang="en-US" sz="3200" dirty="0"/>
              <a:t>FOMC conducts open market operations to achieve the target</a:t>
            </a:r>
          </a:p>
          <a:p>
            <a:pPr eaLnBrk="1" hangingPunct="1">
              <a:buSzPct val="100000"/>
            </a:pPr>
            <a:r>
              <a:rPr lang="en-US" altLang="en-US" sz="3200" dirty="0"/>
              <a:t>Demand curve for Federal funds</a:t>
            </a:r>
          </a:p>
          <a:p>
            <a:pPr eaLnBrk="1" hangingPunct="1">
              <a:buSzPct val="100000"/>
            </a:pPr>
            <a:r>
              <a:rPr lang="en-US" altLang="en-US" sz="3200" dirty="0"/>
              <a:t>Supply curve for Federal funds</a:t>
            </a:r>
          </a:p>
        </p:txBody>
      </p:sp>
      <p:sp>
        <p:nvSpPr>
          <p:cNvPr id="5"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LO4</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fontAlgn="auto" hangingPunct="1">
              <a:spcAft>
                <a:spcPts val="0"/>
              </a:spcAft>
              <a:defRPr/>
            </a:pPr>
            <a:r>
              <a:rPr lang="en-US" altLang="en-US" dirty="0">
                <a:ea typeface="+mj-ea"/>
              </a:rPr>
              <a:t>Expansionary Monetary Policy</a:t>
            </a:r>
          </a:p>
        </p:txBody>
      </p:sp>
      <p:sp>
        <p:nvSpPr>
          <p:cNvPr id="50179" name="Content Placeholder 2"/>
          <p:cNvSpPr>
            <a:spLocks noGrp="1"/>
          </p:cNvSpPr>
          <p:nvPr>
            <p:ph idx="1"/>
          </p:nvPr>
        </p:nvSpPr>
        <p:spPr/>
        <p:txBody>
          <a:bodyPr/>
          <a:lstStyle/>
          <a:p>
            <a:pPr eaLnBrk="1" hangingPunct="1"/>
            <a:r>
              <a:rPr lang="en-US" altLang="en-US" sz="3200" dirty="0"/>
              <a:t>Economy faces a recession</a:t>
            </a:r>
          </a:p>
          <a:p>
            <a:pPr eaLnBrk="1" hangingPunct="1"/>
            <a:r>
              <a:rPr lang="en-US" altLang="en-US" sz="3200" dirty="0"/>
              <a:t>Lower target for Federal funds rate</a:t>
            </a:r>
          </a:p>
          <a:p>
            <a:pPr eaLnBrk="1" hangingPunct="1"/>
            <a:r>
              <a:rPr lang="en-US" altLang="en-US" sz="3200" dirty="0"/>
              <a:t>Fed buys securities </a:t>
            </a:r>
          </a:p>
          <a:p>
            <a:pPr eaLnBrk="1" hangingPunct="1"/>
            <a:r>
              <a:rPr lang="en-US" altLang="en-US" sz="3200" dirty="0"/>
              <a:t>Expanded money supply</a:t>
            </a:r>
          </a:p>
          <a:p>
            <a:pPr eaLnBrk="1" hangingPunct="1"/>
            <a:r>
              <a:rPr lang="en-US" altLang="en-US" sz="3200" dirty="0"/>
              <a:t>Downward pressure on other interest rates</a:t>
            </a:r>
          </a:p>
        </p:txBody>
      </p:sp>
      <p:sp>
        <p:nvSpPr>
          <p:cNvPr id="6"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Restrictive Monetary Policy</a:t>
            </a:r>
          </a:p>
        </p:txBody>
      </p:sp>
      <p:sp>
        <p:nvSpPr>
          <p:cNvPr id="52227" name="Rectangle 3"/>
          <p:cNvSpPr>
            <a:spLocks noGrp="1" noChangeArrowheads="1"/>
          </p:cNvSpPr>
          <p:nvPr>
            <p:ph idx="1"/>
          </p:nvPr>
        </p:nvSpPr>
        <p:spPr/>
        <p:txBody>
          <a:bodyPr/>
          <a:lstStyle/>
          <a:p>
            <a:pPr eaLnBrk="1" hangingPunct="1"/>
            <a:r>
              <a:rPr lang="en-US" altLang="en-US" sz="3200" dirty="0"/>
              <a:t>Periods of rising inflation</a:t>
            </a:r>
          </a:p>
          <a:p>
            <a:pPr eaLnBrk="1" hangingPunct="1"/>
            <a:r>
              <a:rPr lang="en-US" altLang="en-US" sz="3200" dirty="0"/>
              <a:t>Increases Federal funds rate</a:t>
            </a:r>
          </a:p>
          <a:p>
            <a:pPr eaLnBrk="1" hangingPunct="1"/>
            <a:r>
              <a:rPr lang="en-US" altLang="en-US" sz="3200" dirty="0"/>
              <a:t>Decreases money supply</a:t>
            </a:r>
          </a:p>
          <a:p>
            <a:pPr eaLnBrk="1" hangingPunct="1"/>
            <a:r>
              <a:rPr lang="en-US" altLang="en-US" sz="3200" dirty="0"/>
              <a:t>Increases other interest rates</a:t>
            </a:r>
          </a:p>
        </p:txBody>
      </p:sp>
      <p:sp>
        <p:nvSpPr>
          <p:cNvPr id="6"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0"/>
            <a:ext cx="91440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a:spcBef>
                <a:spcPct val="0"/>
              </a:spcBef>
              <a:buClrTx/>
              <a:buFontTx/>
              <a:buNone/>
            </a:pPr>
            <a:r>
              <a:rPr lang="en-US" altLang="en-US" sz="3600" b="1" dirty="0">
                <a:solidFill>
                  <a:schemeClr val="bg1"/>
                </a:solidFill>
                <a:latin typeface="Tahoma" panose="020B0604030504040204" pitchFamily="34" charset="0"/>
              </a:rPr>
              <a:t>Monetary Policy</a:t>
            </a:r>
          </a:p>
        </p:txBody>
      </p:sp>
      <p:sp>
        <p:nvSpPr>
          <p:cNvPr id="2" name="Title 1"/>
          <p:cNvSpPr>
            <a:spLocks noGrp="1"/>
          </p:cNvSpPr>
          <p:nvPr>
            <p:ph type="title"/>
          </p:nvPr>
        </p:nvSpPr>
        <p:spPr/>
        <p:txBody>
          <a:bodyPr/>
          <a:lstStyle/>
          <a:p>
            <a:pPr eaLnBrk="1" hangingPunct="1">
              <a:defRPr/>
            </a:pPr>
            <a:r>
              <a:rPr lang="en-US" dirty="0">
                <a:ea typeface="+mj-ea"/>
              </a:rPr>
              <a:t>Prime Interest Rate and Federal Funds Rate</a:t>
            </a:r>
          </a:p>
        </p:txBody>
      </p:sp>
      <p:sp>
        <p:nvSpPr>
          <p:cNvPr id="8"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LO4</a:t>
            </a:r>
          </a:p>
        </p:txBody>
      </p:sp>
      <p:pic>
        <p:nvPicPr>
          <p:cNvPr id="4" name="Picture 3"/>
          <p:cNvPicPr>
            <a:picLocks noChangeAspect="1"/>
          </p:cNvPicPr>
          <p:nvPr/>
        </p:nvPicPr>
        <p:blipFill>
          <a:blip r:embed="rId3"/>
          <a:stretch>
            <a:fillRect/>
          </a:stretch>
        </p:blipFill>
        <p:spPr>
          <a:xfrm>
            <a:off x="66907" y="1748814"/>
            <a:ext cx="8954429" cy="463247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fontAlgn="auto" hangingPunct="1">
              <a:spcAft>
                <a:spcPts val="0"/>
              </a:spcAft>
              <a:defRPr/>
            </a:pPr>
            <a:r>
              <a:rPr lang="en-US" altLang="en-US" dirty="0">
                <a:ea typeface="+mj-ea"/>
              </a:rPr>
              <a:t>Taylor Rule</a:t>
            </a:r>
          </a:p>
        </p:txBody>
      </p:sp>
      <p:sp>
        <p:nvSpPr>
          <p:cNvPr id="56323" name="Content Placeholder 2"/>
          <p:cNvSpPr>
            <a:spLocks noGrp="1"/>
          </p:cNvSpPr>
          <p:nvPr>
            <p:ph idx="1"/>
          </p:nvPr>
        </p:nvSpPr>
        <p:spPr/>
        <p:txBody>
          <a:bodyPr/>
          <a:lstStyle/>
          <a:p>
            <a:pPr eaLnBrk="1" hangingPunct="1"/>
            <a:r>
              <a:rPr lang="en-US" altLang="en-US" sz="3200" dirty="0"/>
              <a:t>Rule of thumb for tracking actual monetary policy</a:t>
            </a:r>
          </a:p>
          <a:p>
            <a:pPr eaLnBrk="1" hangingPunct="1"/>
            <a:r>
              <a:rPr lang="en-US" altLang="en-US" sz="3200" dirty="0"/>
              <a:t>Fed has 2% target inflation rate</a:t>
            </a:r>
          </a:p>
          <a:p>
            <a:pPr eaLnBrk="1" hangingPunct="1"/>
            <a:r>
              <a:rPr lang="en-US" altLang="en-US" sz="3200" dirty="0"/>
              <a:t>If real GDP = potential GDP and inflation is 2%, then targeted Federal funds rate is 4%</a:t>
            </a:r>
          </a:p>
          <a:p>
            <a:pPr eaLnBrk="1" hangingPunct="1"/>
            <a:r>
              <a:rPr lang="en-US" altLang="en-US" sz="3200" dirty="0"/>
              <a:t>Target varies as inflation and real GDP vary</a:t>
            </a:r>
          </a:p>
        </p:txBody>
      </p:sp>
      <p:sp>
        <p:nvSpPr>
          <p:cNvPr id="6"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Monetary Policy, Real GDP, Price Level</a:t>
            </a:r>
          </a:p>
        </p:txBody>
      </p:sp>
      <p:sp>
        <p:nvSpPr>
          <p:cNvPr id="58371" name="Rectangle 3"/>
          <p:cNvSpPr>
            <a:spLocks noGrp="1" noChangeArrowheads="1"/>
          </p:cNvSpPr>
          <p:nvPr>
            <p:ph idx="1"/>
          </p:nvPr>
        </p:nvSpPr>
        <p:spPr>
          <a:xfrm>
            <a:off x="457200" y="1695450"/>
            <a:ext cx="7620000" cy="4800600"/>
          </a:xfrm>
        </p:spPr>
        <p:txBody>
          <a:bodyPr/>
          <a:lstStyle/>
          <a:p>
            <a:pPr eaLnBrk="1" hangingPunct="1"/>
            <a:r>
              <a:rPr lang="en-US" altLang="en-US" sz="3200" dirty="0"/>
              <a:t>Affect on real GDP and price level</a:t>
            </a:r>
          </a:p>
          <a:p>
            <a:pPr eaLnBrk="1" hangingPunct="1"/>
            <a:r>
              <a:rPr lang="en-US" altLang="en-US" sz="3200" dirty="0"/>
              <a:t>Cause-effect chain</a:t>
            </a:r>
          </a:p>
          <a:p>
            <a:pPr lvl="1" eaLnBrk="1" hangingPunct="1">
              <a:buClr>
                <a:schemeClr val="accent1"/>
              </a:buClr>
            </a:pPr>
            <a:r>
              <a:rPr lang="en-US" altLang="en-US" sz="3200" dirty="0"/>
              <a:t>Market for money</a:t>
            </a:r>
          </a:p>
          <a:p>
            <a:pPr lvl="1" eaLnBrk="1" hangingPunct="1">
              <a:buClr>
                <a:schemeClr val="accent1"/>
              </a:buClr>
            </a:pPr>
            <a:r>
              <a:rPr lang="en-US" altLang="en-US" sz="3200" dirty="0"/>
              <a:t>Investment and the interest rate</a:t>
            </a:r>
          </a:p>
          <a:p>
            <a:pPr lvl="1" eaLnBrk="1" hangingPunct="1">
              <a:buClr>
                <a:schemeClr val="accent1"/>
              </a:buClr>
            </a:pPr>
            <a:r>
              <a:rPr lang="en-US" altLang="en-US" sz="3200" dirty="0"/>
              <a:t>Investment and aggregate demand</a:t>
            </a:r>
          </a:p>
          <a:p>
            <a:pPr lvl="1" eaLnBrk="1" hangingPunct="1">
              <a:buClr>
                <a:schemeClr val="accent1"/>
              </a:buClr>
            </a:pPr>
            <a:r>
              <a:rPr lang="en-US" altLang="en-US" sz="3200" dirty="0"/>
              <a:t>Real GDP and prices</a:t>
            </a:r>
          </a:p>
          <a:p>
            <a:pPr eaLnBrk="1" hangingPunct="1"/>
            <a:r>
              <a:rPr lang="en-US" altLang="en-US" sz="3200" dirty="0"/>
              <a:t>Expansionary monetary policy </a:t>
            </a:r>
          </a:p>
          <a:p>
            <a:pPr eaLnBrk="1" hangingPunct="1"/>
            <a:r>
              <a:rPr lang="en-US" altLang="en-US" sz="3200" dirty="0"/>
              <a:t>Restrictive monetary policy</a:t>
            </a:r>
          </a:p>
        </p:txBody>
      </p:sp>
      <p:sp>
        <p:nvSpPr>
          <p:cNvPr id="6"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LO5</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4638"/>
            <a:ext cx="7620000" cy="962025"/>
          </a:xfrm>
        </p:spPr>
        <p:txBody>
          <a:bodyPr/>
          <a:lstStyle/>
          <a:p>
            <a:pPr eaLnBrk="1" fontAlgn="auto" hangingPunct="1">
              <a:spcAft>
                <a:spcPts val="0"/>
              </a:spcAft>
              <a:defRPr/>
            </a:pPr>
            <a:r>
              <a:rPr lang="en-US" altLang="en-US" dirty="0">
                <a:ea typeface="+mj-ea"/>
              </a:rPr>
              <a:t>Monetary Policy and Equilibrium GDP </a:t>
            </a:r>
          </a:p>
        </p:txBody>
      </p:sp>
      <p:sp>
        <p:nvSpPr>
          <p:cNvPr id="19480" name="Text Box 24"/>
          <p:cNvSpPr txBox="1">
            <a:spLocks noChangeArrowheads="1"/>
          </p:cNvSpPr>
          <p:nvPr/>
        </p:nvSpPr>
        <p:spPr bwMode="auto">
          <a:xfrm>
            <a:off x="1146175" y="2981325"/>
            <a:ext cx="352425"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lnSpc>
                <a:spcPct val="135000"/>
              </a:lnSpc>
              <a:spcBef>
                <a:spcPct val="0"/>
              </a:spcBef>
              <a:buClrTx/>
              <a:buFontTx/>
              <a:buNone/>
            </a:pPr>
            <a:r>
              <a:rPr lang="en-US" altLang="en-US" sz="1200" b="1" dirty="0">
                <a:latin typeface="Arial" panose="020B0604020202020204" pitchFamily="34" charset="0"/>
              </a:rPr>
              <a:t>10</a:t>
            </a:r>
          </a:p>
          <a:p>
            <a:pPr algn="r" eaLnBrk="1" hangingPunct="1">
              <a:lnSpc>
                <a:spcPct val="135000"/>
              </a:lnSpc>
              <a:spcBef>
                <a:spcPct val="0"/>
              </a:spcBef>
              <a:buClrTx/>
              <a:buFontTx/>
              <a:buNone/>
            </a:pPr>
            <a:endParaRPr lang="en-US" altLang="en-US" sz="1200" b="1" dirty="0">
              <a:latin typeface="Arial" panose="020B0604020202020204" pitchFamily="34" charset="0"/>
            </a:endParaRPr>
          </a:p>
          <a:p>
            <a:pPr algn="r" eaLnBrk="1" hangingPunct="1">
              <a:lnSpc>
                <a:spcPct val="135000"/>
              </a:lnSpc>
              <a:spcBef>
                <a:spcPct val="0"/>
              </a:spcBef>
              <a:buClrTx/>
              <a:buFontTx/>
              <a:buNone/>
            </a:pPr>
            <a:r>
              <a:rPr lang="en-US" altLang="en-US" sz="1200" b="1" dirty="0">
                <a:latin typeface="Arial" panose="020B0604020202020204" pitchFamily="34" charset="0"/>
              </a:rPr>
              <a:t>8</a:t>
            </a:r>
          </a:p>
          <a:p>
            <a:pPr algn="r" eaLnBrk="1" hangingPunct="1">
              <a:lnSpc>
                <a:spcPct val="135000"/>
              </a:lnSpc>
              <a:spcBef>
                <a:spcPct val="0"/>
              </a:spcBef>
              <a:buClrTx/>
              <a:buFontTx/>
              <a:buNone/>
            </a:pPr>
            <a:endParaRPr lang="en-US" altLang="en-US" sz="1200" b="1" dirty="0">
              <a:latin typeface="Arial" panose="020B0604020202020204" pitchFamily="34" charset="0"/>
            </a:endParaRPr>
          </a:p>
          <a:p>
            <a:pPr algn="r" eaLnBrk="1" hangingPunct="1">
              <a:lnSpc>
                <a:spcPct val="135000"/>
              </a:lnSpc>
              <a:spcBef>
                <a:spcPct val="0"/>
              </a:spcBef>
              <a:buClrTx/>
              <a:buFontTx/>
              <a:buNone/>
            </a:pPr>
            <a:r>
              <a:rPr lang="en-US" altLang="en-US" sz="1200" b="1" dirty="0">
                <a:latin typeface="Arial" panose="020B0604020202020204" pitchFamily="34" charset="0"/>
              </a:rPr>
              <a:t>6</a:t>
            </a:r>
          </a:p>
          <a:p>
            <a:pPr algn="r" eaLnBrk="1" hangingPunct="1">
              <a:lnSpc>
                <a:spcPct val="135000"/>
              </a:lnSpc>
              <a:spcBef>
                <a:spcPct val="0"/>
              </a:spcBef>
              <a:buClrTx/>
              <a:buFontTx/>
              <a:buNone/>
            </a:pPr>
            <a:endParaRPr lang="en-US" altLang="en-US" sz="1200" b="1" dirty="0">
              <a:latin typeface="Arial" panose="020B0604020202020204" pitchFamily="34" charset="0"/>
            </a:endParaRPr>
          </a:p>
          <a:p>
            <a:pPr algn="r" eaLnBrk="1" hangingPunct="1">
              <a:lnSpc>
                <a:spcPct val="135000"/>
              </a:lnSpc>
              <a:spcBef>
                <a:spcPct val="0"/>
              </a:spcBef>
              <a:buClrTx/>
              <a:buFontTx/>
              <a:buNone/>
            </a:pPr>
            <a:r>
              <a:rPr lang="en-US" altLang="en-US" sz="1200" b="1" dirty="0">
                <a:latin typeface="Arial" panose="020B0604020202020204" pitchFamily="34" charset="0"/>
              </a:rPr>
              <a:t>0</a:t>
            </a:r>
          </a:p>
        </p:txBody>
      </p:sp>
      <p:grpSp>
        <p:nvGrpSpPr>
          <p:cNvPr id="2" name="Group 48"/>
          <p:cNvGrpSpPr>
            <a:grpSpLocks/>
          </p:cNvGrpSpPr>
          <p:nvPr/>
        </p:nvGrpSpPr>
        <p:grpSpPr bwMode="auto">
          <a:xfrm>
            <a:off x="730250" y="2303463"/>
            <a:ext cx="2697163" cy="3754437"/>
            <a:chOff x="866" y="1144"/>
            <a:chExt cx="1699" cy="2365"/>
          </a:xfrm>
        </p:grpSpPr>
        <p:sp>
          <p:nvSpPr>
            <p:cNvPr id="60491" name="Rectangle 5"/>
            <p:cNvSpPr>
              <a:spLocks noChangeArrowheads="1"/>
            </p:cNvSpPr>
            <p:nvPr/>
          </p:nvSpPr>
          <p:spPr bwMode="auto">
            <a:xfrm>
              <a:off x="1324" y="1389"/>
              <a:ext cx="1236" cy="1236"/>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DDDDDD"/>
                  </a:solidFill>
                </a14:hiddenFill>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60492" name="Freeform 8"/>
            <p:cNvSpPr>
              <a:spLocks/>
            </p:cNvSpPr>
            <p:nvPr/>
          </p:nvSpPr>
          <p:spPr bwMode="auto">
            <a:xfrm rot="5400000">
              <a:off x="1926" y="1907"/>
              <a:ext cx="27" cy="1236"/>
            </a:xfrm>
            <a:custGeom>
              <a:avLst/>
              <a:gdLst>
                <a:gd name="T0" fmla="*/ 0 w 175"/>
                <a:gd name="T1" fmla="*/ 0 h 2271"/>
                <a:gd name="T2" fmla="*/ 0 w 175"/>
                <a:gd name="T3" fmla="*/ 1 h 2271"/>
                <a:gd name="T4" fmla="*/ 0 w 175"/>
                <a:gd name="T5" fmla="*/ 1 h 2271"/>
                <a:gd name="T6" fmla="*/ 0 w 175"/>
                <a:gd name="T7" fmla="*/ 1 h 2271"/>
                <a:gd name="T8" fmla="*/ 0 w 175"/>
                <a:gd name="T9" fmla="*/ 1 h 2271"/>
                <a:gd name="T10" fmla="*/ 0 w 175"/>
                <a:gd name="T11" fmla="*/ 1 h 2271"/>
                <a:gd name="T12" fmla="*/ 0 w 175"/>
                <a:gd name="T13" fmla="*/ 1 h 2271"/>
                <a:gd name="T14" fmla="*/ 0 w 175"/>
                <a:gd name="T15" fmla="*/ 1 h 2271"/>
                <a:gd name="T16" fmla="*/ 0 w 175"/>
                <a:gd name="T17" fmla="*/ 1 h 2271"/>
                <a:gd name="T18" fmla="*/ 0 w 175"/>
                <a:gd name="T19" fmla="*/ 1 h 2271"/>
                <a:gd name="T20" fmla="*/ 0 w 175"/>
                <a:gd name="T21" fmla="*/ 1 h 2271"/>
                <a:gd name="T22" fmla="*/ 0 w 175"/>
                <a:gd name="T23" fmla="*/ 1 h 2271"/>
                <a:gd name="T24" fmla="*/ 0 w 175"/>
                <a:gd name="T25" fmla="*/ 1 h 2271"/>
                <a:gd name="T26" fmla="*/ 0 w 175"/>
                <a:gd name="T27" fmla="*/ 1 h 2271"/>
                <a:gd name="T28" fmla="*/ 0 w 175"/>
                <a:gd name="T29" fmla="*/ 1 h 22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5"/>
                <a:gd name="T46" fmla="*/ 0 h 2271"/>
                <a:gd name="T47" fmla="*/ 175 w 175"/>
                <a:gd name="T48" fmla="*/ 2271 h 22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5" h="2271">
                  <a:moveTo>
                    <a:pt x="19" y="0"/>
                  </a:moveTo>
                  <a:cubicBezTo>
                    <a:pt x="43" y="25"/>
                    <a:pt x="166" y="89"/>
                    <a:pt x="166" y="143"/>
                  </a:cubicBezTo>
                  <a:cubicBezTo>
                    <a:pt x="166" y="197"/>
                    <a:pt x="19" y="262"/>
                    <a:pt x="19" y="322"/>
                  </a:cubicBezTo>
                  <a:cubicBezTo>
                    <a:pt x="19" y="382"/>
                    <a:pt x="168" y="453"/>
                    <a:pt x="166" y="506"/>
                  </a:cubicBezTo>
                  <a:cubicBezTo>
                    <a:pt x="164" y="560"/>
                    <a:pt x="6" y="595"/>
                    <a:pt x="7" y="645"/>
                  </a:cubicBezTo>
                  <a:cubicBezTo>
                    <a:pt x="8" y="695"/>
                    <a:pt x="172" y="752"/>
                    <a:pt x="173" y="808"/>
                  </a:cubicBezTo>
                  <a:cubicBezTo>
                    <a:pt x="174" y="864"/>
                    <a:pt x="17" y="922"/>
                    <a:pt x="15" y="983"/>
                  </a:cubicBezTo>
                  <a:cubicBezTo>
                    <a:pt x="13" y="1044"/>
                    <a:pt x="162" y="1116"/>
                    <a:pt x="160" y="1172"/>
                  </a:cubicBezTo>
                  <a:cubicBezTo>
                    <a:pt x="158" y="1228"/>
                    <a:pt x="7" y="1271"/>
                    <a:pt x="6" y="1321"/>
                  </a:cubicBezTo>
                  <a:cubicBezTo>
                    <a:pt x="5" y="1371"/>
                    <a:pt x="151" y="1417"/>
                    <a:pt x="154" y="1471"/>
                  </a:cubicBezTo>
                  <a:cubicBezTo>
                    <a:pt x="157" y="1525"/>
                    <a:pt x="23" y="1594"/>
                    <a:pt x="26" y="1647"/>
                  </a:cubicBezTo>
                  <a:cubicBezTo>
                    <a:pt x="29" y="1699"/>
                    <a:pt x="175" y="1738"/>
                    <a:pt x="173" y="1790"/>
                  </a:cubicBezTo>
                  <a:cubicBezTo>
                    <a:pt x="171" y="1842"/>
                    <a:pt x="13" y="1906"/>
                    <a:pt x="13" y="1959"/>
                  </a:cubicBezTo>
                  <a:cubicBezTo>
                    <a:pt x="13" y="2012"/>
                    <a:pt x="175" y="2056"/>
                    <a:pt x="173" y="2108"/>
                  </a:cubicBezTo>
                  <a:cubicBezTo>
                    <a:pt x="171" y="2160"/>
                    <a:pt x="36" y="2237"/>
                    <a:pt x="0" y="2271"/>
                  </a:cubicBezTo>
                </a:path>
              </a:pathLst>
            </a:custGeom>
            <a:noFill/>
            <a:ln w="1905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60493" name="Freeform 20"/>
            <p:cNvSpPr>
              <a:spLocks/>
            </p:cNvSpPr>
            <p:nvPr/>
          </p:nvSpPr>
          <p:spPr bwMode="auto">
            <a:xfrm>
              <a:off x="1386" y="1385"/>
              <a:ext cx="27" cy="1236"/>
            </a:xfrm>
            <a:custGeom>
              <a:avLst/>
              <a:gdLst>
                <a:gd name="T0" fmla="*/ 0 w 175"/>
                <a:gd name="T1" fmla="*/ 0 h 2271"/>
                <a:gd name="T2" fmla="*/ 0 w 175"/>
                <a:gd name="T3" fmla="*/ 1 h 2271"/>
                <a:gd name="T4" fmla="*/ 0 w 175"/>
                <a:gd name="T5" fmla="*/ 1 h 2271"/>
                <a:gd name="T6" fmla="*/ 0 w 175"/>
                <a:gd name="T7" fmla="*/ 1 h 2271"/>
                <a:gd name="T8" fmla="*/ 0 w 175"/>
                <a:gd name="T9" fmla="*/ 1 h 2271"/>
                <a:gd name="T10" fmla="*/ 0 w 175"/>
                <a:gd name="T11" fmla="*/ 1 h 2271"/>
                <a:gd name="T12" fmla="*/ 0 w 175"/>
                <a:gd name="T13" fmla="*/ 1 h 2271"/>
                <a:gd name="T14" fmla="*/ 0 w 175"/>
                <a:gd name="T15" fmla="*/ 1 h 2271"/>
                <a:gd name="T16" fmla="*/ 0 w 175"/>
                <a:gd name="T17" fmla="*/ 1 h 2271"/>
                <a:gd name="T18" fmla="*/ 0 w 175"/>
                <a:gd name="T19" fmla="*/ 1 h 2271"/>
                <a:gd name="T20" fmla="*/ 0 w 175"/>
                <a:gd name="T21" fmla="*/ 1 h 2271"/>
                <a:gd name="T22" fmla="*/ 0 w 175"/>
                <a:gd name="T23" fmla="*/ 1 h 2271"/>
                <a:gd name="T24" fmla="*/ 0 w 175"/>
                <a:gd name="T25" fmla="*/ 1 h 2271"/>
                <a:gd name="T26" fmla="*/ 0 w 175"/>
                <a:gd name="T27" fmla="*/ 1 h 2271"/>
                <a:gd name="T28" fmla="*/ 0 w 175"/>
                <a:gd name="T29" fmla="*/ 1 h 22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5"/>
                <a:gd name="T46" fmla="*/ 0 h 2271"/>
                <a:gd name="T47" fmla="*/ 175 w 175"/>
                <a:gd name="T48" fmla="*/ 2271 h 22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5" h="2271">
                  <a:moveTo>
                    <a:pt x="19" y="0"/>
                  </a:moveTo>
                  <a:cubicBezTo>
                    <a:pt x="43" y="25"/>
                    <a:pt x="166" y="89"/>
                    <a:pt x="166" y="143"/>
                  </a:cubicBezTo>
                  <a:cubicBezTo>
                    <a:pt x="166" y="197"/>
                    <a:pt x="19" y="262"/>
                    <a:pt x="19" y="322"/>
                  </a:cubicBezTo>
                  <a:cubicBezTo>
                    <a:pt x="19" y="382"/>
                    <a:pt x="168" y="453"/>
                    <a:pt x="166" y="506"/>
                  </a:cubicBezTo>
                  <a:cubicBezTo>
                    <a:pt x="164" y="560"/>
                    <a:pt x="6" y="595"/>
                    <a:pt x="7" y="645"/>
                  </a:cubicBezTo>
                  <a:cubicBezTo>
                    <a:pt x="8" y="695"/>
                    <a:pt x="172" y="752"/>
                    <a:pt x="173" y="808"/>
                  </a:cubicBezTo>
                  <a:cubicBezTo>
                    <a:pt x="174" y="864"/>
                    <a:pt x="17" y="922"/>
                    <a:pt x="15" y="983"/>
                  </a:cubicBezTo>
                  <a:cubicBezTo>
                    <a:pt x="13" y="1044"/>
                    <a:pt x="162" y="1116"/>
                    <a:pt x="160" y="1172"/>
                  </a:cubicBezTo>
                  <a:cubicBezTo>
                    <a:pt x="158" y="1228"/>
                    <a:pt x="7" y="1271"/>
                    <a:pt x="6" y="1321"/>
                  </a:cubicBezTo>
                  <a:cubicBezTo>
                    <a:pt x="5" y="1371"/>
                    <a:pt x="151" y="1417"/>
                    <a:pt x="154" y="1471"/>
                  </a:cubicBezTo>
                  <a:cubicBezTo>
                    <a:pt x="157" y="1525"/>
                    <a:pt x="23" y="1594"/>
                    <a:pt x="26" y="1647"/>
                  </a:cubicBezTo>
                  <a:cubicBezTo>
                    <a:pt x="29" y="1699"/>
                    <a:pt x="175" y="1738"/>
                    <a:pt x="173" y="1790"/>
                  </a:cubicBezTo>
                  <a:cubicBezTo>
                    <a:pt x="171" y="1842"/>
                    <a:pt x="13" y="1906"/>
                    <a:pt x="13" y="1959"/>
                  </a:cubicBezTo>
                  <a:cubicBezTo>
                    <a:pt x="13" y="2012"/>
                    <a:pt x="175" y="2056"/>
                    <a:pt x="173" y="2108"/>
                  </a:cubicBezTo>
                  <a:cubicBezTo>
                    <a:pt x="171" y="2160"/>
                    <a:pt x="36" y="2237"/>
                    <a:pt x="0" y="2271"/>
                  </a:cubicBezTo>
                </a:path>
              </a:pathLst>
            </a:custGeom>
            <a:noFill/>
            <a:ln w="1905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nvGrpSpPr>
            <p:cNvPr id="60494" name="Group 13"/>
            <p:cNvGrpSpPr>
              <a:grpSpLocks/>
            </p:cNvGrpSpPr>
            <p:nvPr/>
          </p:nvGrpSpPr>
          <p:grpSpPr bwMode="auto">
            <a:xfrm>
              <a:off x="1311" y="1389"/>
              <a:ext cx="1254" cy="1242"/>
              <a:chOff x="1281" y="1389"/>
              <a:chExt cx="1254" cy="1242"/>
            </a:xfrm>
          </p:grpSpPr>
          <p:sp>
            <p:nvSpPr>
              <p:cNvPr id="60497" name="Line 11"/>
              <p:cNvSpPr>
                <a:spLocks noChangeShapeType="1"/>
              </p:cNvSpPr>
              <p:nvPr/>
            </p:nvSpPr>
            <p:spPr bwMode="auto">
              <a:xfrm>
                <a:off x="1292" y="1389"/>
                <a:ext cx="0" cy="124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0498" name="Line 12"/>
              <p:cNvSpPr>
                <a:spLocks noChangeShapeType="1"/>
              </p:cNvSpPr>
              <p:nvPr/>
            </p:nvSpPr>
            <p:spPr bwMode="auto">
              <a:xfrm>
                <a:off x="1281" y="2630"/>
                <a:ext cx="1254"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60495" name="Text Box 22"/>
            <p:cNvSpPr txBox="1">
              <a:spLocks noChangeArrowheads="1"/>
            </p:cNvSpPr>
            <p:nvPr/>
          </p:nvSpPr>
          <p:spPr bwMode="auto">
            <a:xfrm rot="-5400000">
              <a:off x="98" y="1912"/>
              <a:ext cx="174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Rate of Interest, </a:t>
              </a:r>
              <a:r>
                <a:rPr lang="en-US" altLang="en-US" sz="1600" b="1" i="1" dirty="0">
                  <a:latin typeface="Arial" panose="020B0604020202020204" pitchFamily="34" charset="0"/>
                </a:rPr>
                <a:t>i</a:t>
              </a:r>
              <a:r>
                <a:rPr lang="en-US" altLang="en-US" sz="1600" b="1" dirty="0">
                  <a:latin typeface="Arial" panose="020B0604020202020204" pitchFamily="34" charset="0"/>
                </a:rPr>
                <a:t> (Percent)</a:t>
              </a:r>
            </a:p>
          </p:txBody>
        </p:sp>
        <p:sp>
          <p:nvSpPr>
            <p:cNvPr id="60496" name="Text Box 25"/>
            <p:cNvSpPr txBox="1">
              <a:spLocks noChangeArrowheads="1"/>
            </p:cNvSpPr>
            <p:nvPr/>
          </p:nvSpPr>
          <p:spPr bwMode="auto">
            <a:xfrm>
              <a:off x="1264" y="2835"/>
              <a:ext cx="126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600" b="1" dirty="0">
                  <a:latin typeface="Arial" panose="020B0604020202020204" pitchFamily="34" charset="0"/>
                </a:rPr>
                <a:t>Amount of money</a:t>
              </a:r>
            </a:p>
            <a:p>
              <a:pPr algn="ctr" eaLnBrk="1" hangingPunct="1">
                <a:spcBef>
                  <a:spcPct val="0"/>
                </a:spcBef>
                <a:buClrTx/>
                <a:buFontTx/>
                <a:buNone/>
              </a:pPr>
              <a:r>
                <a:rPr lang="en-US" altLang="en-US" sz="1600" b="1" dirty="0">
                  <a:latin typeface="Arial" panose="020B0604020202020204" pitchFamily="34" charset="0"/>
                </a:rPr>
                <a:t>demanded and </a:t>
              </a:r>
            </a:p>
            <a:p>
              <a:pPr algn="ctr" eaLnBrk="1" hangingPunct="1">
                <a:spcBef>
                  <a:spcPct val="0"/>
                </a:spcBef>
                <a:buClrTx/>
                <a:buFontTx/>
                <a:buNone/>
              </a:pPr>
              <a:r>
                <a:rPr lang="en-US" altLang="en-US" sz="1600" b="1" dirty="0">
                  <a:latin typeface="Arial" panose="020B0604020202020204" pitchFamily="34" charset="0"/>
                </a:rPr>
                <a:t>supplied</a:t>
              </a:r>
            </a:p>
            <a:p>
              <a:pPr algn="ctr" eaLnBrk="1" hangingPunct="1">
                <a:spcBef>
                  <a:spcPct val="0"/>
                </a:spcBef>
                <a:buClrTx/>
                <a:buFontTx/>
                <a:buNone/>
              </a:pPr>
              <a:r>
                <a:rPr lang="en-US" altLang="en-US" sz="1600" b="1" dirty="0">
                  <a:latin typeface="Arial" panose="020B0604020202020204" pitchFamily="34" charset="0"/>
                </a:rPr>
                <a:t>(billions of dollars)</a:t>
              </a:r>
            </a:p>
          </p:txBody>
        </p:sp>
      </p:grpSp>
      <p:grpSp>
        <p:nvGrpSpPr>
          <p:cNvPr id="4" name="Group 49"/>
          <p:cNvGrpSpPr>
            <a:grpSpLocks/>
          </p:cNvGrpSpPr>
          <p:nvPr/>
        </p:nvGrpSpPr>
        <p:grpSpPr bwMode="auto">
          <a:xfrm>
            <a:off x="3492500" y="2692400"/>
            <a:ext cx="2387600" cy="2800350"/>
            <a:chOff x="2606" y="1389"/>
            <a:chExt cx="1504" cy="1764"/>
          </a:xfrm>
        </p:grpSpPr>
        <p:sp>
          <p:nvSpPr>
            <p:cNvPr id="60484" name="Rectangle 6"/>
            <p:cNvSpPr>
              <a:spLocks noChangeArrowheads="1"/>
            </p:cNvSpPr>
            <p:nvPr/>
          </p:nvSpPr>
          <p:spPr bwMode="auto">
            <a:xfrm>
              <a:off x="2668" y="1389"/>
              <a:ext cx="1236" cy="1236"/>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DDDDDD"/>
                  </a:solidFill>
                </a14:hiddenFill>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60485" name="Freeform 9"/>
            <p:cNvSpPr>
              <a:spLocks/>
            </p:cNvSpPr>
            <p:nvPr/>
          </p:nvSpPr>
          <p:spPr bwMode="auto">
            <a:xfrm rot="5400000">
              <a:off x="3274" y="1911"/>
              <a:ext cx="27" cy="1236"/>
            </a:xfrm>
            <a:custGeom>
              <a:avLst/>
              <a:gdLst>
                <a:gd name="T0" fmla="*/ 0 w 175"/>
                <a:gd name="T1" fmla="*/ 0 h 2271"/>
                <a:gd name="T2" fmla="*/ 0 w 175"/>
                <a:gd name="T3" fmla="*/ 1 h 2271"/>
                <a:gd name="T4" fmla="*/ 0 w 175"/>
                <a:gd name="T5" fmla="*/ 1 h 2271"/>
                <a:gd name="T6" fmla="*/ 0 w 175"/>
                <a:gd name="T7" fmla="*/ 1 h 2271"/>
                <a:gd name="T8" fmla="*/ 0 w 175"/>
                <a:gd name="T9" fmla="*/ 1 h 2271"/>
                <a:gd name="T10" fmla="*/ 0 w 175"/>
                <a:gd name="T11" fmla="*/ 1 h 2271"/>
                <a:gd name="T12" fmla="*/ 0 w 175"/>
                <a:gd name="T13" fmla="*/ 1 h 2271"/>
                <a:gd name="T14" fmla="*/ 0 w 175"/>
                <a:gd name="T15" fmla="*/ 1 h 2271"/>
                <a:gd name="T16" fmla="*/ 0 w 175"/>
                <a:gd name="T17" fmla="*/ 1 h 2271"/>
                <a:gd name="T18" fmla="*/ 0 w 175"/>
                <a:gd name="T19" fmla="*/ 1 h 2271"/>
                <a:gd name="T20" fmla="*/ 0 w 175"/>
                <a:gd name="T21" fmla="*/ 1 h 2271"/>
                <a:gd name="T22" fmla="*/ 0 w 175"/>
                <a:gd name="T23" fmla="*/ 1 h 2271"/>
                <a:gd name="T24" fmla="*/ 0 w 175"/>
                <a:gd name="T25" fmla="*/ 1 h 2271"/>
                <a:gd name="T26" fmla="*/ 0 w 175"/>
                <a:gd name="T27" fmla="*/ 1 h 2271"/>
                <a:gd name="T28" fmla="*/ 0 w 175"/>
                <a:gd name="T29" fmla="*/ 1 h 22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5"/>
                <a:gd name="T46" fmla="*/ 0 h 2271"/>
                <a:gd name="T47" fmla="*/ 175 w 175"/>
                <a:gd name="T48" fmla="*/ 2271 h 22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5" h="2271">
                  <a:moveTo>
                    <a:pt x="19" y="0"/>
                  </a:moveTo>
                  <a:cubicBezTo>
                    <a:pt x="43" y="25"/>
                    <a:pt x="166" y="89"/>
                    <a:pt x="166" y="143"/>
                  </a:cubicBezTo>
                  <a:cubicBezTo>
                    <a:pt x="166" y="197"/>
                    <a:pt x="19" y="262"/>
                    <a:pt x="19" y="322"/>
                  </a:cubicBezTo>
                  <a:cubicBezTo>
                    <a:pt x="19" y="382"/>
                    <a:pt x="168" y="453"/>
                    <a:pt x="166" y="506"/>
                  </a:cubicBezTo>
                  <a:cubicBezTo>
                    <a:pt x="164" y="560"/>
                    <a:pt x="6" y="595"/>
                    <a:pt x="7" y="645"/>
                  </a:cubicBezTo>
                  <a:cubicBezTo>
                    <a:pt x="8" y="695"/>
                    <a:pt x="172" y="752"/>
                    <a:pt x="173" y="808"/>
                  </a:cubicBezTo>
                  <a:cubicBezTo>
                    <a:pt x="174" y="864"/>
                    <a:pt x="17" y="922"/>
                    <a:pt x="15" y="983"/>
                  </a:cubicBezTo>
                  <a:cubicBezTo>
                    <a:pt x="13" y="1044"/>
                    <a:pt x="162" y="1116"/>
                    <a:pt x="160" y="1172"/>
                  </a:cubicBezTo>
                  <a:cubicBezTo>
                    <a:pt x="158" y="1228"/>
                    <a:pt x="7" y="1271"/>
                    <a:pt x="6" y="1321"/>
                  </a:cubicBezTo>
                  <a:cubicBezTo>
                    <a:pt x="5" y="1371"/>
                    <a:pt x="151" y="1417"/>
                    <a:pt x="154" y="1471"/>
                  </a:cubicBezTo>
                  <a:cubicBezTo>
                    <a:pt x="157" y="1525"/>
                    <a:pt x="23" y="1594"/>
                    <a:pt x="26" y="1647"/>
                  </a:cubicBezTo>
                  <a:cubicBezTo>
                    <a:pt x="29" y="1699"/>
                    <a:pt x="175" y="1738"/>
                    <a:pt x="173" y="1790"/>
                  </a:cubicBezTo>
                  <a:cubicBezTo>
                    <a:pt x="171" y="1842"/>
                    <a:pt x="13" y="1906"/>
                    <a:pt x="13" y="1959"/>
                  </a:cubicBezTo>
                  <a:cubicBezTo>
                    <a:pt x="13" y="2012"/>
                    <a:pt x="175" y="2056"/>
                    <a:pt x="173" y="2108"/>
                  </a:cubicBezTo>
                  <a:cubicBezTo>
                    <a:pt x="171" y="2160"/>
                    <a:pt x="36" y="2237"/>
                    <a:pt x="0" y="2271"/>
                  </a:cubicBezTo>
                </a:path>
              </a:pathLst>
            </a:custGeom>
            <a:noFill/>
            <a:ln w="1905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60486" name="Freeform 21"/>
            <p:cNvSpPr>
              <a:spLocks/>
            </p:cNvSpPr>
            <p:nvPr/>
          </p:nvSpPr>
          <p:spPr bwMode="auto">
            <a:xfrm>
              <a:off x="2734" y="1393"/>
              <a:ext cx="27" cy="1236"/>
            </a:xfrm>
            <a:custGeom>
              <a:avLst/>
              <a:gdLst>
                <a:gd name="T0" fmla="*/ 0 w 175"/>
                <a:gd name="T1" fmla="*/ 0 h 2271"/>
                <a:gd name="T2" fmla="*/ 0 w 175"/>
                <a:gd name="T3" fmla="*/ 1 h 2271"/>
                <a:gd name="T4" fmla="*/ 0 w 175"/>
                <a:gd name="T5" fmla="*/ 1 h 2271"/>
                <a:gd name="T6" fmla="*/ 0 w 175"/>
                <a:gd name="T7" fmla="*/ 1 h 2271"/>
                <a:gd name="T8" fmla="*/ 0 w 175"/>
                <a:gd name="T9" fmla="*/ 1 h 2271"/>
                <a:gd name="T10" fmla="*/ 0 w 175"/>
                <a:gd name="T11" fmla="*/ 1 h 2271"/>
                <a:gd name="T12" fmla="*/ 0 w 175"/>
                <a:gd name="T13" fmla="*/ 1 h 2271"/>
                <a:gd name="T14" fmla="*/ 0 w 175"/>
                <a:gd name="T15" fmla="*/ 1 h 2271"/>
                <a:gd name="T16" fmla="*/ 0 w 175"/>
                <a:gd name="T17" fmla="*/ 1 h 2271"/>
                <a:gd name="T18" fmla="*/ 0 w 175"/>
                <a:gd name="T19" fmla="*/ 1 h 2271"/>
                <a:gd name="T20" fmla="*/ 0 w 175"/>
                <a:gd name="T21" fmla="*/ 1 h 2271"/>
                <a:gd name="T22" fmla="*/ 0 w 175"/>
                <a:gd name="T23" fmla="*/ 1 h 2271"/>
                <a:gd name="T24" fmla="*/ 0 w 175"/>
                <a:gd name="T25" fmla="*/ 1 h 2271"/>
                <a:gd name="T26" fmla="*/ 0 w 175"/>
                <a:gd name="T27" fmla="*/ 1 h 2271"/>
                <a:gd name="T28" fmla="*/ 0 w 175"/>
                <a:gd name="T29" fmla="*/ 1 h 22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5"/>
                <a:gd name="T46" fmla="*/ 0 h 2271"/>
                <a:gd name="T47" fmla="*/ 175 w 175"/>
                <a:gd name="T48" fmla="*/ 2271 h 22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5" h="2271">
                  <a:moveTo>
                    <a:pt x="19" y="0"/>
                  </a:moveTo>
                  <a:cubicBezTo>
                    <a:pt x="43" y="25"/>
                    <a:pt x="166" y="89"/>
                    <a:pt x="166" y="143"/>
                  </a:cubicBezTo>
                  <a:cubicBezTo>
                    <a:pt x="166" y="197"/>
                    <a:pt x="19" y="262"/>
                    <a:pt x="19" y="322"/>
                  </a:cubicBezTo>
                  <a:cubicBezTo>
                    <a:pt x="19" y="382"/>
                    <a:pt x="168" y="453"/>
                    <a:pt x="166" y="506"/>
                  </a:cubicBezTo>
                  <a:cubicBezTo>
                    <a:pt x="164" y="560"/>
                    <a:pt x="6" y="595"/>
                    <a:pt x="7" y="645"/>
                  </a:cubicBezTo>
                  <a:cubicBezTo>
                    <a:pt x="8" y="695"/>
                    <a:pt x="172" y="752"/>
                    <a:pt x="173" y="808"/>
                  </a:cubicBezTo>
                  <a:cubicBezTo>
                    <a:pt x="174" y="864"/>
                    <a:pt x="17" y="922"/>
                    <a:pt x="15" y="983"/>
                  </a:cubicBezTo>
                  <a:cubicBezTo>
                    <a:pt x="13" y="1044"/>
                    <a:pt x="162" y="1116"/>
                    <a:pt x="160" y="1172"/>
                  </a:cubicBezTo>
                  <a:cubicBezTo>
                    <a:pt x="158" y="1228"/>
                    <a:pt x="7" y="1271"/>
                    <a:pt x="6" y="1321"/>
                  </a:cubicBezTo>
                  <a:cubicBezTo>
                    <a:pt x="5" y="1371"/>
                    <a:pt x="151" y="1417"/>
                    <a:pt x="154" y="1471"/>
                  </a:cubicBezTo>
                  <a:cubicBezTo>
                    <a:pt x="157" y="1525"/>
                    <a:pt x="23" y="1594"/>
                    <a:pt x="26" y="1647"/>
                  </a:cubicBezTo>
                  <a:cubicBezTo>
                    <a:pt x="29" y="1699"/>
                    <a:pt x="175" y="1738"/>
                    <a:pt x="173" y="1790"/>
                  </a:cubicBezTo>
                  <a:cubicBezTo>
                    <a:pt x="171" y="1842"/>
                    <a:pt x="13" y="1906"/>
                    <a:pt x="13" y="1959"/>
                  </a:cubicBezTo>
                  <a:cubicBezTo>
                    <a:pt x="13" y="2012"/>
                    <a:pt x="175" y="2056"/>
                    <a:pt x="173" y="2108"/>
                  </a:cubicBezTo>
                  <a:cubicBezTo>
                    <a:pt x="171" y="2160"/>
                    <a:pt x="36" y="2237"/>
                    <a:pt x="0" y="2271"/>
                  </a:cubicBezTo>
                </a:path>
              </a:pathLst>
            </a:custGeom>
            <a:noFill/>
            <a:ln w="1905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nvGrpSpPr>
            <p:cNvPr id="60487" name="Group 14"/>
            <p:cNvGrpSpPr>
              <a:grpSpLocks/>
            </p:cNvGrpSpPr>
            <p:nvPr/>
          </p:nvGrpSpPr>
          <p:grpSpPr bwMode="auto">
            <a:xfrm>
              <a:off x="2655" y="1389"/>
              <a:ext cx="1254" cy="1242"/>
              <a:chOff x="1281" y="1389"/>
              <a:chExt cx="1254" cy="1242"/>
            </a:xfrm>
          </p:grpSpPr>
          <p:sp>
            <p:nvSpPr>
              <p:cNvPr id="60489" name="Line 15"/>
              <p:cNvSpPr>
                <a:spLocks noChangeShapeType="1"/>
              </p:cNvSpPr>
              <p:nvPr/>
            </p:nvSpPr>
            <p:spPr bwMode="auto">
              <a:xfrm>
                <a:off x="1292" y="1389"/>
                <a:ext cx="0" cy="124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0490" name="Line 16"/>
              <p:cNvSpPr>
                <a:spLocks noChangeShapeType="1"/>
              </p:cNvSpPr>
              <p:nvPr/>
            </p:nvSpPr>
            <p:spPr bwMode="auto">
              <a:xfrm>
                <a:off x="1281" y="2630"/>
                <a:ext cx="1254"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60488" name="Text Box 26"/>
            <p:cNvSpPr txBox="1">
              <a:spLocks noChangeArrowheads="1"/>
            </p:cNvSpPr>
            <p:nvPr/>
          </p:nvSpPr>
          <p:spPr bwMode="auto">
            <a:xfrm>
              <a:off x="2606" y="2787"/>
              <a:ext cx="150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600" b="1" dirty="0">
                  <a:latin typeface="Arial" panose="020B0604020202020204" pitchFamily="34" charset="0"/>
                </a:rPr>
                <a:t>Amount of investment </a:t>
              </a:r>
            </a:p>
            <a:p>
              <a:pPr algn="ctr" eaLnBrk="1" hangingPunct="1">
                <a:spcBef>
                  <a:spcPct val="0"/>
                </a:spcBef>
                <a:buClrTx/>
                <a:buFontTx/>
                <a:buNone/>
              </a:pPr>
              <a:r>
                <a:rPr lang="en-US" altLang="en-US" sz="1600" b="1" dirty="0">
                  <a:latin typeface="Arial" panose="020B0604020202020204" pitchFamily="34" charset="0"/>
                </a:rPr>
                <a:t>(billions of dollars)</a:t>
              </a:r>
            </a:p>
          </p:txBody>
        </p:sp>
      </p:grpSp>
      <p:grpSp>
        <p:nvGrpSpPr>
          <p:cNvPr id="6" name="Group 50"/>
          <p:cNvGrpSpPr>
            <a:grpSpLocks/>
          </p:cNvGrpSpPr>
          <p:nvPr/>
        </p:nvGrpSpPr>
        <p:grpSpPr bwMode="auto">
          <a:xfrm>
            <a:off x="5529263" y="2692400"/>
            <a:ext cx="2676525" cy="2851150"/>
            <a:chOff x="3889" y="1389"/>
            <a:chExt cx="1686" cy="1796"/>
          </a:xfrm>
        </p:grpSpPr>
        <p:sp>
          <p:nvSpPr>
            <p:cNvPr id="60478" name="Rectangle 7"/>
            <p:cNvSpPr>
              <a:spLocks noChangeArrowheads="1"/>
            </p:cNvSpPr>
            <p:nvPr/>
          </p:nvSpPr>
          <p:spPr bwMode="auto">
            <a:xfrm>
              <a:off x="4137" y="1389"/>
              <a:ext cx="1435" cy="1236"/>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DDDDDD"/>
                  </a:solidFill>
                </a14:hiddenFill>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grpSp>
          <p:nvGrpSpPr>
            <p:cNvPr id="60479" name="Group 17"/>
            <p:cNvGrpSpPr>
              <a:grpSpLocks/>
            </p:cNvGrpSpPr>
            <p:nvPr/>
          </p:nvGrpSpPr>
          <p:grpSpPr bwMode="auto">
            <a:xfrm>
              <a:off x="4131" y="1389"/>
              <a:ext cx="1444" cy="1242"/>
              <a:chOff x="1281" y="1389"/>
              <a:chExt cx="1254" cy="1242"/>
            </a:xfrm>
          </p:grpSpPr>
          <p:sp>
            <p:nvSpPr>
              <p:cNvPr id="60482" name="Line 19"/>
              <p:cNvSpPr>
                <a:spLocks noChangeShapeType="1"/>
              </p:cNvSpPr>
              <p:nvPr/>
            </p:nvSpPr>
            <p:spPr bwMode="auto">
              <a:xfrm>
                <a:off x="1281" y="2630"/>
                <a:ext cx="1254"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0483" name="Line 18"/>
              <p:cNvSpPr>
                <a:spLocks noChangeShapeType="1"/>
              </p:cNvSpPr>
              <p:nvPr/>
            </p:nvSpPr>
            <p:spPr bwMode="auto">
              <a:xfrm>
                <a:off x="1292" y="1389"/>
                <a:ext cx="0" cy="124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60480" name="Text Box 23"/>
            <p:cNvSpPr txBox="1">
              <a:spLocks noChangeArrowheads="1"/>
            </p:cNvSpPr>
            <p:nvPr/>
          </p:nvSpPr>
          <p:spPr bwMode="auto">
            <a:xfrm rot="-5400000">
              <a:off x="3665" y="1929"/>
              <a:ext cx="6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b="1" dirty="0">
                  <a:latin typeface="Arial" panose="020B0604020202020204" pitchFamily="34" charset="0"/>
                </a:rPr>
                <a:t>Price Level</a:t>
              </a:r>
            </a:p>
          </p:txBody>
        </p:sp>
        <p:sp>
          <p:nvSpPr>
            <p:cNvPr id="60481" name="Text Box 27"/>
            <p:cNvSpPr txBox="1">
              <a:spLocks noChangeArrowheads="1"/>
            </p:cNvSpPr>
            <p:nvPr/>
          </p:nvSpPr>
          <p:spPr bwMode="auto">
            <a:xfrm>
              <a:off x="4148" y="2819"/>
              <a:ext cx="126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600" b="1" dirty="0">
                  <a:latin typeface="Arial" panose="020B0604020202020204" pitchFamily="34" charset="0"/>
                </a:rPr>
                <a:t>Real GDP</a:t>
              </a:r>
            </a:p>
            <a:p>
              <a:pPr algn="ctr" eaLnBrk="1" hangingPunct="1">
                <a:spcBef>
                  <a:spcPct val="0"/>
                </a:spcBef>
                <a:buClrTx/>
                <a:buFontTx/>
                <a:buNone/>
              </a:pPr>
              <a:r>
                <a:rPr lang="en-US" altLang="en-US" sz="1600" b="1" dirty="0">
                  <a:latin typeface="Arial" panose="020B0604020202020204" pitchFamily="34" charset="0"/>
                </a:rPr>
                <a:t>(billions of dollars)</a:t>
              </a:r>
            </a:p>
          </p:txBody>
        </p:sp>
      </p:grpSp>
      <p:sp>
        <p:nvSpPr>
          <p:cNvPr id="19484" name="Text Box 28"/>
          <p:cNvSpPr txBox="1">
            <a:spLocks noChangeArrowheads="1"/>
          </p:cNvSpPr>
          <p:nvPr/>
        </p:nvSpPr>
        <p:spPr bwMode="auto">
          <a:xfrm>
            <a:off x="6215063" y="4651375"/>
            <a:ext cx="3603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b="1" i="1" dirty="0">
                <a:latin typeface="Arial" panose="020B0604020202020204" pitchFamily="34" charset="0"/>
              </a:rPr>
              <a:t>Q</a:t>
            </a:r>
            <a:r>
              <a:rPr lang="en-US" altLang="en-US" sz="1200" b="1" i="1" baseline="-25000" dirty="0">
                <a:latin typeface="Arial" panose="020B0604020202020204" pitchFamily="34" charset="0"/>
              </a:rPr>
              <a:t>1</a:t>
            </a:r>
          </a:p>
        </p:txBody>
      </p:sp>
      <p:sp>
        <p:nvSpPr>
          <p:cNvPr id="19485" name="Text Box 29"/>
          <p:cNvSpPr txBox="1">
            <a:spLocks noChangeArrowheads="1"/>
          </p:cNvSpPr>
          <p:nvPr/>
        </p:nvSpPr>
        <p:spPr bwMode="auto">
          <a:xfrm>
            <a:off x="6748463" y="4651375"/>
            <a:ext cx="336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b="1" i="1" dirty="0">
                <a:latin typeface="Arial" panose="020B0604020202020204" pitchFamily="34" charset="0"/>
              </a:rPr>
              <a:t>Q</a:t>
            </a:r>
            <a:r>
              <a:rPr lang="en-US" altLang="en-US" sz="1200" b="1" i="1" baseline="-25000" dirty="0">
                <a:latin typeface="Arial" panose="020B0604020202020204" pitchFamily="34" charset="0"/>
              </a:rPr>
              <a:t>f</a:t>
            </a:r>
          </a:p>
        </p:txBody>
      </p:sp>
      <p:sp>
        <p:nvSpPr>
          <p:cNvPr id="19486" name="Text Box 30"/>
          <p:cNvSpPr txBox="1">
            <a:spLocks noChangeArrowheads="1"/>
          </p:cNvSpPr>
          <p:nvPr/>
        </p:nvSpPr>
        <p:spPr bwMode="auto">
          <a:xfrm>
            <a:off x="6948488" y="4651375"/>
            <a:ext cx="3603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b="1" i="1" dirty="0">
                <a:latin typeface="Arial" panose="020B0604020202020204" pitchFamily="34" charset="0"/>
              </a:rPr>
              <a:t>Q</a:t>
            </a:r>
            <a:r>
              <a:rPr lang="en-US" altLang="en-US" sz="1200" b="1" i="1" baseline="-25000" dirty="0">
                <a:latin typeface="Arial" panose="020B0604020202020204" pitchFamily="34" charset="0"/>
              </a:rPr>
              <a:t>3</a:t>
            </a:r>
          </a:p>
        </p:txBody>
      </p:sp>
      <p:sp>
        <p:nvSpPr>
          <p:cNvPr id="19487" name="Text Box 31"/>
          <p:cNvSpPr txBox="1">
            <a:spLocks noChangeArrowheads="1"/>
          </p:cNvSpPr>
          <p:nvPr/>
        </p:nvSpPr>
        <p:spPr bwMode="auto">
          <a:xfrm>
            <a:off x="1641475" y="4651375"/>
            <a:ext cx="520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b="1" dirty="0">
                <a:latin typeface="Arial" panose="020B0604020202020204" pitchFamily="34" charset="0"/>
              </a:rPr>
              <a:t>$125</a:t>
            </a:r>
          </a:p>
        </p:txBody>
      </p:sp>
      <p:sp>
        <p:nvSpPr>
          <p:cNvPr id="19488" name="Text Box 32"/>
          <p:cNvSpPr txBox="1">
            <a:spLocks noChangeArrowheads="1"/>
          </p:cNvSpPr>
          <p:nvPr/>
        </p:nvSpPr>
        <p:spPr bwMode="auto">
          <a:xfrm>
            <a:off x="2184400" y="4651375"/>
            <a:ext cx="520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b="1" dirty="0">
                <a:latin typeface="Arial" panose="020B0604020202020204" pitchFamily="34" charset="0"/>
              </a:rPr>
              <a:t>$150</a:t>
            </a:r>
          </a:p>
        </p:txBody>
      </p:sp>
      <p:sp>
        <p:nvSpPr>
          <p:cNvPr id="19489" name="Text Box 33"/>
          <p:cNvSpPr txBox="1">
            <a:spLocks noChangeArrowheads="1"/>
          </p:cNvSpPr>
          <p:nvPr/>
        </p:nvSpPr>
        <p:spPr bwMode="auto">
          <a:xfrm>
            <a:off x="2708275" y="4651375"/>
            <a:ext cx="520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b="1" dirty="0">
                <a:latin typeface="Arial" panose="020B0604020202020204" pitchFamily="34" charset="0"/>
              </a:rPr>
              <a:t>$175</a:t>
            </a:r>
          </a:p>
        </p:txBody>
      </p:sp>
      <p:sp>
        <p:nvSpPr>
          <p:cNvPr id="19490" name="Text Box 34"/>
          <p:cNvSpPr txBox="1">
            <a:spLocks noChangeArrowheads="1"/>
          </p:cNvSpPr>
          <p:nvPr/>
        </p:nvSpPr>
        <p:spPr bwMode="auto">
          <a:xfrm>
            <a:off x="3851275" y="4651375"/>
            <a:ext cx="436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b="1" dirty="0">
                <a:latin typeface="Arial" panose="020B0604020202020204" pitchFamily="34" charset="0"/>
              </a:rPr>
              <a:t>$15</a:t>
            </a:r>
          </a:p>
        </p:txBody>
      </p:sp>
      <p:sp>
        <p:nvSpPr>
          <p:cNvPr id="19491" name="Text Box 35"/>
          <p:cNvSpPr txBox="1">
            <a:spLocks noChangeArrowheads="1"/>
          </p:cNvSpPr>
          <p:nvPr/>
        </p:nvSpPr>
        <p:spPr bwMode="auto">
          <a:xfrm>
            <a:off x="4403725" y="4651375"/>
            <a:ext cx="436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b="1" dirty="0">
                <a:latin typeface="Arial" panose="020B0604020202020204" pitchFamily="34" charset="0"/>
              </a:rPr>
              <a:t>$20</a:t>
            </a:r>
          </a:p>
        </p:txBody>
      </p:sp>
      <p:sp>
        <p:nvSpPr>
          <p:cNvPr id="19492" name="Text Box 36"/>
          <p:cNvSpPr txBox="1">
            <a:spLocks noChangeArrowheads="1"/>
          </p:cNvSpPr>
          <p:nvPr/>
        </p:nvSpPr>
        <p:spPr bwMode="auto">
          <a:xfrm>
            <a:off x="4918075" y="4651375"/>
            <a:ext cx="436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b="1" dirty="0">
                <a:latin typeface="Arial" panose="020B0604020202020204" pitchFamily="34" charset="0"/>
              </a:rPr>
              <a:t>$25</a:t>
            </a:r>
          </a:p>
        </p:txBody>
      </p:sp>
      <p:sp>
        <p:nvSpPr>
          <p:cNvPr id="19494" name="Line 38"/>
          <p:cNvSpPr>
            <a:spLocks noChangeShapeType="1"/>
          </p:cNvSpPr>
          <p:nvPr/>
        </p:nvSpPr>
        <p:spPr bwMode="auto">
          <a:xfrm>
            <a:off x="1928813" y="2967038"/>
            <a:ext cx="0" cy="1676400"/>
          </a:xfrm>
          <a:prstGeom prst="line">
            <a:avLst/>
          </a:prstGeom>
          <a:noFill/>
          <a:ln w="571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495" name="Line 39"/>
          <p:cNvSpPr>
            <a:spLocks noChangeShapeType="1"/>
          </p:cNvSpPr>
          <p:nvPr/>
        </p:nvSpPr>
        <p:spPr bwMode="auto">
          <a:xfrm>
            <a:off x="2452688" y="2976563"/>
            <a:ext cx="0" cy="1676400"/>
          </a:xfrm>
          <a:prstGeom prst="line">
            <a:avLst/>
          </a:prstGeom>
          <a:noFill/>
          <a:ln w="571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496" name="Line 40"/>
          <p:cNvSpPr>
            <a:spLocks noChangeShapeType="1"/>
          </p:cNvSpPr>
          <p:nvPr/>
        </p:nvSpPr>
        <p:spPr bwMode="auto">
          <a:xfrm>
            <a:off x="2976563" y="2986088"/>
            <a:ext cx="0" cy="1676400"/>
          </a:xfrm>
          <a:prstGeom prst="line">
            <a:avLst/>
          </a:prstGeom>
          <a:noFill/>
          <a:ln w="571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498" name="Text Box 42"/>
          <p:cNvSpPr txBox="1">
            <a:spLocks noChangeArrowheads="1"/>
          </p:cNvSpPr>
          <p:nvPr/>
        </p:nvSpPr>
        <p:spPr bwMode="auto">
          <a:xfrm>
            <a:off x="5651500" y="3544888"/>
            <a:ext cx="342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b="1" i="1" dirty="0">
                <a:latin typeface="Arial" panose="020B0604020202020204" pitchFamily="34" charset="0"/>
              </a:rPr>
              <a:t>P</a:t>
            </a:r>
            <a:r>
              <a:rPr lang="en-US" altLang="en-US" sz="1200" b="1" i="1" baseline="-25000" dirty="0">
                <a:latin typeface="Arial" panose="020B0604020202020204" pitchFamily="34" charset="0"/>
              </a:rPr>
              <a:t>2</a:t>
            </a:r>
          </a:p>
        </p:txBody>
      </p:sp>
      <p:sp>
        <p:nvSpPr>
          <p:cNvPr id="19499" name="Text Box 43"/>
          <p:cNvSpPr txBox="1">
            <a:spLocks noChangeArrowheads="1"/>
          </p:cNvSpPr>
          <p:nvPr/>
        </p:nvSpPr>
        <p:spPr bwMode="auto">
          <a:xfrm>
            <a:off x="5653088" y="3041650"/>
            <a:ext cx="342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b="1" i="1" dirty="0">
                <a:latin typeface="Arial" panose="020B0604020202020204" pitchFamily="34" charset="0"/>
              </a:rPr>
              <a:t>P</a:t>
            </a:r>
            <a:r>
              <a:rPr lang="en-US" altLang="en-US" sz="1200" b="1" i="1" baseline="-25000" dirty="0">
                <a:latin typeface="Arial" panose="020B0604020202020204" pitchFamily="34" charset="0"/>
              </a:rPr>
              <a:t>3</a:t>
            </a:r>
          </a:p>
        </p:txBody>
      </p:sp>
      <p:sp>
        <p:nvSpPr>
          <p:cNvPr id="19500" name="Freeform 44"/>
          <p:cNvSpPr>
            <a:spLocks/>
          </p:cNvSpPr>
          <p:nvPr/>
        </p:nvSpPr>
        <p:spPr bwMode="auto">
          <a:xfrm>
            <a:off x="6022975" y="3116263"/>
            <a:ext cx="1447800" cy="1423987"/>
          </a:xfrm>
          <a:custGeom>
            <a:avLst/>
            <a:gdLst>
              <a:gd name="T0" fmla="*/ 0 w 2000"/>
              <a:gd name="T1" fmla="*/ 0 h 1547"/>
              <a:gd name="T2" fmla="*/ 2147483646 w 2000"/>
              <a:gd name="T3" fmla="*/ 2147483646 h 1547"/>
              <a:gd name="T4" fmla="*/ 2147483646 w 2000"/>
              <a:gd name="T5" fmla="*/ 2147483646 h 1547"/>
              <a:gd name="T6" fmla="*/ 2147483646 w 2000"/>
              <a:gd name="T7" fmla="*/ 2147483646 h 1547"/>
              <a:gd name="T8" fmla="*/ 2147483646 w 2000"/>
              <a:gd name="T9" fmla="*/ 2147483646 h 1547"/>
              <a:gd name="T10" fmla="*/ 0 60000 65536"/>
              <a:gd name="T11" fmla="*/ 0 60000 65536"/>
              <a:gd name="T12" fmla="*/ 0 60000 65536"/>
              <a:gd name="T13" fmla="*/ 0 60000 65536"/>
              <a:gd name="T14" fmla="*/ 0 60000 65536"/>
              <a:gd name="T15" fmla="*/ 0 w 2000"/>
              <a:gd name="T16" fmla="*/ 0 h 1547"/>
              <a:gd name="T17" fmla="*/ 2000 w 2000"/>
              <a:gd name="T18" fmla="*/ 1547 h 1547"/>
            </a:gdLst>
            <a:ahLst/>
            <a:cxnLst>
              <a:cxn ang="T10">
                <a:pos x="T0" y="T1"/>
              </a:cxn>
              <a:cxn ang="T11">
                <a:pos x="T2" y="T3"/>
              </a:cxn>
              <a:cxn ang="T12">
                <a:pos x="T4" y="T5"/>
              </a:cxn>
              <a:cxn ang="T13">
                <a:pos x="T6" y="T7"/>
              </a:cxn>
              <a:cxn ang="T14">
                <a:pos x="T8" y="T9"/>
              </a:cxn>
            </a:cxnLst>
            <a:rect l="T15" t="T16" r="T17" b="T18"/>
            <a:pathLst>
              <a:path w="2000" h="1547">
                <a:moveTo>
                  <a:pt x="0" y="0"/>
                </a:moveTo>
                <a:cubicBezTo>
                  <a:pt x="79" y="127"/>
                  <a:pt x="158" y="254"/>
                  <a:pt x="278" y="382"/>
                </a:cubicBezTo>
                <a:cubicBezTo>
                  <a:pt x="398" y="510"/>
                  <a:pt x="550" y="640"/>
                  <a:pt x="718" y="770"/>
                </a:cubicBezTo>
                <a:cubicBezTo>
                  <a:pt x="886" y="900"/>
                  <a:pt x="1074" y="1036"/>
                  <a:pt x="1288" y="1165"/>
                </a:cubicBezTo>
                <a:cubicBezTo>
                  <a:pt x="1502" y="1294"/>
                  <a:pt x="1751" y="1420"/>
                  <a:pt x="2000" y="1547"/>
                </a:cubicBezTo>
              </a:path>
            </a:pathLst>
          </a:custGeom>
          <a:noFill/>
          <a:ln w="57150">
            <a:solidFill>
              <a:srgbClr val="66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9501" name="Freeform 45"/>
          <p:cNvSpPr>
            <a:spLocks/>
          </p:cNvSpPr>
          <p:nvPr/>
        </p:nvSpPr>
        <p:spPr bwMode="auto">
          <a:xfrm>
            <a:off x="6362700" y="3016250"/>
            <a:ext cx="1231900" cy="1114425"/>
          </a:xfrm>
          <a:custGeom>
            <a:avLst/>
            <a:gdLst>
              <a:gd name="T0" fmla="*/ 0 w 2000"/>
              <a:gd name="T1" fmla="*/ 0 h 1547"/>
              <a:gd name="T2" fmla="*/ 2147483646 w 2000"/>
              <a:gd name="T3" fmla="*/ 2147483646 h 1547"/>
              <a:gd name="T4" fmla="*/ 2147483646 w 2000"/>
              <a:gd name="T5" fmla="*/ 2147483646 h 1547"/>
              <a:gd name="T6" fmla="*/ 2147483646 w 2000"/>
              <a:gd name="T7" fmla="*/ 2147483646 h 1547"/>
              <a:gd name="T8" fmla="*/ 2147483646 w 2000"/>
              <a:gd name="T9" fmla="*/ 2147483646 h 1547"/>
              <a:gd name="T10" fmla="*/ 0 60000 65536"/>
              <a:gd name="T11" fmla="*/ 0 60000 65536"/>
              <a:gd name="T12" fmla="*/ 0 60000 65536"/>
              <a:gd name="T13" fmla="*/ 0 60000 65536"/>
              <a:gd name="T14" fmla="*/ 0 60000 65536"/>
              <a:gd name="T15" fmla="*/ 0 w 2000"/>
              <a:gd name="T16" fmla="*/ 0 h 1547"/>
              <a:gd name="T17" fmla="*/ 2000 w 2000"/>
              <a:gd name="T18" fmla="*/ 1547 h 1547"/>
            </a:gdLst>
            <a:ahLst/>
            <a:cxnLst>
              <a:cxn ang="T10">
                <a:pos x="T0" y="T1"/>
              </a:cxn>
              <a:cxn ang="T11">
                <a:pos x="T2" y="T3"/>
              </a:cxn>
              <a:cxn ang="T12">
                <a:pos x="T4" y="T5"/>
              </a:cxn>
              <a:cxn ang="T13">
                <a:pos x="T6" y="T7"/>
              </a:cxn>
              <a:cxn ang="T14">
                <a:pos x="T8" y="T9"/>
              </a:cxn>
            </a:cxnLst>
            <a:rect l="T15" t="T16" r="T17" b="T18"/>
            <a:pathLst>
              <a:path w="2000" h="1547">
                <a:moveTo>
                  <a:pt x="0" y="0"/>
                </a:moveTo>
                <a:cubicBezTo>
                  <a:pt x="79" y="127"/>
                  <a:pt x="158" y="254"/>
                  <a:pt x="278" y="382"/>
                </a:cubicBezTo>
                <a:cubicBezTo>
                  <a:pt x="398" y="510"/>
                  <a:pt x="550" y="640"/>
                  <a:pt x="718" y="770"/>
                </a:cubicBezTo>
                <a:cubicBezTo>
                  <a:pt x="886" y="900"/>
                  <a:pt x="1074" y="1036"/>
                  <a:pt x="1288" y="1165"/>
                </a:cubicBezTo>
                <a:cubicBezTo>
                  <a:pt x="1502" y="1294"/>
                  <a:pt x="1751" y="1420"/>
                  <a:pt x="2000" y="1547"/>
                </a:cubicBezTo>
              </a:path>
            </a:pathLst>
          </a:custGeom>
          <a:noFill/>
          <a:ln w="57150">
            <a:solidFill>
              <a:srgbClr val="66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9502" name="Freeform 46"/>
          <p:cNvSpPr>
            <a:spLocks/>
          </p:cNvSpPr>
          <p:nvPr/>
        </p:nvSpPr>
        <p:spPr bwMode="auto">
          <a:xfrm>
            <a:off x="6877050" y="2863850"/>
            <a:ext cx="796925" cy="719138"/>
          </a:xfrm>
          <a:custGeom>
            <a:avLst/>
            <a:gdLst>
              <a:gd name="T0" fmla="*/ 0 w 2000"/>
              <a:gd name="T1" fmla="*/ 0 h 1547"/>
              <a:gd name="T2" fmla="*/ 2147483646 w 2000"/>
              <a:gd name="T3" fmla="*/ 2147483646 h 1547"/>
              <a:gd name="T4" fmla="*/ 2147483646 w 2000"/>
              <a:gd name="T5" fmla="*/ 2147483646 h 1547"/>
              <a:gd name="T6" fmla="*/ 2147483646 w 2000"/>
              <a:gd name="T7" fmla="*/ 2147483646 h 1547"/>
              <a:gd name="T8" fmla="*/ 2147483646 w 2000"/>
              <a:gd name="T9" fmla="*/ 2147483646 h 1547"/>
              <a:gd name="T10" fmla="*/ 0 60000 65536"/>
              <a:gd name="T11" fmla="*/ 0 60000 65536"/>
              <a:gd name="T12" fmla="*/ 0 60000 65536"/>
              <a:gd name="T13" fmla="*/ 0 60000 65536"/>
              <a:gd name="T14" fmla="*/ 0 60000 65536"/>
              <a:gd name="T15" fmla="*/ 0 w 2000"/>
              <a:gd name="T16" fmla="*/ 0 h 1547"/>
              <a:gd name="T17" fmla="*/ 2000 w 2000"/>
              <a:gd name="T18" fmla="*/ 1547 h 1547"/>
            </a:gdLst>
            <a:ahLst/>
            <a:cxnLst>
              <a:cxn ang="T10">
                <a:pos x="T0" y="T1"/>
              </a:cxn>
              <a:cxn ang="T11">
                <a:pos x="T2" y="T3"/>
              </a:cxn>
              <a:cxn ang="T12">
                <a:pos x="T4" y="T5"/>
              </a:cxn>
              <a:cxn ang="T13">
                <a:pos x="T6" y="T7"/>
              </a:cxn>
              <a:cxn ang="T14">
                <a:pos x="T8" y="T9"/>
              </a:cxn>
            </a:cxnLst>
            <a:rect l="T15" t="T16" r="T17" b="T18"/>
            <a:pathLst>
              <a:path w="2000" h="1547">
                <a:moveTo>
                  <a:pt x="0" y="0"/>
                </a:moveTo>
                <a:cubicBezTo>
                  <a:pt x="79" y="127"/>
                  <a:pt x="158" y="254"/>
                  <a:pt x="278" y="382"/>
                </a:cubicBezTo>
                <a:cubicBezTo>
                  <a:pt x="398" y="510"/>
                  <a:pt x="550" y="640"/>
                  <a:pt x="718" y="770"/>
                </a:cubicBezTo>
                <a:cubicBezTo>
                  <a:pt x="886" y="900"/>
                  <a:pt x="1074" y="1036"/>
                  <a:pt x="1288" y="1165"/>
                </a:cubicBezTo>
                <a:cubicBezTo>
                  <a:pt x="1502" y="1294"/>
                  <a:pt x="1751" y="1420"/>
                  <a:pt x="2000" y="1547"/>
                </a:cubicBezTo>
              </a:path>
            </a:pathLst>
          </a:custGeom>
          <a:noFill/>
          <a:ln w="57150">
            <a:solidFill>
              <a:srgbClr val="66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9507" name="Text Box 51"/>
          <p:cNvSpPr txBox="1">
            <a:spLocks noChangeArrowheads="1"/>
          </p:cNvSpPr>
          <p:nvPr/>
        </p:nvSpPr>
        <p:spPr bwMode="auto">
          <a:xfrm>
            <a:off x="1743075" y="2676525"/>
            <a:ext cx="468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b="1" i="1" dirty="0">
                <a:latin typeface="Arial" panose="020B0604020202020204" pitchFamily="34" charset="0"/>
              </a:rPr>
              <a:t>S</a:t>
            </a:r>
            <a:r>
              <a:rPr lang="en-US" altLang="en-US" sz="1400" b="1" i="1" baseline="-25000" dirty="0">
                <a:latin typeface="Arial" panose="020B0604020202020204" pitchFamily="34" charset="0"/>
              </a:rPr>
              <a:t>m1</a:t>
            </a:r>
          </a:p>
        </p:txBody>
      </p:sp>
      <p:sp>
        <p:nvSpPr>
          <p:cNvPr id="19508" name="Text Box 52"/>
          <p:cNvSpPr txBox="1">
            <a:spLocks noChangeArrowheads="1"/>
          </p:cNvSpPr>
          <p:nvPr/>
        </p:nvSpPr>
        <p:spPr bwMode="auto">
          <a:xfrm>
            <a:off x="2219325" y="2676525"/>
            <a:ext cx="468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b="1" i="1" dirty="0">
                <a:latin typeface="Arial" panose="020B0604020202020204" pitchFamily="34" charset="0"/>
              </a:rPr>
              <a:t>S</a:t>
            </a:r>
            <a:r>
              <a:rPr lang="en-US" altLang="en-US" sz="1400" b="1" i="1" baseline="-25000" dirty="0">
                <a:latin typeface="Arial" panose="020B0604020202020204" pitchFamily="34" charset="0"/>
              </a:rPr>
              <a:t>m2</a:t>
            </a:r>
          </a:p>
        </p:txBody>
      </p:sp>
      <p:sp>
        <p:nvSpPr>
          <p:cNvPr id="19509" name="Text Box 53"/>
          <p:cNvSpPr txBox="1">
            <a:spLocks noChangeArrowheads="1"/>
          </p:cNvSpPr>
          <p:nvPr/>
        </p:nvSpPr>
        <p:spPr bwMode="auto">
          <a:xfrm>
            <a:off x="2733675" y="2676525"/>
            <a:ext cx="468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b="1" i="1" dirty="0">
                <a:latin typeface="Arial" panose="020B0604020202020204" pitchFamily="34" charset="0"/>
              </a:rPr>
              <a:t>S</a:t>
            </a:r>
            <a:r>
              <a:rPr lang="en-US" altLang="en-US" sz="1400" b="1" i="1" baseline="-25000" dirty="0">
                <a:latin typeface="Arial" panose="020B0604020202020204" pitchFamily="34" charset="0"/>
              </a:rPr>
              <a:t>m3</a:t>
            </a:r>
          </a:p>
        </p:txBody>
      </p:sp>
      <p:sp>
        <p:nvSpPr>
          <p:cNvPr id="19510" name="Text Box 54"/>
          <p:cNvSpPr txBox="1">
            <a:spLocks noChangeArrowheads="1"/>
          </p:cNvSpPr>
          <p:nvPr/>
        </p:nvSpPr>
        <p:spPr bwMode="auto">
          <a:xfrm>
            <a:off x="2933700" y="3867150"/>
            <a:ext cx="4203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b="1" i="1" dirty="0">
                <a:latin typeface="Arial" panose="020B0604020202020204" pitchFamily="34" charset="0"/>
              </a:rPr>
              <a:t>D</a:t>
            </a:r>
            <a:r>
              <a:rPr lang="en-US" altLang="en-US" sz="1400" b="1" i="1" baseline="-25000" dirty="0">
                <a:latin typeface="Arial" panose="020B0604020202020204" pitchFamily="34" charset="0"/>
              </a:rPr>
              <a:t>m</a:t>
            </a:r>
          </a:p>
        </p:txBody>
      </p:sp>
      <p:sp>
        <p:nvSpPr>
          <p:cNvPr id="19511" name="Text Box 55"/>
          <p:cNvSpPr txBox="1">
            <a:spLocks noChangeArrowheads="1"/>
          </p:cNvSpPr>
          <p:nvPr/>
        </p:nvSpPr>
        <p:spPr bwMode="auto">
          <a:xfrm>
            <a:off x="5238750" y="405765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b="1" i="1" dirty="0">
                <a:latin typeface="Arial" panose="020B0604020202020204" pitchFamily="34" charset="0"/>
              </a:rPr>
              <a:t>ID</a:t>
            </a:r>
            <a:endParaRPr lang="en-US" altLang="en-US" sz="1400" b="1" i="1" baseline="-25000" dirty="0">
              <a:latin typeface="Arial" panose="020B0604020202020204" pitchFamily="34" charset="0"/>
            </a:endParaRPr>
          </a:p>
        </p:txBody>
      </p:sp>
      <p:sp>
        <p:nvSpPr>
          <p:cNvPr id="19512" name="Text Box 56"/>
          <p:cNvSpPr txBox="1">
            <a:spLocks noChangeArrowheads="1"/>
          </p:cNvSpPr>
          <p:nvPr/>
        </p:nvSpPr>
        <p:spPr bwMode="auto">
          <a:xfrm>
            <a:off x="7629525" y="4237038"/>
            <a:ext cx="6318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Bef>
                <a:spcPct val="0"/>
              </a:spcBef>
              <a:buClrTx/>
              <a:buFontTx/>
              <a:buNone/>
            </a:pPr>
            <a:r>
              <a:rPr lang="en-US" altLang="en-US" sz="1400" b="1" i="1" dirty="0">
                <a:latin typeface="Arial" panose="020B0604020202020204" pitchFamily="34" charset="0"/>
              </a:rPr>
              <a:t>AD</a:t>
            </a:r>
            <a:r>
              <a:rPr lang="en-US" altLang="en-US" sz="1400" b="1" i="1" baseline="-25000" dirty="0">
                <a:latin typeface="Arial" panose="020B0604020202020204" pitchFamily="34" charset="0"/>
              </a:rPr>
              <a:t>1</a:t>
            </a:r>
          </a:p>
          <a:p>
            <a:pPr algn="ctr" eaLnBrk="1" hangingPunct="1">
              <a:lnSpc>
                <a:spcPct val="90000"/>
              </a:lnSpc>
              <a:spcBef>
                <a:spcPct val="0"/>
              </a:spcBef>
              <a:buClrTx/>
              <a:buFontTx/>
              <a:buNone/>
            </a:pPr>
            <a:r>
              <a:rPr lang="en-US" altLang="en-US" sz="1400" b="1" i="1" dirty="0">
                <a:latin typeface="Arial" panose="020B0604020202020204" pitchFamily="34" charset="0"/>
              </a:rPr>
              <a:t>I=$15</a:t>
            </a:r>
            <a:endParaRPr lang="en-US" altLang="en-US" sz="1400" b="1" i="1" baseline="-25000" dirty="0">
              <a:latin typeface="Arial" panose="020B0604020202020204" pitchFamily="34" charset="0"/>
            </a:endParaRPr>
          </a:p>
        </p:txBody>
      </p:sp>
      <p:sp>
        <p:nvSpPr>
          <p:cNvPr id="19513" name="Text Box 57"/>
          <p:cNvSpPr txBox="1">
            <a:spLocks noChangeArrowheads="1"/>
          </p:cNvSpPr>
          <p:nvPr/>
        </p:nvSpPr>
        <p:spPr bwMode="auto">
          <a:xfrm>
            <a:off x="7581900" y="3800475"/>
            <a:ext cx="6318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400" b="1" i="1" dirty="0">
                <a:latin typeface="Arial" panose="020B0604020202020204" pitchFamily="34" charset="0"/>
              </a:rPr>
              <a:t>AD</a:t>
            </a:r>
            <a:r>
              <a:rPr lang="en-US" altLang="en-US" sz="1400" b="1" i="1" baseline="-25000" dirty="0">
                <a:latin typeface="Arial" panose="020B0604020202020204" pitchFamily="34" charset="0"/>
              </a:rPr>
              <a:t>2</a:t>
            </a:r>
          </a:p>
          <a:p>
            <a:pPr algn="ctr" eaLnBrk="1" hangingPunct="1">
              <a:spcBef>
                <a:spcPct val="0"/>
              </a:spcBef>
              <a:buClrTx/>
              <a:buFontTx/>
              <a:buNone/>
            </a:pPr>
            <a:r>
              <a:rPr lang="en-US" altLang="en-US" sz="1400" b="1" i="1" dirty="0">
                <a:latin typeface="Arial" panose="020B0604020202020204" pitchFamily="34" charset="0"/>
              </a:rPr>
              <a:t>I=$20</a:t>
            </a:r>
            <a:endParaRPr lang="en-US" altLang="en-US" sz="1400" b="1" i="1" baseline="-25000" dirty="0">
              <a:latin typeface="Arial" panose="020B0604020202020204" pitchFamily="34" charset="0"/>
            </a:endParaRPr>
          </a:p>
        </p:txBody>
      </p:sp>
      <p:sp>
        <p:nvSpPr>
          <p:cNvPr id="19514" name="Text Box 58"/>
          <p:cNvSpPr txBox="1">
            <a:spLocks noChangeArrowheads="1"/>
          </p:cNvSpPr>
          <p:nvPr/>
        </p:nvSpPr>
        <p:spPr bwMode="auto">
          <a:xfrm>
            <a:off x="7629525" y="3324225"/>
            <a:ext cx="6318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400" b="1" i="1" dirty="0">
                <a:latin typeface="Arial" panose="020B0604020202020204" pitchFamily="34" charset="0"/>
              </a:rPr>
              <a:t>AD</a:t>
            </a:r>
            <a:r>
              <a:rPr lang="en-US" altLang="en-US" sz="1400" b="1" i="1" baseline="-25000" dirty="0">
                <a:latin typeface="Arial" panose="020B0604020202020204" pitchFamily="34" charset="0"/>
              </a:rPr>
              <a:t>3</a:t>
            </a:r>
          </a:p>
          <a:p>
            <a:pPr algn="ctr" eaLnBrk="1" hangingPunct="1">
              <a:spcBef>
                <a:spcPct val="0"/>
              </a:spcBef>
              <a:buClrTx/>
              <a:buFontTx/>
              <a:buNone/>
            </a:pPr>
            <a:r>
              <a:rPr lang="en-US" altLang="en-US" sz="1400" b="1" i="1" dirty="0">
                <a:latin typeface="Arial" panose="020B0604020202020204" pitchFamily="34" charset="0"/>
              </a:rPr>
              <a:t>I=$25</a:t>
            </a:r>
            <a:endParaRPr lang="en-US" altLang="en-US" sz="1400" b="1" i="1" baseline="-25000" dirty="0">
              <a:latin typeface="Arial" panose="020B0604020202020204" pitchFamily="34" charset="0"/>
            </a:endParaRPr>
          </a:p>
        </p:txBody>
      </p:sp>
      <p:sp>
        <p:nvSpPr>
          <p:cNvPr id="19515" name="Text Box 59"/>
          <p:cNvSpPr txBox="1">
            <a:spLocks noChangeArrowheads="1"/>
          </p:cNvSpPr>
          <p:nvPr/>
        </p:nvSpPr>
        <p:spPr bwMode="auto">
          <a:xfrm>
            <a:off x="1741488" y="1600200"/>
            <a:ext cx="153828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Bef>
                <a:spcPct val="0"/>
              </a:spcBef>
              <a:buClrTx/>
              <a:buFontTx/>
              <a:buNone/>
            </a:pPr>
            <a:r>
              <a:rPr lang="en-US" altLang="en-US" sz="2000" b="1" i="1" dirty="0">
                <a:solidFill>
                  <a:srgbClr val="000000"/>
                </a:solidFill>
                <a:latin typeface="Arial" panose="020B0604020202020204" pitchFamily="34" charset="0"/>
              </a:rPr>
              <a:t>(a)</a:t>
            </a:r>
          </a:p>
          <a:p>
            <a:pPr algn="ctr" eaLnBrk="1" hangingPunct="1">
              <a:lnSpc>
                <a:spcPct val="90000"/>
              </a:lnSpc>
              <a:spcBef>
                <a:spcPct val="0"/>
              </a:spcBef>
              <a:buClrTx/>
              <a:buFontTx/>
              <a:buNone/>
            </a:pPr>
            <a:r>
              <a:rPr lang="en-US" altLang="en-US" sz="2000" b="1" dirty="0">
                <a:solidFill>
                  <a:srgbClr val="000000"/>
                </a:solidFill>
                <a:latin typeface="Arial" panose="020B0604020202020204" pitchFamily="34" charset="0"/>
              </a:rPr>
              <a:t>The market</a:t>
            </a:r>
          </a:p>
          <a:p>
            <a:pPr algn="ctr" eaLnBrk="1" hangingPunct="1">
              <a:lnSpc>
                <a:spcPct val="90000"/>
              </a:lnSpc>
              <a:spcBef>
                <a:spcPct val="0"/>
              </a:spcBef>
              <a:buClrTx/>
              <a:buFontTx/>
              <a:buNone/>
            </a:pPr>
            <a:r>
              <a:rPr lang="en-US" altLang="en-US" sz="2000" b="1" dirty="0">
                <a:solidFill>
                  <a:srgbClr val="000000"/>
                </a:solidFill>
                <a:latin typeface="Arial" panose="020B0604020202020204" pitchFamily="34" charset="0"/>
              </a:rPr>
              <a:t>for money</a:t>
            </a:r>
            <a:endParaRPr lang="en-US" altLang="en-US" sz="2000" b="1" i="1" baseline="-25000" dirty="0">
              <a:solidFill>
                <a:srgbClr val="000000"/>
              </a:solidFill>
              <a:latin typeface="Arial" panose="020B0604020202020204" pitchFamily="34" charset="0"/>
            </a:endParaRPr>
          </a:p>
        </p:txBody>
      </p:sp>
      <p:sp>
        <p:nvSpPr>
          <p:cNvPr id="19516" name="Text Box 60"/>
          <p:cNvSpPr txBox="1">
            <a:spLocks noChangeArrowheads="1"/>
          </p:cNvSpPr>
          <p:nvPr/>
        </p:nvSpPr>
        <p:spPr bwMode="auto">
          <a:xfrm>
            <a:off x="3894138" y="1600200"/>
            <a:ext cx="152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Bef>
                <a:spcPct val="0"/>
              </a:spcBef>
              <a:buClrTx/>
              <a:buFontTx/>
              <a:buNone/>
            </a:pPr>
            <a:r>
              <a:rPr lang="en-US" altLang="en-US" sz="2000" b="1" i="1" dirty="0">
                <a:solidFill>
                  <a:srgbClr val="000000"/>
                </a:solidFill>
                <a:latin typeface="Arial" panose="020B0604020202020204" pitchFamily="34" charset="0"/>
              </a:rPr>
              <a:t>(b)</a:t>
            </a:r>
          </a:p>
          <a:p>
            <a:pPr algn="ctr" eaLnBrk="1" hangingPunct="1">
              <a:lnSpc>
                <a:spcPct val="90000"/>
              </a:lnSpc>
              <a:spcBef>
                <a:spcPct val="0"/>
              </a:spcBef>
              <a:buClrTx/>
              <a:buFontTx/>
              <a:buNone/>
            </a:pPr>
            <a:r>
              <a:rPr lang="en-US" altLang="en-US" sz="2000" b="1" dirty="0">
                <a:solidFill>
                  <a:srgbClr val="000000"/>
                </a:solidFill>
                <a:latin typeface="Arial" panose="020B0604020202020204" pitchFamily="34" charset="0"/>
              </a:rPr>
              <a:t>Investment</a:t>
            </a:r>
          </a:p>
          <a:p>
            <a:pPr algn="ctr" eaLnBrk="1" hangingPunct="1">
              <a:lnSpc>
                <a:spcPct val="90000"/>
              </a:lnSpc>
              <a:spcBef>
                <a:spcPct val="0"/>
              </a:spcBef>
              <a:buClrTx/>
              <a:buFontTx/>
              <a:buNone/>
            </a:pPr>
            <a:r>
              <a:rPr lang="en-US" altLang="en-US" sz="2000" b="1" dirty="0">
                <a:solidFill>
                  <a:srgbClr val="000000"/>
                </a:solidFill>
                <a:latin typeface="Arial" panose="020B0604020202020204" pitchFamily="34" charset="0"/>
              </a:rPr>
              <a:t>demand</a:t>
            </a:r>
            <a:endParaRPr lang="en-US" altLang="en-US" sz="2000" b="1" i="1" baseline="-25000" dirty="0">
              <a:solidFill>
                <a:srgbClr val="000000"/>
              </a:solidFill>
              <a:latin typeface="Arial" panose="020B0604020202020204" pitchFamily="34" charset="0"/>
            </a:endParaRPr>
          </a:p>
        </p:txBody>
      </p:sp>
      <p:sp>
        <p:nvSpPr>
          <p:cNvPr id="19517" name="Text Box 61"/>
          <p:cNvSpPr txBox="1">
            <a:spLocks noChangeArrowheads="1"/>
          </p:cNvSpPr>
          <p:nvPr/>
        </p:nvSpPr>
        <p:spPr bwMode="auto">
          <a:xfrm>
            <a:off x="6062663" y="1454150"/>
            <a:ext cx="21002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Bef>
                <a:spcPct val="0"/>
              </a:spcBef>
              <a:buClrTx/>
              <a:buFontTx/>
              <a:buNone/>
            </a:pPr>
            <a:r>
              <a:rPr lang="en-US" altLang="en-US" sz="2000" b="1" i="1" dirty="0">
                <a:solidFill>
                  <a:srgbClr val="000000"/>
                </a:solidFill>
                <a:latin typeface="Arial" panose="020B0604020202020204" pitchFamily="34" charset="0"/>
              </a:rPr>
              <a:t>(c)</a:t>
            </a:r>
          </a:p>
          <a:p>
            <a:pPr algn="ctr" eaLnBrk="1" hangingPunct="1">
              <a:lnSpc>
                <a:spcPct val="90000"/>
              </a:lnSpc>
              <a:spcBef>
                <a:spcPct val="0"/>
              </a:spcBef>
              <a:buClrTx/>
              <a:buFontTx/>
              <a:buNone/>
            </a:pPr>
            <a:r>
              <a:rPr lang="en-US" altLang="en-US" sz="2000" b="1" dirty="0">
                <a:solidFill>
                  <a:srgbClr val="000000"/>
                </a:solidFill>
                <a:latin typeface="Arial" panose="020B0604020202020204" pitchFamily="34" charset="0"/>
              </a:rPr>
              <a:t>Equilibrium real</a:t>
            </a:r>
          </a:p>
          <a:p>
            <a:pPr algn="ctr" eaLnBrk="1" hangingPunct="1">
              <a:lnSpc>
                <a:spcPct val="90000"/>
              </a:lnSpc>
              <a:spcBef>
                <a:spcPct val="0"/>
              </a:spcBef>
              <a:buClrTx/>
              <a:buFontTx/>
              <a:buNone/>
            </a:pPr>
            <a:r>
              <a:rPr lang="en-US" altLang="en-US" sz="2000" b="1" dirty="0">
                <a:solidFill>
                  <a:srgbClr val="000000"/>
                </a:solidFill>
                <a:latin typeface="Arial" panose="020B0604020202020204" pitchFamily="34" charset="0"/>
              </a:rPr>
              <a:t>GDP and the</a:t>
            </a:r>
          </a:p>
          <a:p>
            <a:pPr algn="ctr" eaLnBrk="1" hangingPunct="1">
              <a:lnSpc>
                <a:spcPct val="90000"/>
              </a:lnSpc>
              <a:spcBef>
                <a:spcPct val="0"/>
              </a:spcBef>
              <a:buClrTx/>
              <a:buFontTx/>
              <a:buNone/>
            </a:pPr>
            <a:r>
              <a:rPr lang="en-US" altLang="en-US" sz="2000" b="1" dirty="0">
                <a:solidFill>
                  <a:srgbClr val="000000"/>
                </a:solidFill>
                <a:latin typeface="Arial" panose="020B0604020202020204" pitchFamily="34" charset="0"/>
              </a:rPr>
              <a:t>Price level</a:t>
            </a:r>
          </a:p>
        </p:txBody>
      </p:sp>
      <p:sp>
        <p:nvSpPr>
          <p:cNvPr id="19519" name="Line 63"/>
          <p:cNvSpPr>
            <a:spLocks noChangeShapeType="1"/>
          </p:cNvSpPr>
          <p:nvPr/>
        </p:nvSpPr>
        <p:spPr bwMode="auto">
          <a:xfrm>
            <a:off x="1449388" y="3176588"/>
            <a:ext cx="468312"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520" name="Line 64"/>
          <p:cNvSpPr>
            <a:spLocks noChangeShapeType="1"/>
          </p:cNvSpPr>
          <p:nvPr/>
        </p:nvSpPr>
        <p:spPr bwMode="auto">
          <a:xfrm>
            <a:off x="1449388" y="3176588"/>
            <a:ext cx="2632075"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521" name="Line 65"/>
          <p:cNvSpPr>
            <a:spLocks noChangeShapeType="1"/>
          </p:cNvSpPr>
          <p:nvPr/>
        </p:nvSpPr>
        <p:spPr bwMode="auto">
          <a:xfrm>
            <a:off x="4079875" y="3175000"/>
            <a:ext cx="0" cy="14732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522" name="Text Box 66"/>
          <p:cNvSpPr txBox="1">
            <a:spLocks noChangeArrowheads="1"/>
          </p:cNvSpPr>
          <p:nvPr/>
        </p:nvSpPr>
        <p:spPr bwMode="auto">
          <a:xfrm>
            <a:off x="7137400" y="2714625"/>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400" b="1" i="1" dirty="0">
                <a:latin typeface="Arial" panose="020B0604020202020204" pitchFamily="34" charset="0"/>
              </a:rPr>
              <a:t>AS</a:t>
            </a:r>
            <a:endParaRPr lang="en-US" altLang="en-US" sz="1400" b="1" i="1" baseline="-25000" dirty="0">
              <a:latin typeface="Arial" panose="020B0604020202020204" pitchFamily="34" charset="0"/>
            </a:endParaRPr>
          </a:p>
        </p:txBody>
      </p:sp>
      <p:sp>
        <p:nvSpPr>
          <p:cNvPr id="19523" name="Line 67"/>
          <p:cNvSpPr>
            <a:spLocks noChangeShapeType="1"/>
          </p:cNvSpPr>
          <p:nvPr/>
        </p:nvSpPr>
        <p:spPr bwMode="auto">
          <a:xfrm>
            <a:off x="1477963" y="3681413"/>
            <a:ext cx="3130550"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524" name="Line 68"/>
          <p:cNvSpPr>
            <a:spLocks noChangeShapeType="1"/>
          </p:cNvSpPr>
          <p:nvPr/>
        </p:nvSpPr>
        <p:spPr bwMode="auto">
          <a:xfrm>
            <a:off x="4635500" y="3662363"/>
            <a:ext cx="0" cy="976312"/>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525" name="Line 69"/>
          <p:cNvSpPr>
            <a:spLocks noChangeShapeType="1"/>
          </p:cNvSpPr>
          <p:nvPr/>
        </p:nvSpPr>
        <p:spPr bwMode="auto">
          <a:xfrm>
            <a:off x="6924675" y="3673475"/>
            <a:ext cx="0" cy="98583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526" name="Line 70"/>
          <p:cNvSpPr>
            <a:spLocks noChangeShapeType="1"/>
          </p:cNvSpPr>
          <p:nvPr/>
        </p:nvSpPr>
        <p:spPr bwMode="auto">
          <a:xfrm flipH="1">
            <a:off x="5938838" y="3671888"/>
            <a:ext cx="995362" cy="0"/>
          </a:xfrm>
          <a:prstGeom prst="line">
            <a:avLst/>
          </a:prstGeom>
          <a:noFill/>
          <a:ln w="25400">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527" name="Line 71"/>
          <p:cNvSpPr>
            <a:spLocks noChangeShapeType="1"/>
          </p:cNvSpPr>
          <p:nvPr/>
        </p:nvSpPr>
        <p:spPr bwMode="auto">
          <a:xfrm>
            <a:off x="6400800" y="3673475"/>
            <a:ext cx="0" cy="98583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528" name="Line 72"/>
          <p:cNvSpPr>
            <a:spLocks noChangeShapeType="1"/>
          </p:cNvSpPr>
          <p:nvPr/>
        </p:nvSpPr>
        <p:spPr bwMode="auto">
          <a:xfrm>
            <a:off x="1468438" y="4176713"/>
            <a:ext cx="3668712"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529" name="Line 73"/>
          <p:cNvSpPr>
            <a:spLocks noChangeShapeType="1"/>
          </p:cNvSpPr>
          <p:nvPr/>
        </p:nvSpPr>
        <p:spPr bwMode="auto">
          <a:xfrm>
            <a:off x="5140325" y="4170363"/>
            <a:ext cx="0" cy="468312"/>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530" name="Line 74"/>
          <p:cNvSpPr>
            <a:spLocks noChangeShapeType="1"/>
          </p:cNvSpPr>
          <p:nvPr/>
        </p:nvSpPr>
        <p:spPr bwMode="auto">
          <a:xfrm>
            <a:off x="7127875" y="3165475"/>
            <a:ext cx="0" cy="147320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531" name="Line 75"/>
          <p:cNvSpPr>
            <a:spLocks noChangeShapeType="1"/>
          </p:cNvSpPr>
          <p:nvPr/>
        </p:nvSpPr>
        <p:spPr bwMode="auto">
          <a:xfrm flipH="1">
            <a:off x="5938838" y="3173413"/>
            <a:ext cx="1189037"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497" name="Line 41"/>
          <p:cNvSpPr>
            <a:spLocks noChangeShapeType="1"/>
          </p:cNvSpPr>
          <p:nvPr/>
        </p:nvSpPr>
        <p:spPr bwMode="auto">
          <a:xfrm>
            <a:off x="1720850" y="2997200"/>
            <a:ext cx="1436688" cy="1347788"/>
          </a:xfrm>
          <a:prstGeom prst="line">
            <a:avLst/>
          </a:prstGeom>
          <a:noFill/>
          <a:ln w="57150">
            <a:solidFill>
              <a:srgbClr val="6699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493" name="Line 37"/>
          <p:cNvSpPr>
            <a:spLocks noChangeShapeType="1"/>
          </p:cNvSpPr>
          <p:nvPr/>
        </p:nvSpPr>
        <p:spPr bwMode="auto">
          <a:xfrm>
            <a:off x="3863975" y="2959100"/>
            <a:ext cx="1436688" cy="1347788"/>
          </a:xfrm>
          <a:prstGeom prst="line">
            <a:avLst/>
          </a:prstGeom>
          <a:noFill/>
          <a:ln w="57150">
            <a:solidFill>
              <a:srgbClr val="6699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503" name="Freeform 47"/>
          <p:cNvSpPr>
            <a:spLocks/>
          </p:cNvSpPr>
          <p:nvPr/>
        </p:nvSpPr>
        <p:spPr bwMode="auto">
          <a:xfrm flipH="1">
            <a:off x="6305550" y="2930525"/>
            <a:ext cx="877888" cy="1671638"/>
          </a:xfrm>
          <a:custGeom>
            <a:avLst/>
            <a:gdLst>
              <a:gd name="T0" fmla="*/ 0 w 2000"/>
              <a:gd name="T1" fmla="*/ 0 h 1547"/>
              <a:gd name="T2" fmla="*/ 2147483646 w 2000"/>
              <a:gd name="T3" fmla="*/ 2147483646 h 1547"/>
              <a:gd name="T4" fmla="*/ 2147483646 w 2000"/>
              <a:gd name="T5" fmla="*/ 2147483646 h 1547"/>
              <a:gd name="T6" fmla="*/ 2147483646 w 2000"/>
              <a:gd name="T7" fmla="*/ 2147483646 h 1547"/>
              <a:gd name="T8" fmla="*/ 2147483646 w 2000"/>
              <a:gd name="T9" fmla="*/ 2147483646 h 1547"/>
              <a:gd name="T10" fmla="*/ 0 60000 65536"/>
              <a:gd name="T11" fmla="*/ 0 60000 65536"/>
              <a:gd name="T12" fmla="*/ 0 60000 65536"/>
              <a:gd name="T13" fmla="*/ 0 60000 65536"/>
              <a:gd name="T14" fmla="*/ 0 60000 65536"/>
              <a:gd name="T15" fmla="*/ 0 w 2000"/>
              <a:gd name="T16" fmla="*/ 0 h 1547"/>
              <a:gd name="T17" fmla="*/ 2000 w 2000"/>
              <a:gd name="T18" fmla="*/ 1547 h 1547"/>
            </a:gdLst>
            <a:ahLst/>
            <a:cxnLst>
              <a:cxn ang="T10">
                <a:pos x="T0" y="T1"/>
              </a:cxn>
              <a:cxn ang="T11">
                <a:pos x="T2" y="T3"/>
              </a:cxn>
              <a:cxn ang="T12">
                <a:pos x="T4" y="T5"/>
              </a:cxn>
              <a:cxn ang="T13">
                <a:pos x="T6" y="T7"/>
              </a:cxn>
              <a:cxn ang="T14">
                <a:pos x="T8" y="T9"/>
              </a:cxn>
            </a:cxnLst>
            <a:rect l="T15" t="T16" r="T17" b="T18"/>
            <a:pathLst>
              <a:path w="2000" h="1547">
                <a:moveTo>
                  <a:pt x="0" y="0"/>
                </a:moveTo>
                <a:cubicBezTo>
                  <a:pt x="79" y="127"/>
                  <a:pt x="158" y="254"/>
                  <a:pt x="278" y="382"/>
                </a:cubicBezTo>
                <a:cubicBezTo>
                  <a:pt x="398" y="510"/>
                  <a:pt x="550" y="640"/>
                  <a:pt x="718" y="770"/>
                </a:cubicBezTo>
                <a:cubicBezTo>
                  <a:pt x="886" y="900"/>
                  <a:pt x="1074" y="1036"/>
                  <a:pt x="1288" y="1165"/>
                </a:cubicBezTo>
                <a:cubicBezTo>
                  <a:pt x="1502" y="1294"/>
                  <a:pt x="1751" y="1420"/>
                  <a:pt x="2000" y="1547"/>
                </a:cubicBezTo>
              </a:path>
            </a:pathLst>
          </a:custGeom>
          <a:noFill/>
          <a:ln w="57150">
            <a:solidFill>
              <a:srgbClr val="9900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9532" name="Oval 76"/>
          <p:cNvSpPr>
            <a:spLocks noChangeArrowheads="1"/>
          </p:cNvSpPr>
          <p:nvPr/>
        </p:nvSpPr>
        <p:spPr bwMode="auto">
          <a:xfrm>
            <a:off x="1870075" y="3114675"/>
            <a:ext cx="103188" cy="103188"/>
          </a:xfrm>
          <a:prstGeom prst="ellipse">
            <a:avLst/>
          </a:prstGeom>
          <a:solidFill>
            <a:schemeClr val="bg1"/>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19533" name="Oval 77"/>
          <p:cNvSpPr>
            <a:spLocks noChangeArrowheads="1"/>
          </p:cNvSpPr>
          <p:nvPr/>
        </p:nvSpPr>
        <p:spPr bwMode="auto">
          <a:xfrm>
            <a:off x="4025900" y="3116263"/>
            <a:ext cx="103188" cy="103187"/>
          </a:xfrm>
          <a:prstGeom prst="ellipse">
            <a:avLst/>
          </a:prstGeom>
          <a:solidFill>
            <a:schemeClr val="bg1"/>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19534" name="Oval 78"/>
          <p:cNvSpPr>
            <a:spLocks noChangeArrowheads="1"/>
          </p:cNvSpPr>
          <p:nvPr/>
        </p:nvSpPr>
        <p:spPr bwMode="auto">
          <a:xfrm>
            <a:off x="2397125" y="3622675"/>
            <a:ext cx="103188" cy="103188"/>
          </a:xfrm>
          <a:prstGeom prst="ellipse">
            <a:avLst/>
          </a:prstGeom>
          <a:solidFill>
            <a:schemeClr val="bg1"/>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19535" name="Oval 79"/>
          <p:cNvSpPr>
            <a:spLocks noChangeArrowheads="1"/>
          </p:cNvSpPr>
          <p:nvPr/>
        </p:nvSpPr>
        <p:spPr bwMode="auto">
          <a:xfrm>
            <a:off x="4587875" y="3630613"/>
            <a:ext cx="103188" cy="103187"/>
          </a:xfrm>
          <a:prstGeom prst="ellipse">
            <a:avLst/>
          </a:prstGeom>
          <a:solidFill>
            <a:schemeClr val="bg1"/>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19536" name="Oval 80"/>
          <p:cNvSpPr>
            <a:spLocks noChangeArrowheads="1"/>
          </p:cNvSpPr>
          <p:nvPr/>
        </p:nvSpPr>
        <p:spPr bwMode="auto">
          <a:xfrm>
            <a:off x="6867525" y="3630613"/>
            <a:ext cx="103188" cy="103187"/>
          </a:xfrm>
          <a:prstGeom prst="ellipse">
            <a:avLst/>
          </a:prstGeom>
          <a:solidFill>
            <a:schemeClr val="bg1"/>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19537" name="Oval 81"/>
          <p:cNvSpPr>
            <a:spLocks noChangeArrowheads="1"/>
          </p:cNvSpPr>
          <p:nvPr/>
        </p:nvSpPr>
        <p:spPr bwMode="auto">
          <a:xfrm>
            <a:off x="2925763" y="4119563"/>
            <a:ext cx="103187" cy="103187"/>
          </a:xfrm>
          <a:prstGeom prst="ellipse">
            <a:avLst/>
          </a:prstGeom>
          <a:solidFill>
            <a:schemeClr val="bg1"/>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19538" name="Oval 82"/>
          <p:cNvSpPr>
            <a:spLocks noChangeArrowheads="1"/>
          </p:cNvSpPr>
          <p:nvPr/>
        </p:nvSpPr>
        <p:spPr bwMode="auto">
          <a:xfrm>
            <a:off x="5091113" y="4129088"/>
            <a:ext cx="103187" cy="103187"/>
          </a:xfrm>
          <a:prstGeom prst="ellipse">
            <a:avLst/>
          </a:prstGeom>
          <a:solidFill>
            <a:schemeClr val="bg1"/>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19539" name="Oval 83"/>
          <p:cNvSpPr>
            <a:spLocks noChangeArrowheads="1"/>
          </p:cNvSpPr>
          <p:nvPr/>
        </p:nvSpPr>
        <p:spPr bwMode="auto">
          <a:xfrm>
            <a:off x="7080250" y="3124200"/>
            <a:ext cx="103188" cy="103188"/>
          </a:xfrm>
          <a:prstGeom prst="ellipse">
            <a:avLst/>
          </a:prstGeom>
          <a:solidFill>
            <a:schemeClr val="bg1"/>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19540" name="Oval 84"/>
          <p:cNvSpPr>
            <a:spLocks noChangeArrowheads="1"/>
          </p:cNvSpPr>
          <p:nvPr/>
        </p:nvSpPr>
        <p:spPr bwMode="auto">
          <a:xfrm>
            <a:off x="6346825" y="3609975"/>
            <a:ext cx="103188" cy="103188"/>
          </a:xfrm>
          <a:prstGeom prst="ellipse">
            <a:avLst/>
          </a:prstGeom>
          <a:solidFill>
            <a:schemeClr val="bg1"/>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82" name="Line 15"/>
          <p:cNvSpPr>
            <a:spLocks noChangeShapeType="1"/>
          </p:cNvSpPr>
          <p:nvPr/>
        </p:nvSpPr>
        <p:spPr bwMode="auto">
          <a:xfrm>
            <a:off x="1460500" y="2708275"/>
            <a:ext cx="0" cy="197167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3"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515"/>
                                        </p:tgtEl>
                                        <p:attrNameLst>
                                          <p:attrName>style.visibility</p:attrName>
                                        </p:attrNameLst>
                                      </p:cBhvr>
                                      <p:to>
                                        <p:strVal val="visible"/>
                                      </p:to>
                                    </p:set>
                                    <p:animEffect transition="in" filter="wipe(up)">
                                      <p:cBhvr>
                                        <p:cTn id="7" dur="500"/>
                                        <p:tgtEl>
                                          <p:spTgt spid="1951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516"/>
                                        </p:tgtEl>
                                        <p:attrNameLst>
                                          <p:attrName>style.visibility</p:attrName>
                                        </p:attrNameLst>
                                      </p:cBhvr>
                                      <p:to>
                                        <p:strVal val="visible"/>
                                      </p:to>
                                    </p:set>
                                    <p:animEffect transition="in" filter="wipe(up)">
                                      <p:cBhvr>
                                        <p:cTn id="10" dur="500"/>
                                        <p:tgtEl>
                                          <p:spTgt spid="1951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9517"/>
                                        </p:tgtEl>
                                        <p:attrNameLst>
                                          <p:attrName>style.visibility</p:attrName>
                                        </p:attrNameLst>
                                      </p:cBhvr>
                                      <p:to>
                                        <p:strVal val="visible"/>
                                      </p:to>
                                    </p:set>
                                    <p:animEffect transition="in" filter="wipe(up)">
                                      <p:cBhvr>
                                        <p:cTn id="13" dur="500"/>
                                        <p:tgtEl>
                                          <p:spTgt spid="19517"/>
                                        </p:tgtEl>
                                      </p:cBhvr>
                                    </p:animEffect>
                                  </p:childTnLst>
                                </p:cTn>
                              </p:par>
                            </p:childTnLst>
                          </p:cTn>
                        </p:par>
                        <p:par>
                          <p:cTn id="14" fill="hold" nodeType="afterGroup">
                            <p:stCondLst>
                              <p:cond delay="500"/>
                            </p:stCondLst>
                            <p:childTnLst>
                              <p:par>
                                <p:cTn id="15" presetID="2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1000" fill="hold"/>
                                        <p:tgtEl>
                                          <p:spTgt spid="82"/>
                                        </p:tgtEl>
                                        <p:attrNameLst>
                                          <p:attrName>ppt_w</p:attrName>
                                        </p:attrNameLst>
                                      </p:cBhvr>
                                      <p:tavLst>
                                        <p:tav tm="0">
                                          <p:val>
                                            <p:fltVal val="0"/>
                                          </p:val>
                                        </p:tav>
                                        <p:tav tm="100000">
                                          <p:val>
                                            <p:strVal val="#ppt_w"/>
                                          </p:val>
                                        </p:tav>
                                      </p:tavLst>
                                    </p:anim>
                                    <p:anim calcmode="lin" valueType="num">
                                      <p:cBhvr>
                                        <p:cTn id="22" dur="1000" fill="hold"/>
                                        <p:tgtEl>
                                          <p:spTgt spid="82"/>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9480"/>
                                        </p:tgtEl>
                                        <p:attrNameLst>
                                          <p:attrName>style.visibility</p:attrName>
                                        </p:attrNameLst>
                                      </p:cBhvr>
                                      <p:to>
                                        <p:strVal val="visible"/>
                                      </p:to>
                                    </p:set>
                                    <p:anim calcmode="lin" valueType="num">
                                      <p:cBhvr>
                                        <p:cTn id="33" dur="500" fill="hold"/>
                                        <p:tgtEl>
                                          <p:spTgt spid="19480"/>
                                        </p:tgtEl>
                                        <p:attrNameLst>
                                          <p:attrName>ppt_w</p:attrName>
                                        </p:attrNameLst>
                                      </p:cBhvr>
                                      <p:tavLst>
                                        <p:tav tm="0">
                                          <p:val>
                                            <p:fltVal val="0"/>
                                          </p:val>
                                        </p:tav>
                                        <p:tav tm="100000">
                                          <p:val>
                                            <p:strVal val="#ppt_w"/>
                                          </p:val>
                                        </p:tav>
                                      </p:tavLst>
                                    </p:anim>
                                    <p:anim calcmode="lin" valueType="num">
                                      <p:cBhvr>
                                        <p:cTn id="34" dur="500" fill="hold"/>
                                        <p:tgtEl>
                                          <p:spTgt spid="19480"/>
                                        </p:tgtEl>
                                        <p:attrNameLst>
                                          <p:attrName>ppt_h</p:attrName>
                                        </p:attrNameLst>
                                      </p:cBhvr>
                                      <p:tavLst>
                                        <p:tav tm="0">
                                          <p:val>
                                            <p:fltVal val="0"/>
                                          </p:val>
                                        </p:tav>
                                        <p:tav tm="100000">
                                          <p:val>
                                            <p:strVal val="#ppt_h"/>
                                          </p:val>
                                        </p:tav>
                                      </p:tavLst>
                                    </p:anim>
                                  </p:childTnLst>
                                </p:cTn>
                              </p:par>
                            </p:childTnLst>
                          </p:cTn>
                        </p:par>
                        <p:par>
                          <p:cTn id="35" fill="hold" nodeType="afterGroup">
                            <p:stCondLst>
                              <p:cond delay="1500"/>
                            </p:stCondLst>
                            <p:childTnLst>
                              <p:par>
                                <p:cTn id="36" presetID="22" presetClass="entr" presetSubtype="8" fill="hold" nodeType="afterEffect">
                                  <p:stCondLst>
                                    <p:cond delay="0"/>
                                  </p:stCondLst>
                                  <p:childTnLst>
                                    <p:set>
                                      <p:cBhvr>
                                        <p:cTn id="37" dur="1" fill="hold">
                                          <p:stCondLst>
                                            <p:cond delay="0"/>
                                          </p:stCondLst>
                                        </p:cTn>
                                        <p:tgtEl>
                                          <p:spTgt spid="19497"/>
                                        </p:tgtEl>
                                        <p:attrNameLst>
                                          <p:attrName>style.visibility</p:attrName>
                                        </p:attrNameLst>
                                      </p:cBhvr>
                                      <p:to>
                                        <p:strVal val="visible"/>
                                      </p:to>
                                    </p:set>
                                    <p:animEffect transition="in" filter="wipe(left)">
                                      <p:cBhvr>
                                        <p:cTn id="38" dur="1000"/>
                                        <p:tgtEl>
                                          <p:spTgt spid="19497"/>
                                        </p:tgtEl>
                                      </p:cBhvr>
                                    </p:animEffect>
                                  </p:childTnLst>
                                </p:cTn>
                              </p:par>
                            </p:childTnLst>
                          </p:cTn>
                        </p:par>
                        <p:par>
                          <p:cTn id="39" fill="hold" nodeType="afterGroup">
                            <p:stCondLst>
                              <p:cond delay="2500"/>
                            </p:stCondLst>
                            <p:childTnLst>
                              <p:par>
                                <p:cTn id="40" presetID="1" presetClass="entr" presetSubtype="0" fill="hold" grpId="0" nodeType="afterEffect">
                                  <p:stCondLst>
                                    <p:cond delay="0"/>
                                  </p:stCondLst>
                                  <p:childTnLst>
                                    <p:set>
                                      <p:cBhvr>
                                        <p:cTn id="41" dur="1" fill="hold">
                                          <p:stCondLst>
                                            <p:cond delay="0"/>
                                          </p:stCondLst>
                                        </p:cTn>
                                        <p:tgtEl>
                                          <p:spTgt spid="19510"/>
                                        </p:tgtEl>
                                        <p:attrNameLst>
                                          <p:attrName>style.visibility</p:attrName>
                                        </p:attrNameLst>
                                      </p:cBhvr>
                                      <p:to>
                                        <p:strVal val="visible"/>
                                      </p:to>
                                    </p:set>
                                  </p:childTnLst>
                                </p:cTn>
                              </p:par>
                            </p:childTnLst>
                          </p:cTn>
                        </p:par>
                        <p:par>
                          <p:cTn id="42" fill="hold" nodeType="afterGroup">
                            <p:stCondLst>
                              <p:cond delay="2500"/>
                            </p:stCondLst>
                            <p:childTnLst>
                              <p:par>
                                <p:cTn id="43" presetID="22" presetClass="entr" presetSubtype="8" fill="hold" nodeType="afterEffect">
                                  <p:stCondLst>
                                    <p:cond delay="0"/>
                                  </p:stCondLst>
                                  <p:childTnLst>
                                    <p:set>
                                      <p:cBhvr>
                                        <p:cTn id="44" dur="1" fill="hold">
                                          <p:stCondLst>
                                            <p:cond delay="0"/>
                                          </p:stCondLst>
                                        </p:cTn>
                                        <p:tgtEl>
                                          <p:spTgt spid="19519"/>
                                        </p:tgtEl>
                                        <p:attrNameLst>
                                          <p:attrName>style.visibility</p:attrName>
                                        </p:attrNameLst>
                                      </p:cBhvr>
                                      <p:to>
                                        <p:strVal val="visible"/>
                                      </p:to>
                                    </p:set>
                                    <p:animEffect transition="in" filter="wipe(left)">
                                      <p:cBhvr>
                                        <p:cTn id="45" dur="1000"/>
                                        <p:tgtEl>
                                          <p:spTgt spid="19519"/>
                                        </p:tgtEl>
                                      </p:cBhvr>
                                    </p:animEffect>
                                  </p:childTnLst>
                                </p:cTn>
                              </p:par>
                            </p:childTnLst>
                          </p:cTn>
                        </p:par>
                        <p:par>
                          <p:cTn id="46" fill="hold" nodeType="afterGroup">
                            <p:stCondLst>
                              <p:cond delay="3500"/>
                            </p:stCondLst>
                            <p:childTnLst>
                              <p:par>
                                <p:cTn id="47" presetID="22" presetClass="entr" presetSubtype="4" fill="hold" nodeType="afterEffect">
                                  <p:stCondLst>
                                    <p:cond delay="0"/>
                                  </p:stCondLst>
                                  <p:childTnLst>
                                    <p:set>
                                      <p:cBhvr>
                                        <p:cTn id="48" dur="1" fill="hold">
                                          <p:stCondLst>
                                            <p:cond delay="0"/>
                                          </p:stCondLst>
                                        </p:cTn>
                                        <p:tgtEl>
                                          <p:spTgt spid="19494"/>
                                        </p:tgtEl>
                                        <p:attrNameLst>
                                          <p:attrName>style.visibility</p:attrName>
                                        </p:attrNameLst>
                                      </p:cBhvr>
                                      <p:to>
                                        <p:strVal val="visible"/>
                                      </p:to>
                                    </p:set>
                                    <p:animEffect transition="in" filter="wipe(down)">
                                      <p:cBhvr>
                                        <p:cTn id="49" dur="500"/>
                                        <p:tgtEl>
                                          <p:spTgt spid="19494"/>
                                        </p:tgtEl>
                                      </p:cBhvr>
                                    </p:animEffect>
                                  </p:childTnLst>
                                </p:cTn>
                              </p:par>
                            </p:childTnLst>
                          </p:cTn>
                        </p:par>
                        <p:par>
                          <p:cTn id="50" fill="hold" nodeType="afterGroup">
                            <p:stCondLst>
                              <p:cond delay="4000"/>
                            </p:stCondLst>
                            <p:childTnLst>
                              <p:par>
                                <p:cTn id="51" presetID="1" presetClass="entr" presetSubtype="0" fill="hold" grpId="0" nodeType="afterEffect">
                                  <p:stCondLst>
                                    <p:cond delay="0"/>
                                  </p:stCondLst>
                                  <p:childTnLst>
                                    <p:set>
                                      <p:cBhvr>
                                        <p:cTn id="52" dur="1" fill="hold">
                                          <p:stCondLst>
                                            <p:cond delay="0"/>
                                          </p:stCondLst>
                                        </p:cTn>
                                        <p:tgtEl>
                                          <p:spTgt spid="1950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487"/>
                                        </p:tgtEl>
                                        <p:attrNameLst>
                                          <p:attrName>style.visibility</p:attrName>
                                        </p:attrNameLst>
                                      </p:cBhvr>
                                      <p:to>
                                        <p:strVal val="visible"/>
                                      </p:to>
                                    </p:set>
                                  </p:childTnLst>
                                </p:cTn>
                              </p:par>
                            </p:childTnLst>
                          </p:cTn>
                        </p:par>
                        <p:par>
                          <p:cTn id="55" fill="hold" nodeType="afterGroup">
                            <p:stCondLst>
                              <p:cond delay="4000"/>
                            </p:stCondLst>
                            <p:childTnLst>
                              <p:par>
                                <p:cTn id="56" presetID="23" presetClass="entr" presetSubtype="16" fill="hold" grpId="0" nodeType="afterEffect">
                                  <p:stCondLst>
                                    <p:cond delay="0"/>
                                  </p:stCondLst>
                                  <p:childTnLst>
                                    <p:set>
                                      <p:cBhvr>
                                        <p:cTn id="57" dur="1" fill="hold">
                                          <p:stCondLst>
                                            <p:cond delay="0"/>
                                          </p:stCondLst>
                                        </p:cTn>
                                        <p:tgtEl>
                                          <p:spTgt spid="19532"/>
                                        </p:tgtEl>
                                        <p:attrNameLst>
                                          <p:attrName>style.visibility</p:attrName>
                                        </p:attrNameLst>
                                      </p:cBhvr>
                                      <p:to>
                                        <p:strVal val="visible"/>
                                      </p:to>
                                    </p:set>
                                    <p:anim calcmode="lin" valueType="num">
                                      <p:cBhvr>
                                        <p:cTn id="58" dur="500" fill="hold"/>
                                        <p:tgtEl>
                                          <p:spTgt spid="19532"/>
                                        </p:tgtEl>
                                        <p:attrNameLst>
                                          <p:attrName>ppt_w</p:attrName>
                                        </p:attrNameLst>
                                      </p:cBhvr>
                                      <p:tavLst>
                                        <p:tav tm="0">
                                          <p:val>
                                            <p:fltVal val="0"/>
                                          </p:val>
                                        </p:tav>
                                        <p:tav tm="100000">
                                          <p:val>
                                            <p:strVal val="#ppt_w"/>
                                          </p:val>
                                        </p:tav>
                                      </p:tavLst>
                                    </p:anim>
                                    <p:anim calcmode="lin" valueType="num">
                                      <p:cBhvr>
                                        <p:cTn id="59" dur="500" fill="hold"/>
                                        <p:tgtEl>
                                          <p:spTgt spid="19532"/>
                                        </p:tgtEl>
                                        <p:attrNameLst>
                                          <p:attrName>ppt_h</p:attrName>
                                        </p:attrNameLst>
                                      </p:cBhvr>
                                      <p:tavLst>
                                        <p:tav tm="0">
                                          <p:val>
                                            <p:fltVal val="0"/>
                                          </p:val>
                                        </p:tav>
                                        <p:tav tm="100000">
                                          <p:val>
                                            <p:strVal val="#ppt_h"/>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19520"/>
                                        </p:tgtEl>
                                        <p:attrNameLst>
                                          <p:attrName>style.visibility</p:attrName>
                                        </p:attrNameLst>
                                      </p:cBhvr>
                                      <p:to>
                                        <p:strVal val="visible"/>
                                      </p:to>
                                    </p:set>
                                    <p:animEffect transition="in" filter="wipe(left)">
                                      <p:cBhvr>
                                        <p:cTn id="64" dur="1000"/>
                                        <p:tgtEl>
                                          <p:spTgt spid="19520"/>
                                        </p:tgtEl>
                                      </p:cBhvr>
                                    </p:animEffect>
                                  </p:childTnLst>
                                </p:cTn>
                              </p:par>
                            </p:childTnLst>
                          </p:cTn>
                        </p:par>
                        <p:par>
                          <p:cTn id="65" fill="hold" nodeType="afterGroup">
                            <p:stCondLst>
                              <p:cond delay="1000"/>
                            </p:stCondLst>
                            <p:childTnLst>
                              <p:par>
                                <p:cTn id="66" presetID="22" presetClass="entr" presetSubtype="8" fill="hold" nodeType="afterEffect">
                                  <p:stCondLst>
                                    <p:cond delay="0"/>
                                  </p:stCondLst>
                                  <p:childTnLst>
                                    <p:set>
                                      <p:cBhvr>
                                        <p:cTn id="67" dur="1" fill="hold">
                                          <p:stCondLst>
                                            <p:cond delay="0"/>
                                          </p:stCondLst>
                                        </p:cTn>
                                        <p:tgtEl>
                                          <p:spTgt spid="19493"/>
                                        </p:tgtEl>
                                        <p:attrNameLst>
                                          <p:attrName>style.visibility</p:attrName>
                                        </p:attrNameLst>
                                      </p:cBhvr>
                                      <p:to>
                                        <p:strVal val="visible"/>
                                      </p:to>
                                    </p:set>
                                    <p:animEffect transition="in" filter="wipe(left)">
                                      <p:cBhvr>
                                        <p:cTn id="68" dur="500"/>
                                        <p:tgtEl>
                                          <p:spTgt spid="19493"/>
                                        </p:tgtEl>
                                      </p:cBhvr>
                                    </p:animEffect>
                                  </p:childTnLst>
                                </p:cTn>
                              </p:par>
                              <p:par>
                                <p:cTn id="69" presetID="1" presetClass="exit" presetSubtype="0" fill="hold" nodeType="withEffect">
                                  <p:stCondLst>
                                    <p:cond delay="0"/>
                                  </p:stCondLst>
                                  <p:childTnLst>
                                    <p:set>
                                      <p:cBhvr>
                                        <p:cTn id="70" dur="1" fill="hold">
                                          <p:stCondLst>
                                            <p:cond delay="0"/>
                                          </p:stCondLst>
                                        </p:cTn>
                                        <p:tgtEl>
                                          <p:spTgt spid="19519"/>
                                        </p:tgtEl>
                                        <p:attrNameLst>
                                          <p:attrName>style.visibility</p:attrName>
                                        </p:attrNameLst>
                                      </p:cBhvr>
                                      <p:to>
                                        <p:strVal val="hidden"/>
                                      </p:to>
                                    </p:set>
                                  </p:childTnLst>
                                </p:cTn>
                              </p:par>
                              <p:par>
                                <p:cTn id="71" presetID="22" presetClass="entr" presetSubtype="1" fill="hold" nodeType="withEffect">
                                  <p:stCondLst>
                                    <p:cond delay="0"/>
                                  </p:stCondLst>
                                  <p:childTnLst>
                                    <p:set>
                                      <p:cBhvr>
                                        <p:cTn id="72" dur="1" fill="hold">
                                          <p:stCondLst>
                                            <p:cond delay="0"/>
                                          </p:stCondLst>
                                        </p:cTn>
                                        <p:tgtEl>
                                          <p:spTgt spid="19521"/>
                                        </p:tgtEl>
                                        <p:attrNameLst>
                                          <p:attrName>style.visibility</p:attrName>
                                        </p:attrNameLst>
                                      </p:cBhvr>
                                      <p:to>
                                        <p:strVal val="visible"/>
                                      </p:to>
                                    </p:set>
                                    <p:animEffect transition="in" filter="wipe(up)">
                                      <p:cBhvr>
                                        <p:cTn id="73" dur="1000"/>
                                        <p:tgtEl>
                                          <p:spTgt spid="19521"/>
                                        </p:tgtEl>
                                      </p:cBhvr>
                                    </p:animEffect>
                                  </p:childTnLst>
                                </p:cTn>
                              </p:par>
                            </p:childTnLst>
                          </p:cTn>
                        </p:par>
                        <p:par>
                          <p:cTn id="74" fill="hold" nodeType="afterGroup">
                            <p:stCondLst>
                              <p:cond delay="2000"/>
                            </p:stCondLst>
                            <p:childTnLst>
                              <p:par>
                                <p:cTn id="75" presetID="1" presetClass="entr" presetSubtype="0" fill="hold" grpId="0" nodeType="afterEffect">
                                  <p:stCondLst>
                                    <p:cond delay="0"/>
                                  </p:stCondLst>
                                  <p:childTnLst>
                                    <p:set>
                                      <p:cBhvr>
                                        <p:cTn id="76" dur="1" fill="hold">
                                          <p:stCondLst>
                                            <p:cond delay="0"/>
                                          </p:stCondLst>
                                        </p:cTn>
                                        <p:tgtEl>
                                          <p:spTgt spid="19511"/>
                                        </p:tgtEl>
                                        <p:attrNameLst>
                                          <p:attrName>style.visibility</p:attrName>
                                        </p:attrNameLst>
                                      </p:cBhvr>
                                      <p:to>
                                        <p:strVal val="visible"/>
                                      </p:to>
                                    </p:set>
                                  </p:childTnLst>
                                </p:cTn>
                              </p:par>
                            </p:childTnLst>
                          </p:cTn>
                        </p:par>
                        <p:par>
                          <p:cTn id="77" fill="hold" nodeType="afterGroup">
                            <p:stCondLst>
                              <p:cond delay="2000"/>
                            </p:stCondLst>
                            <p:childTnLst>
                              <p:par>
                                <p:cTn id="78" presetID="23" presetClass="entr" presetSubtype="16" fill="hold" grpId="0" nodeType="afterEffect">
                                  <p:stCondLst>
                                    <p:cond delay="0"/>
                                  </p:stCondLst>
                                  <p:childTnLst>
                                    <p:set>
                                      <p:cBhvr>
                                        <p:cTn id="79" dur="1" fill="hold">
                                          <p:stCondLst>
                                            <p:cond delay="0"/>
                                          </p:stCondLst>
                                        </p:cTn>
                                        <p:tgtEl>
                                          <p:spTgt spid="19533"/>
                                        </p:tgtEl>
                                        <p:attrNameLst>
                                          <p:attrName>style.visibility</p:attrName>
                                        </p:attrNameLst>
                                      </p:cBhvr>
                                      <p:to>
                                        <p:strVal val="visible"/>
                                      </p:to>
                                    </p:set>
                                    <p:anim calcmode="lin" valueType="num">
                                      <p:cBhvr>
                                        <p:cTn id="80" dur="500" fill="hold"/>
                                        <p:tgtEl>
                                          <p:spTgt spid="19533"/>
                                        </p:tgtEl>
                                        <p:attrNameLst>
                                          <p:attrName>ppt_w</p:attrName>
                                        </p:attrNameLst>
                                      </p:cBhvr>
                                      <p:tavLst>
                                        <p:tav tm="0">
                                          <p:val>
                                            <p:fltVal val="0"/>
                                          </p:val>
                                        </p:tav>
                                        <p:tav tm="100000">
                                          <p:val>
                                            <p:strVal val="#ppt_w"/>
                                          </p:val>
                                        </p:tav>
                                      </p:tavLst>
                                    </p:anim>
                                    <p:anim calcmode="lin" valueType="num">
                                      <p:cBhvr>
                                        <p:cTn id="81" dur="500" fill="hold"/>
                                        <p:tgtEl>
                                          <p:spTgt spid="19533"/>
                                        </p:tgtEl>
                                        <p:attrNameLst>
                                          <p:attrName>ppt_h</p:attrName>
                                        </p:attrNameLst>
                                      </p:cBhvr>
                                      <p:tavLst>
                                        <p:tav tm="0">
                                          <p:val>
                                            <p:fltVal val="0"/>
                                          </p:val>
                                        </p:tav>
                                        <p:tav tm="100000">
                                          <p:val>
                                            <p:strVal val="#ppt_h"/>
                                          </p:val>
                                        </p:tav>
                                      </p:tavLst>
                                    </p:anim>
                                  </p:childTnLst>
                                </p:cTn>
                              </p:par>
                              <p:par>
                                <p:cTn id="82" presetID="1" presetClass="entr" presetSubtype="0" fill="hold" grpId="0" nodeType="withEffect">
                                  <p:stCondLst>
                                    <p:cond delay="0"/>
                                  </p:stCondLst>
                                  <p:childTnLst>
                                    <p:set>
                                      <p:cBhvr>
                                        <p:cTn id="83" dur="1" fill="hold">
                                          <p:stCondLst>
                                            <p:cond delay="0"/>
                                          </p:stCondLst>
                                        </p:cTn>
                                        <p:tgtEl>
                                          <p:spTgt spid="19490"/>
                                        </p:tgtEl>
                                        <p:attrNameLst>
                                          <p:attrName>style.visibility</p:attrName>
                                        </p:attrNameLst>
                                      </p:cBhvr>
                                      <p:to>
                                        <p:strVal val="visible"/>
                                      </p:to>
                                    </p:set>
                                  </p:childTnLst>
                                </p:cTn>
                              </p:par>
                            </p:childTnLst>
                          </p:cTn>
                        </p:par>
                        <p:par>
                          <p:cTn id="84" fill="hold" nodeType="afterGroup">
                            <p:stCondLst>
                              <p:cond delay="2500"/>
                            </p:stCondLst>
                            <p:childTnLst>
                              <p:par>
                                <p:cTn id="85" presetID="22" presetClass="entr" presetSubtype="8" fill="hold" nodeType="afterEffect">
                                  <p:stCondLst>
                                    <p:cond delay="0"/>
                                  </p:stCondLst>
                                  <p:childTnLst>
                                    <p:set>
                                      <p:cBhvr>
                                        <p:cTn id="86" dur="1" fill="hold">
                                          <p:stCondLst>
                                            <p:cond delay="0"/>
                                          </p:stCondLst>
                                        </p:cTn>
                                        <p:tgtEl>
                                          <p:spTgt spid="19500"/>
                                        </p:tgtEl>
                                        <p:attrNameLst>
                                          <p:attrName>style.visibility</p:attrName>
                                        </p:attrNameLst>
                                      </p:cBhvr>
                                      <p:to>
                                        <p:strVal val="visible"/>
                                      </p:to>
                                    </p:set>
                                    <p:animEffect transition="in" filter="wipe(left)">
                                      <p:cBhvr>
                                        <p:cTn id="87" dur="1000"/>
                                        <p:tgtEl>
                                          <p:spTgt spid="19500"/>
                                        </p:tgtEl>
                                      </p:cBhvr>
                                    </p:animEffect>
                                  </p:childTnLst>
                                </p:cTn>
                              </p:par>
                            </p:childTnLst>
                          </p:cTn>
                        </p:par>
                        <p:par>
                          <p:cTn id="88" fill="hold" nodeType="afterGroup">
                            <p:stCondLst>
                              <p:cond delay="3500"/>
                            </p:stCondLst>
                            <p:childTnLst>
                              <p:par>
                                <p:cTn id="89" presetID="1" presetClass="entr" presetSubtype="0" fill="hold" grpId="0" nodeType="afterEffect">
                                  <p:stCondLst>
                                    <p:cond delay="0"/>
                                  </p:stCondLst>
                                  <p:childTnLst>
                                    <p:set>
                                      <p:cBhvr>
                                        <p:cTn id="90" dur="1" fill="hold">
                                          <p:stCondLst>
                                            <p:cond delay="0"/>
                                          </p:stCondLst>
                                        </p:cTn>
                                        <p:tgtEl>
                                          <p:spTgt spid="19512"/>
                                        </p:tgtEl>
                                        <p:attrNameLst>
                                          <p:attrName>style.visibility</p:attrName>
                                        </p:attrNameLst>
                                      </p:cBhvr>
                                      <p:to>
                                        <p:strVal val="visible"/>
                                      </p:to>
                                    </p:set>
                                  </p:childTnLst>
                                </p:cTn>
                              </p:par>
                            </p:childTnLst>
                          </p:cTn>
                        </p:par>
                        <p:par>
                          <p:cTn id="91" fill="hold" nodeType="afterGroup">
                            <p:stCondLst>
                              <p:cond delay="3500"/>
                            </p:stCondLst>
                            <p:childTnLst>
                              <p:par>
                                <p:cTn id="92" presetID="22" presetClass="entr" presetSubtype="8" fill="hold" nodeType="afterEffect">
                                  <p:stCondLst>
                                    <p:cond delay="0"/>
                                  </p:stCondLst>
                                  <p:childTnLst>
                                    <p:set>
                                      <p:cBhvr>
                                        <p:cTn id="93" dur="1" fill="hold">
                                          <p:stCondLst>
                                            <p:cond delay="0"/>
                                          </p:stCondLst>
                                        </p:cTn>
                                        <p:tgtEl>
                                          <p:spTgt spid="19503"/>
                                        </p:tgtEl>
                                        <p:attrNameLst>
                                          <p:attrName>style.visibility</p:attrName>
                                        </p:attrNameLst>
                                      </p:cBhvr>
                                      <p:to>
                                        <p:strVal val="visible"/>
                                      </p:to>
                                    </p:set>
                                    <p:animEffect transition="in" filter="wipe(left)">
                                      <p:cBhvr>
                                        <p:cTn id="94" dur="1000"/>
                                        <p:tgtEl>
                                          <p:spTgt spid="19503"/>
                                        </p:tgtEl>
                                      </p:cBhvr>
                                    </p:animEffect>
                                  </p:childTnLst>
                                </p:cTn>
                              </p:par>
                            </p:childTnLst>
                          </p:cTn>
                        </p:par>
                        <p:par>
                          <p:cTn id="95" fill="hold" nodeType="afterGroup">
                            <p:stCondLst>
                              <p:cond delay="4500"/>
                            </p:stCondLst>
                            <p:childTnLst>
                              <p:par>
                                <p:cTn id="96" presetID="1" presetClass="entr" presetSubtype="0" fill="hold" grpId="0" nodeType="afterEffect">
                                  <p:stCondLst>
                                    <p:cond delay="0"/>
                                  </p:stCondLst>
                                  <p:childTnLst>
                                    <p:set>
                                      <p:cBhvr>
                                        <p:cTn id="97" dur="1" fill="hold">
                                          <p:stCondLst>
                                            <p:cond delay="0"/>
                                          </p:stCondLst>
                                        </p:cTn>
                                        <p:tgtEl>
                                          <p:spTgt spid="19522"/>
                                        </p:tgtEl>
                                        <p:attrNameLst>
                                          <p:attrName>style.visibility</p:attrName>
                                        </p:attrNameLst>
                                      </p:cBhvr>
                                      <p:to>
                                        <p:strVal val="visible"/>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4" fill="hold" nodeType="clickEffect">
                                  <p:stCondLst>
                                    <p:cond delay="0"/>
                                  </p:stCondLst>
                                  <p:childTnLst>
                                    <p:set>
                                      <p:cBhvr>
                                        <p:cTn id="101" dur="1" fill="hold">
                                          <p:stCondLst>
                                            <p:cond delay="0"/>
                                          </p:stCondLst>
                                        </p:cTn>
                                        <p:tgtEl>
                                          <p:spTgt spid="19495"/>
                                        </p:tgtEl>
                                        <p:attrNameLst>
                                          <p:attrName>style.visibility</p:attrName>
                                        </p:attrNameLst>
                                      </p:cBhvr>
                                      <p:to>
                                        <p:strVal val="visible"/>
                                      </p:to>
                                    </p:set>
                                    <p:animEffect transition="in" filter="wipe(down)">
                                      <p:cBhvr>
                                        <p:cTn id="102" dur="1000"/>
                                        <p:tgtEl>
                                          <p:spTgt spid="19495"/>
                                        </p:tgtEl>
                                      </p:cBhvr>
                                    </p:animEffect>
                                  </p:childTnLst>
                                </p:cTn>
                              </p:par>
                            </p:childTnLst>
                          </p:cTn>
                        </p:par>
                        <p:par>
                          <p:cTn id="103" fill="hold" nodeType="afterGroup">
                            <p:stCondLst>
                              <p:cond delay="1000"/>
                            </p:stCondLst>
                            <p:childTnLst>
                              <p:par>
                                <p:cTn id="104" presetID="1" presetClass="entr" presetSubtype="0" fill="hold" grpId="0" nodeType="afterEffect">
                                  <p:stCondLst>
                                    <p:cond delay="0"/>
                                  </p:stCondLst>
                                  <p:childTnLst>
                                    <p:set>
                                      <p:cBhvr>
                                        <p:cTn id="105" dur="1" fill="hold">
                                          <p:stCondLst>
                                            <p:cond delay="0"/>
                                          </p:stCondLst>
                                        </p:cTn>
                                        <p:tgtEl>
                                          <p:spTgt spid="19508"/>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9488"/>
                                        </p:tgtEl>
                                        <p:attrNameLst>
                                          <p:attrName>style.visibility</p:attrName>
                                        </p:attrNameLst>
                                      </p:cBhvr>
                                      <p:to>
                                        <p:strVal val="visible"/>
                                      </p:to>
                                    </p:set>
                                  </p:childTnLst>
                                </p:cTn>
                              </p:par>
                            </p:childTnLst>
                          </p:cTn>
                        </p:par>
                        <p:par>
                          <p:cTn id="108" fill="hold" nodeType="afterGroup">
                            <p:stCondLst>
                              <p:cond delay="1000"/>
                            </p:stCondLst>
                            <p:childTnLst>
                              <p:par>
                                <p:cTn id="109" presetID="23" presetClass="entr" presetSubtype="16" fill="hold" grpId="0" nodeType="afterEffect">
                                  <p:stCondLst>
                                    <p:cond delay="0"/>
                                  </p:stCondLst>
                                  <p:childTnLst>
                                    <p:set>
                                      <p:cBhvr>
                                        <p:cTn id="110" dur="1" fill="hold">
                                          <p:stCondLst>
                                            <p:cond delay="0"/>
                                          </p:stCondLst>
                                        </p:cTn>
                                        <p:tgtEl>
                                          <p:spTgt spid="19534"/>
                                        </p:tgtEl>
                                        <p:attrNameLst>
                                          <p:attrName>style.visibility</p:attrName>
                                        </p:attrNameLst>
                                      </p:cBhvr>
                                      <p:to>
                                        <p:strVal val="visible"/>
                                      </p:to>
                                    </p:set>
                                    <p:anim calcmode="lin" valueType="num">
                                      <p:cBhvr>
                                        <p:cTn id="111" dur="500" fill="hold"/>
                                        <p:tgtEl>
                                          <p:spTgt spid="19534"/>
                                        </p:tgtEl>
                                        <p:attrNameLst>
                                          <p:attrName>ppt_w</p:attrName>
                                        </p:attrNameLst>
                                      </p:cBhvr>
                                      <p:tavLst>
                                        <p:tav tm="0">
                                          <p:val>
                                            <p:fltVal val="0"/>
                                          </p:val>
                                        </p:tav>
                                        <p:tav tm="100000">
                                          <p:val>
                                            <p:strVal val="#ppt_w"/>
                                          </p:val>
                                        </p:tav>
                                      </p:tavLst>
                                    </p:anim>
                                    <p:anim calcmode="lin" valueType="num">
                                      <p:cBhvr>
                                        <p:cTn id="112" dur="500" fill="hold"/>
                                        <p:tgtEl>
                                          <p:spTgt spid="19534"/>
                                        </p:tgtEl>
                                        <p:attrNameLst>
                                          <p:attrName>ppt_h</p:attrName>
                                        </p:attrNameLst>
                                      </p:cBhvr>
                                      <p:tavLst>
                                        <p:tav tm="0">
                                          <p:val>
                                            <p:fltVal val="0"/>
                                          </p:val>
                                        </p:tav>
                                        <p:tav tm="100000">
                                          <p:val>
                                            <p:strVal val="#ppt_h"/>
                                          </p:val>
                                        </p:tav>
                                      </p:tavLst>
                                    </p:anim>
                                  </p:childTnLst>
                                </p:cTn>
                              </p:par>
                            </p:childTnLst>
                          </p:cTn>
                        </p:par>
                        <p:par>
                          <p:cTn id="113" fill="hold" nodeType="afterGroup">
                            <p:stCondLst>
                              <p:cond delay="1500"/>
                            </p:stCondLst>
                            <p:childTnLst>
                              <p:par>
                                <p:cTn id="114" presetID="22" presetClass="entr" presetSubtype="8" fill="hold" nodeType="afterEffect">
                                  <p:stCondLst>
                                    <p:cond delay="0"/>
                                  </p:stCondLst>
                                  <p:childTnLst>
                                    <p:set>
                                      <p:cBhvr>
                                        <p:cTn id="115" dur="1" fill="hold">
                                          <p:stCondLst>
                                            <p:cond delay="0"/>
                                          </p:stCondLst>
                                        </p:cTn>
                                        <p:tgtEl>
                                          <p:spTgt spid="19523"/>
                                        </p:tgtEl>
                                        <p:attrNameLst>
                                          <p:attrName>style.visibility</p:attrName>
                                        </p:attrNameLst>
                                      </p:cBhvr>
                                      <p:to>
                                        <p:strVal val="visible"/>
                                      </p:to>
                                    </p:set>
                                    <p:animEffect transition="in" filter="wipe(left)">
                                      <p:cBhvr>
                                        <p:cTn id="116" dur="1000"/>
                                        <p:tgtEl>
                                          <p:spTgt spid="19523"/>
                                        </p:tgtEl>
                                      </p:cBhvr>
                                    </p:animEffect>
                                  </p:childTnLst>
                                </p:cTn>
                              </p:par>
                            </p:childTnLst>
                          </p:cTn>
                        </p:par>
                        <p:par>
                          <p:cTn id="117" fill="hold" nodeType="afterGroup">
                            <p:stCondLst>
                              <p:cond delay="2500"/>
                            </p:stCondLst>
                            <p:childTnLst>
                              <p:par>
                                <p:cTn id="118" presetID="23" presetClass="entr" presetSubtype="16" fill="hold" grpId="0" nodeType="afterEffect">
                                  <p:stCondLst>
                                    <p:cond delay="0"/>
                                  </p:stCondLst>
                                  <p:childTnLst>
                                    <p:set>
                                      <p:cBhvr>
                                        <p:cTn id="119" dur="1" fill="hold">
                                          <p:stCondLst>
                                            <p:cond delay="0"/>
                                          </p:stCondLst>
                                        </p:cTn>
                                        <p:tgtEl>
                                          <p:spTgt spid="19535"/>
                                        </p:tgtEl>
                                        <p:attrNameLst>
                                          <p:attrName>style.visibility</p:attrName>
                                        </p:attrNameLst>
                                      </p:cBhvr>
                                      <p:to>
                                        <p:strVal val="visible"/>
                                      </p:to>
                                    </p:set>
                                    <p:anim calcmode="lin" valueType="num">
                                      <p:cBhvr>
                                        <p:cTn id="120" dur="500" fill="hold"/>
                                        <p:tgtEl>
                                          <p:spTgt spid="19535"/>
                                        </p:tgtEl>
                                        <p:attrNameLst>
                                          <p:attrName>ppt_w</p:attrName>
                                        </p:attrNameLst>
                                      </p:cBhvr>
                                      <p:tavLst>
                                        <p:tav tm="0">
                                          <p:val>
                                            <p:fltVal val="0"/>
                                          </p:val>
                                        </p:tav>
                                        <p:tav tm="100000">
                                          <p:val>
                                            <p:strVal val="#ppt_w"/>
                                          </p:val>
                                        </p:tav>
                                      </p:tavLst>
                                    </p:anim>
                                    <p:anim calcmode="lin" valueType="num">
                                      <p:cBhvr>
                                        <p:cTn id="121" dur="500" fill="hold"/>
                                        <p:tgtEl>
                                          <p:spTgt spid="19535"/>
                                        </p:tgtEl>
                                        <p:attrNameLst>
                                          <p:attrName>ppt_h</p:attrName>
                                        </p:attrNameLst>
                                      </p:cBhvr>
                                      <p:tavLst>
                                        <p:tav tm="0">
                                          <p:val>
                                            <p:fltVal val="0"/>
                                          </p:val>
                                        </p:tav>
                                        <p:tav tm="100000">
                                          <p:val>
                                            <p:strVal val="#ppt_h"/>
                                          </p:val>
                                        </p:tav>
                                      </p:tavLst>
                                    </p:anim>
                                  </p:childTnLst>
                                </p:cTn>
                              </p:par>
                            </p:childTnLst>
                          </p:cTn>
                        </p:par>
                        <p:par>
                          <p:cTn id="122" fill="hold" nodeType="afterGroup">
                            <p:stCondLst>
                              <p:cond delay="3000"/>
                            </p:stCondLst>
                            <p:childTnLst>
                              <p:par>
                                <p:cTn id="123" presetID="22" presetClass="entr" presetSubtype="1" fill="hold" nodeType="afterEffect">
                                  <p:stCondLst>
                                    <p:cond delay="0"/>
                                  </p:stCondLst>
                                  <p:childTnLst>
                                    <p:set>
                                      <p:cBhvr>
                                        <p:cTn id="124" dur="1" fill="hold">
                                          <p:stCondLst>
                                            <p:cond delay="0"/>
                                          </p:stCondLst>
                                        </p:cTn>
                                        <p:tgtEl>
                                          <p:spTgt spid="19524"/>
                                        </p:tgtEl>
                                        <p:attrNameLst>
                                          <p:attrName>style.visibility</p:attrName>
                                        </p:attrNameLst>
                                      </p:cBhvr>
                                      <p:to>
                                        <p:strVal val="visible"/>
                                      </p:to>
                                    </p:set>
                                    <p:animEffect transition="in" filter="wipe(up)">
                                      <p:cBhvr>
                                        <p:cTn id="125" dur="1000"/>
                                        <p:tgtEl>
                                          <p:spTgt spid="19524"/>
                                        </p:tgtEl>
                                      </p:cBhvr>
                                    </p:animEffect>
                                  </p:childTnLst>
                                </p:cTn>
                              </p:par>
                            </p:childTnLst>
                          </p:cTn>
                        </p:par>
                        <p:par>
                          <p:cTn id="126" fill="hold" nodeType="afterGroup">
                            <p:stCondLst>
                              <p:cond delay="4000"/>
                            </p:stCondLst>
                            <p:childTnLst>
                              <p:par>
                                <p:cTn id="127" presetID="1" presetClass="entr" presetSubtype="0" fill="hold" grpId="0" nodeType="afterEffect">
                                  <p:stCondLst>
                                    <p:cond delay="0"/>
                                  </p:stCondLst>
                                  <p:childTnLst>
                                    <p:set>
                                      <p:cBhvr>
                                        <p:cTn id="128" dur="1" fill="hold">
                                          <p:stCondLst>
                                            <p:cond delay="0"/>
                                          </p:stCondLst>
                                        </p:cTn>
                                        <p:tgtEl>
                                          <p:spTgt spid="19491"/>
                                        </p:tgtEl>
                                        <p:attrNameLst>
                                          <p:attrName>style.visibility</p:attrName>
                                        </p:attrNameLst>
                                      </p:cBhvr>
                                      <p:to>
                                        <p:strVal val="visible"/>
                                      </p:to>
                                    </p:set>
                                  </p:childTnLst>
                                </p:cTn>
                              </p:par>
                            </p:childTnLst>
                          </p:cTn>
                        </p:par>
                        <p:par>
                          <p:cTn id="129" fill="hold" nodeType="afterGroup">
                            <p:stCondLst>
                              <p:cond delay="4000"/>
                            </p:stCondLst>
                            <p:childTnLst>
                              <p:par>
                                <p:cTn id="130" presetID="22" presetClass="entr" presetSubtype="8" fill="hold" nodeType="afterEffect">
                                  <p:stCondLst>
                                    <p:cond delay="0"/>
                                  </p:stCondLst>
                                  <p:childTnLst>
                                    <p:set>
                                      <p:cBhvr>
                                        <p:cTn id="131" dur="1" fill="hold">
                                          <p:stCondLst>
                                            <p:cond delay="0"/>
                                          </p:stCondLst>
                                        </p:cTn>
                                        <p:tgtEl>
                                          <p:spTgt spid="19501"/>
                                        </p:tgtEl>
                                        <p:attrNameLst>
                                          <p:attrName>style.visibility</p:attrName>
                                        </p:attrNameLst>
                                      </p:cBhvr>
                                      <p:to>
                                        <p:strVal val="visible"/>
                                      </p:to>
                                    </p:set>
                                    <p:animEffect transition="in" filter="wipe(left)">
                                      <p:cBhvr>
                                        <p:cTn id="132" dur="1000"/>
                                        <p:tgtEl>
                                          <p:spTgt spid="19501"/>
                                        </p:tgtEl>
                                      </p:cBhvr>
                                    </p:animEffect>
                                  </p:childTnLst>
                                </p:cTn>
                              </p:par>
                            </p:childTnLst>
                          </p:cTn>
                        </p:par>
                        <p:par>
                          <p:cTn id="133" fill="hold" nodeType="afterGroup">
                            <p:stCondLst>
                              <p:cond delay="5000"/>
                            </p:stCondLst>
                            <p:childTnLst>
                              <p:par>
                                <p:cTn id="134" presetID="1" presetClass="entr" presetSubtype="0" fill="hold" grpId="0" nodeType="afterEffect">
                                  <p:stCondLst>
                                    <p:cond delay="0"/>
                                  </p:stCondLst>
                                  <p:childTnLst>
                                    <p:set>
                                      <p:cBhvr>
                                        <p:cTn id="135" dur="1" fill="hold">
                                          <p:stCondLst>
                                            <p:cond delay="0"/>
                                          </p:stCondLst>
                                        </p:cTn>
                                        <p:tgtEl>
                                          <p:spTgt spid="19513"/>
                                        </p:tgtEl>
                                        <p:attrNameLst>
                                          <p:attrName>style.visibility</p:attrName>
                                        </p:attrNameLst>
                                      </p:cBhvr>
                                      <p:to>
                                        <p:strVal val="visible"/>
                                      </p:to>
                                    </p:set>
                                  </p:childTnLst>
                                </p:cTn>
                              </p:par>
                            </p:childTnLst>
                          </p:cTn>
                        </p:par>
                        <p:par>
                          <p:cTn id="136" fill="hold" nodeType="afterGroup">
                            <p:stCondLst>
                              <p:cond delay="5000"/>
                            </p:stCondLst>
                            <p:childTnLst>
                              <p:par>
                                <p:cTn id="137" presetID="22" presetClass="entr" presetSubtype="1" fill="hold" nodeType="afterEffect">
                                  <p:stCondLst>
                                    <p:cond delay="0"/>
                                  </p:stCondLst>
                                  <p:childTnLst>
                                    <p:set>
                                      <p:cBhvr>
                                        <p:cTn id="138" dur="1" fill="hold">
                                          <p:stCondLst>
                                            <p:cond delay="0"/>
                                          </p:stCondLst>
                                        </p:cTn>
                                        <p:tgtEl>
                                          <p:spTgt spid="19525"/>
                                        </p:tgtEl>
                                        <p:attrNameLst>
                                          <p:attrName>style.visibility</p:attrName>
                                        </p:attrNameLst>
                                      </p:cBhvr>
                                      <p:to>
                                        <p:strVal val="visible"/>
                                      </p:to>
                                    </p:set>
                                    <p:animEffect transition="in" filter="wipe(up)">
                                      <p:cBhvr>
                                        <p:cTn id="139" dur="1000"/>
                                        <p:tgtEl>
                                          <p:spTgt spid="19525"/>
                                        </p:tgtEl>
                                      </p:cBhvr>
                                    </p:animEffect>
                                  </p:childTnLst>
                                </p:cTn>
                              </p:par>
                              <p:par>
                                <p:cTn id="140" presetID="22" presetClass="entr" presetSubtype="1" fill="hold" nodeType="withEffect">
                                  <p:stCondLst>
                                    <p:cond delay="0"/>
                                  </p:stCondLst>
                                  <p:childTnLst>
                                    <p:set>
                                      <p:cBhvr>
                                        <p:cTn id="141" dur="1" fill="hold">
                                          <p:stCondLst>
                                            <p:cond delay="0"/>
                                          </p:stCondLst>
                                        </p:cTn>
                                        <p:tgtEl>
                                          <p:spTgt spid="19527"/>
                                        </p:tgtEl>
                                        <p:attrNameLst>
                                          <p:attrName>style.visibility</p:attrName>
                                        </p:attrNameLst>
                                      </p:cBhvr>
                                      <p:to>
                                        <p:strVal val="visible"/>
                                      </p:to>
                                    </p:set>
                                    <p:animEffect transition="in" filter="wipe(up)">
                                      <p:cBhvr>
                                        <p:cTn id="142" dur="1000"/>
                                        <p:tgtEl>
                                          <p:spTgt spid="19527"/>
                                        </p:tgtEl>
                                      </p:cBhvr>
                                    </p:animEffect>
                                  </p:childTnLst>
                                </p:cTn>
                              </p:par>
                              <p:par>
                                <p:cTn id="143" presetID="22" presetClass="entr" presetSubtype="2" fill="hold" nodeType="withEffect">
                                  <p:stCondLst>
                                    <p:cond delay="0"/>
                                  </p:stCondLst>
                                  <p:childTnLst>
                                    <p:set>
                                      <p:cBhvr>
                                        <p:cTn id="144" dur="1" fill="hold">
                                          <p:stCondLst>
                                            <p:cond delay="0"/>
                                          </p:stCondLst>
                                        </p:cTn>
                                        <p:tgtEl>
                                          <p:spTgt spid="19526"/>
                                        </p:tgtEl>
                                        <p:attrNameLst>
                                          <p:attrName>style.visibility</p:attrName>
                                        </p:attrNameLst>
                                      </p:cBhvr>
                                      <p:to>
                                        <p:strVal val="visible"/>
                                      </p:to>
                                    </p:set>
                                    <p:animEffect transition="in" filter="wipe(right)">
                                      <p:cBhvr>
                                        <p:cTn id="145" dur="1000"/>
                                        <p:tgtEl>
                                          <p:spTgt spid="19526"/>
                                        </p:tgtEl>
                                      </p:cBhvr>
                                    </p:animEffect>
                                  </p:childTnLst>
                                </p:cTn>
                              </p:par>
                            </p:childTnLst>
                          </p:cTn>
                        </p:par>
                        <p:par>
                          <p:cTn id="146" fill="hold" nodeType="afterGroup">
                            <p:stCondLst>
                              <p:cond delay="6000"/>
                            </p:stCondLst>
                            <p:childTnLst>
                              <p:par>
                                <p:cTn id="147" presetID="23" presetClass="entr" presetSubtype="16" fill="hold" grpId="0" nodeType="afterEffect">
                                  <p:stCondLst>
                                    <p:cond delay="0"/>
                                  </p:stCondLst>
                                  <p:childTnLst>
                                    <p:set>
                                      <p:cBhvr>
                                        <p:cTn id="148" dur="1" fill="hold">
                                          <p:stCondLst>
                                            <p:cond delay="0"/>
                                          </p:stCondLst>
                                        </p:cTn>
                                        <p:tgtEl>
                                          <p:spTgt spid="19536"/>
                                        </p:tgtEl>
                                        <p:attrNameLst>
                                          <p:attrName>style.visibility</p:attrName>
                                        </p:attrNameLst>
                                      </p:cBhvr>
                                      <p:to>
                                        <p:strVal val="visible"/>
                                      </p:to>
                                    </p:set>
                                    <p:anim calcmode="lin" valueType="num">
                                      <p:cBhvr>
                                        <p:cTn id="149" dur="500" fill="hold"/>
                                        <p:tgtEl>
                                          <p:spTgt spid="19536"/>
                                        </p:tgtEl>
                                        <p:attrNameLst>
                                          <p:attrName>ppt_w</p:attrName>
                                        </p:attrNameLst>
                                      </p:cBhvr>
                                      <p:tavLst>
                                        <p:tav tm="0">
                                          <p:val>
                                            <p:fltVal val="0"/>
                                          </p:val>
                                        </p:tav>
                                        <p:tav tm="100000">
                                          <p:val>
                                            <p:strVal val="#ppt_w"/>
                                          </p:val>
                                        </p:tav>
                                      </p:tavLst>
                                    </p:anim>
                                    <p:anim calcmode="lin" valueType="num">
                                      <p:cBhvr>
                                        <p:cTn id="150" dur="500" fill="hold"/>
                                        <p:tgtEl>
                                          <p:spTgt spid="19536"/>
                                        </p:tgtEl>
                                        <p:attrNameLst>
                                          <p:attrName>ppt_h</p:attrName>
                                        </p:attrNameLst>
                                      </p:cBhvr>
                                      <p:tavLst>
                                        <p:tav tm="0">
                                          <p:val>
                                            <p:fltVal val="0"/>
                                          </p:val>
                                        </p:tav>
                                        <p:tav tm="100000">
                                          <p:val>
                                            <p:strVal val="#ppt_h"/>
                                          </p:val>
                                        </p:tav>
                                      </p:tavLst>
                                    </p:anim>
                                  </p:childTnLst>
                                </p:cTn>
                              </p:par>
                              <p:par>
                                <p:cTn id="151" presetID="23" presetClass="entr" presetSubtype="16" fill="hold" grpId="0" nodeType="withEffect">
                                  <p:stCondLst>
                                    <p:cond delay="0"/>
                                  </p:stCondLst>
                                  <p:childTnLst>
                                    <p:set>
                                      <p:cBhvr>
                                        <p:cTn id="152" dur="1" fill="hold">
                                          <p:stCondLst>
                                            <p:cond delay="0"/>
                                          </p:stCondLst>
                                        </p:cTn>
                                        <p:tgtEl>
                                          <p:spTgt spid="19540"/>
                                        </p:tgtEl>
                                        <p:attrNameLst>
                                          <p:attrName>style.visibility</p:attrName>
                                        </p:attrNameLst>
                                      </p:cBhvr>
                                      <p:to>
                                        <p:strVal val="visible"/>
                                      </p:to>
                                    </p:set>
                                    <p:anim calcmode="lin" valueType="num">
                                      <p:cBhvr>
                                        <p:cTn id="153" dur="500" fill="hold"/>
                                        <p:tgtEl>
                                          <p:spTgt spid="19540"/>
                                        </p:tgtEl>
                                        <p:attrNameLst>
                                          <p:attrName>ppt_w</p:attrName>
                                        </p:attrNameLst>
                                      </p:cBhvr>
                                      <p:tavLst>
                                        <p:tav tm="0">
                                          <p:val>
                                            <p:fltVal val="0"/>
                                          </p:val>
                                        </p:tav>
                                        <p:tav tm="100000">
                                          <p:val>
                                            <p:strVal val="#ppt_w"/>
                                          </p:val>
                                        </p:tav>
                                      </p:tavLst>
                                    </p:anim>
                                    <p:anim calcmode="lin" valueType="num">
                                      <p:cBhvr>
                                        <p:cTn id="154" dur="500" fill="hold"/>
                                        <p:tgtEl>
                                          <p:spTgt spid="19540"/>
                                        </p:tgtEl>
                                        <p:attrNameLst>
                                          <p:attrName>ppt_h</p:attrName>
                                        </p:attrNameLst>
                                      </p:cBhvr>
                                      <p:tavLst>
                                        <p:tav tm="0">
                                          <p:val>
                                            <p:fltVal val="0"/>
                                          </p:val>
                                        </p:tav>
                                        <p:tav tm="100000">
                                          <p:val>
                                            <p:strVal val="#ppt_h"/>
                                          </p:val>
                                        </p:tav>
                                      </p:tavLst>
                                    </p:anim>
                                  </p:childTnLst>
                                </p:cTn>
                              </p:par>
                            </p:childTnLst>
                          </p:cTn>
                        </p:par>
                        <p:par>
                          <p:cTn id="155" fill="hold" nodeType="afterGroup">
                            <p:stCondLst>
                              <p:cond delay="6500"/>
                            </p:stCondLst>
                            <p:childTnLst>
                              <p:par>
                                <p:cTn id="156" presetID="1" presetClass="entr" presetSubtype="0" fill="hold" grpId="0" nodeType="afterEffect">
                                  <p:stCondLst>
                                    <p:cond delay="0"/>
                                  </p:stCondLst>
                                  <p:childTnLst>
                                    <p:set>
                                      <p:cBhvr>
                                        <p:cTn id="157" dur="1" fill="hold">
                                          <p:stCondLst>
                                            <p:cond delay="0"/>
                                          </p:stCondLst>
                                        </p:cTn>
                                        <p:tgtEl>
                                          <p:spTgt spid="19498"/>
                                        </p:tgtEl>
                                        <p:attrNameLst>
                                          <p:attrName>style.visibility</p:attrName>
                                        </p:attrNameLst>
                                      </p:cBhvr>
                                      <p:to>
                                        <p:strVal val="visible"/>
                                      </p:to>
                                    </p:set>
                                  </p:childTnLst>
                                </p:cTn>
                              </p:par>
                              <p:par>
                                <p:cTn id="158" presetID="1" presetClass="entr" presetSubtype="0" fill="hold" grpId="0" nodeType="withEffect">
                                  <p:stCondLst>
                                    <p:cond delay="0"/>
                                  </p:stCondLst>
                                  <p:childTnLst>
                                    <p:set>
                                      <p:cBhvr>
                                        <p:cTn id="159" dur="1" fill="hold">
                                          <p:stCondLst>
                                            <p:cond delay="0"/>
                                          </p:stCondLst>
                                        </p:cTn>
                                        <p:tgtEl>
                                          <p:spTgt spid="19485"/>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19484"/>
                                        </p:tgtEl>
                                        <p:attrNameLst>
                                          <p:attrName>style.visibility</p:attrName>
                                        </p:attrNameLst>
                                      </p:cBhvr>
                                      <p:to>
                                        <p:strVal val="visible"/>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22" presetClass="entr" presetSubtype="4" fill="hold" nodeType="clickEffect">
                                  <p:stCondLst>
                                    <p:cond delay="0"/>
                                  </p:stCondLst>
                                  <p:childTnLst>
                                    <p:set>
                                      <p:cBhvr>
                                        <p:cTn id="165" dur="1" fill="hold">
                                          <p:stCondLst>
                                            <p:cond delay="0"/>
                                          </p:stCondLst>
                                        </p:cTn>
                                        <p:tgtEl>
                                          <p:spTgt spid="19496"/>
                                        </p:tgtEl>
                                        <p:attrNameLst>
                                          <p:attrName>style.visibility</p:attrName>
                                        </p:attrNameLst>
                                      </p:cBhvr>
                                      <p:to>
                                        <p:strVal val="visible"/>
                                      </p:to>
                                    </p:set>
                                    <p:animEffect transition="in" filter="wipe(down)">
                                      <p:cBhvr>
                                        <p:cTn id="166" dur="1000"/>
                                        <p:tgtEl>
                                          <p:spTgt spid="19496"/>
                                        </p:tgtEl>
                                      </p:cBhvr>
                                    </p:animEffect>
                                  </p:childTnLst>
                                </p:cTn>
                              </p:par>
                            </p:childTnLst>
                          </p:cTn>
                        </p:par>
                        <p:par>
                          <p:cTn id="167" fill="hold" nodeType="afterGroup">
                            <p:stCondLst>
                              <p:cond delay="1000"/>
                            </p:stCondLst>
                            <p:childTnLst>
                              <p:par>
                                <p:cTn id="168" presetID="23" presetClass="entr" presetSubtype="16" fill="hold" grpId="0" nodeType="afterEffect">
                                  <p:stCondLst>
                                    <p:cond delay="0"/>
                                  </p:stCondLst>
                                  <p:childTnLst>
                                    <p:set>
                                      <p:cBhvr>
                                        <p:cTn id="169" dur="1" fill="hold">
                                          <p:stCondLst>
                                            <p:cond delay="0"/>
                                          </p:stCondLst>
                                        </p:cTn>
                                        <p:tgtEl>
                                          <p:spTgt spid="19537"/>
                                        </p:tgtEl>
                                        <p:attrNameLst>
                                          <p:attrName>style.visibility</p:attrName>
                                        </p:attrNameLst>
                                      </p:cBhvr>
                                      <p:to>
                                        <p:strVal val="visible"/>
                                      </p:to>
                                    </p:set>
                                    <p:anim calcmode="lin" valueType="num">
                                      <p:cBhvr>
                                        <p:cTn id="170" dur="500" fill="hold"/>
                                        <p:tgtEl>
                                          <p:spTgt spid="19537"/>
                                        </p:tgtEl>
                                        <p:attrNameLst>
                                          <p:attrName>ppt_w</p:attrName>
                                        </p:attrNameLst>
                                      </p:cBhvr>
                                      <p:tavLst>
                                        <p:tav tm="0">
                                          <p:val>
                                            <p:fltVal val="0"/>
                                          </p:val>
                                        </p:tav>
                                        <p:tav tm="100000">
                                          <p:val>
                                            <p:strVal val="#ppt_w"/>
                                          </p:val>
                                        </p:tav>
                                      </p:tavLst>
                                    </p:anim>
                                    <p:anim calcmode="lin" valueType="num">
                                      <p:cBhvr>
                                        <p:cTn id="171" dur="500" fill="hold"/>
                                        <p:tgtEl>
                                          <p:spTgt spid="19537"/>
                                        </p:tgtEl>
                                        <p:attrNameLst>
                                          <p:attrName>ppt_h</p:attrName>
                                        </p:attrNameLst>
                                      </p:cBhvr>
                                      <p:tavLst>
                                        <p:tav tm="0">
                                          <p:val>
                                            <p:fltVal val="0"/>
                                          </p:val>
                                        </p:tav>
                                        <p:tav tm="100000">
                                          <p:val>
                                            <p:strVal val="#ppt_h"/>
                                          </p:val>
                                        </p:tav>
                                      </p:tavLst>
                                    </p:anim>
                                  </p:childTnLst>
                                </p:cTn>
                              </p:par>
                            </p:childTnLst>
                          </p:cTn>
                        </p:par>
                        <p:par>
                          <p:cTn id="172" fill="hold" nodeType="afterGroup">
                            <p:stCondLst>
                              <p:cond delay="1500"/>
                            </p:stCondLst>
                            <p:childTnLst>
                              <p:par>
                                <p:cTn id="173" presetID="1" presetClass="entr" presetSubtype="0" fill="hold" grpId="0" nodeType="afterEffect">
                                  <p:stCondLst>
                                    <p:cond delay="0"/>
                                  </p:stCondLst>
                                  <p:childTnLst>
                                    <p:set>
                                      <p:cBhvr>
                                        <p:cTn id="174" dur="1" fill="hold">
                                          <p:stCondLst>
                                            <p:cond delay="0"/>
                                          </p:stCondLst>
                                        </p:cTn>
                                        <p:tgtEl>
                                          <p:spTgt spid="19509"/>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9489"/>
                                        </p:tgtEl>
                                        <p:attrNameLst>
                                          <p:attrName>style.visibility</p:attrName>
                                        </p:attrNameLst>
                                      </p:cBhvr>
                                      <p:to>
                                        <p:strVal val="visible"/>
                                      </p:to>
                                    </p:set>
                                  </p:childTnLst>
                                </p:cTn>
                              </p:par>
                            </p:childTnLst>
                          </p:cTn>
                        </p:par>
                        <p:par>
                          <p:cTn id="177" fill="hold" nodeType="afterGroup">
                            <p:stCondLst>
                              <p:cond delay="1500"/>
                            </p:stCondLst>
                            <p:childTnLst>
                              <p:par>
                                <p:cTn id="178" presetID="22" presetClass="entr" presetSubtype="8" fill="hold" nodeType="afterEffect">
                                  <p:stCondLst>
                                    <p:cond delay="0"/>
                                  </p:stCondLst>
                                  <p:childTnLst>
                                    <p:set>
                                      <p:cBhvr>
                                        <p:cTn id="179" dur="1" fill="hold">
                                          <p:stCondLst>
                                            <p:cond delay="0"/>
                                          </p:stCondLst>
                                        </p:cTn>
                                        <p:tgtEl>
                                          <p:spTgt spid="19528"/>
                                        </p:tgtEl>
                                        <p:attrNameLst>
                                          <p:attrName>style.visibility</p:attrName>
                                        </p:attrNameLst>
                                      </p:cBhvr>
                                      <p:to>
                                        <p:strVal val="visible"/>
                                      </p:to>
                                    </p:set>
                                    <p:animEffect transition="in" filter="wipe(left)">
                                      <p:cBhvr>
                                        <p:cTn id="180" dur="1000"/>
                                        <p:tgtEl>
                                          <p:spTgt spid="19528"/>
                                        </p:tgtEl>
                                      </p:cBhvr>
                                    </p:animEffect>
                                  </p:childTnLst>
                                </p:cTn>
                              </p:par>
                            </p:childTnLst>
                          </p:cTn>
                        </p:par>
                        <p:par>
                          <p:cTn id="181" fill="hold" nodeType="afterGroup">
                            <p:stCondLst>
                              <p:cond delay="2500"/>
                            </p:stCondLst>
                            <p:childTnLst>
                              <p:par>
                                <p:cTn id="182" presetID="23" presetClass="entr" presetSubtype="16" fill="hold" grpId="0" nodeType="afterEffect">
                                  <p:stCondLst>
                                    <p:cond delay="0"/>
                                  </p:stCondLst>
                                  <p:childTnLst>
                                    <p:set>
                                      <p:cBhvr>
                                        <p:cTn id="183" dur="1" fill="hold">
                                          <p:stCondLst>
                                            <p:cond delay="0"/>
                                          </p:stCondLst>
                                        </p:cTn>
                                        <p:tgtEl>
                                          <p:spTgt spid="19538"/>
                                        </p:tgtEl>
                                        <p:attrNameLst>
                                          <p:attrName>style.visibility</p:attrName>
                                        </p:attrNameLst>
                                      </p:cBhvr>
                                      <p:to>
                                        <p:strVal val="visible"/>
                                      </p:to>
                                    </p:set>
                                    <p:anim calcmode="lin" valueType="num">
                                      <p:cBhvr>
                                        <p:cTn id="184" dur="500" fill="hold"/>
                                        <p:tgtEl>
                                          <p:spTgt spid="19538"/>
                                        </p:tgtEl>
                                        <p:attrNameLst>
                                          <p:attrName>ppt_w</p:attrName>
                                        </p:attrNameLst>
                                      </p:cBhvr>
                                      <p:tavLst>
                                        <p:tav tm="0">
                                          <p:val>
                                            <p:fltVal val="0"/>
                                          </p:val>
                                        </p:tav>
                                        <p:tav tm="100000">
                                          <p:val>
                                            <p:strVal val="#ppt_w"/>
                                          </p:val>
                                        </p:tav>
                                      </p:tavLst>
                                    </p:anim>
                                    <p:anim calcmode="lin" valueType="num">
                                      <p:cBhvr>
                                        <p:cTn id="185" dur="500" fill="hold"/>
                                        <p:tgtEl>
                                          <p:spTgt spid="19538"/>
                                        </p:tgtEl>
                                        <p:attrNameLst>
                                          <p:attrName>ppt_h</p:attrName>
                                        </p:attrNameLst>
                                      </p:cBhvr>
                                      <p:tavLst>
                                        <p:tav tm="0">
                                          <p:val>
                                            <p:fltVal val="0"/>
                                          </p:val>
                                        </p:tav>
                                        <p:tav tm="100000">
                                          <p:val>
                                            <p:strVal val="#ppt_h"/>
                                          </p:val>
                                        </p:tav>
                                      </p:tavLst>
                                    </p:anim>
                                  </p:childTnLst>
                                </p:cTn>
                              </p:par>
                            </p:childTnLst>
                          </p:cTn>
                        </p:par>
                        <p:par>
                          <p:cTn id="186" fill="hold" nodeType="afterGroup">
                            <p:stCondLst>
                              <p:cond delay="3000"/>
                            </p:stCondLst>
                            <p:childTnLst>
                              <p:par>
                                <p:cTn id="187" presetID="22" presetClass="entr" presetSubtype="1" fill="hold" nodeType="afterEffect">
                                  <p:stCondLst>
                                    <p:cond delay="0"/>
                                  </p:stCondLst>
                                  <p:childTnLst>
                                    <p:set>
                                      <p:cBhvr>
                                        <p:cTn id="188" dur="1" fill="hold">
                                          <p:stCondLst>
                                            <p:cond delay="0"/>
                                          </p:stCondLst>
                                        </p:cTn>
                                        <p:tgtEl>
                                          <p:spTgt spid="19529"/>
                                        </p:tgtEl>
                                        <p:attrNameLst>
                                          <p:attrName>style.visibility</p:attrName>
                                        </p:attrNameLst>
                                      </p:cBhvr>
                                      <p:to>
                                        <p:strVal val="visible"/>
                                      </p:to>
                                    </p:set>
                                    <p:animEffect transition="in" filter="wipe(up)">
                                      <p:cBhvr>
                                        <p:cTn id="189" dur="1000"/>
                                        <p:tgtEl>
                                          <p:spTgt spid="19529"/>
                                        </p:tgtEl>
                                      </p:cBhvr>
                                    </p:animEffect>
                                  </p:childTnLst>
                                </p:cTn>
                              </p:par>
                            </p:childTnLst>
                          </p:cTn>
                        </p:par>
                        <p:par>
                          <p:cTn id="190" fill="hold" nodeType="afterGroup">
                            <p:stCondLst>
                              <p:cond delay="4000"/>
                            </p:stCondLst>
                            <p:childTnLst>
                              <p:par>
                                <p:cTn id="191" presetID="1" presetClass="entr" presetSubtype="0" fill="hold" grpId="0" nodeType="afterEffect">
                                  <p:stCondLst>
                                    <p:cond delay="0"/>
                                  </p:stCondLst>
                                  <p:childTnLst>
                                    <p:set>
                                      <p:cBhvr>
                                        <p:cTn id="192" dur="1" fill="hold">
                                          <p:stCondLst>
                                            <p:cond delay="0"/>
                                          </p:stCondLst>
                                        </p:cTn>
                                        <p:tgtEl>
                                          <p:spTgt spid="19492"/>
                                        </p:tgtEl>
                                        <p:attrNameLst>
                                          <p:attrName>style.visibility</p:attrName>
                                        </p:attrNameLst>
                                      </p:cBhvr>
                                      <p:to>
                                        <p:strVal val="visible"/>
                                      </p:to>
                                    </p:set>
                                  </p:childTnLst>
                                </p:cTn>
                              </p:par>
                            </p:childTnLst>
                          </p:cTn>
                        </p:par>
                        <p:par>
                          <p:cTn id="193" fill="hold" nodeType="afterGroup">
                            <p:stCondLst>
                              <p:cond delay="4000"/>
                            </p:stCondLst>
                            <p:childTnLst>
                              <p:par>
                                <p:cTn id="194" presetID="22" presetClass="entr" presetSubtype="8" fill="hold" nodeType="afterEffect">
                                  <p:stCondLst>
                                    <p:cond delay="0"/>
                                  </p:stCondLst>
                                  <p:childTnLst>
                                    <p:set>
                                      <p:cBhvr>
                                        <p:cTn id="195" dur="1" fill="hold">
                                          <p:stCondLst>
                                            <p:cond delay="0"/>
                                          </p:stCondLst>
                                        </p:cTn>
                                        <p:tgtEl>
                                          <p:spTgt spid="19502"/>
                                        </p:tgtEl>
                                        <p:attrNameLst>
                                          <p:attrName>style.visibility</p:attrName>
                                        </p:attrNameLst>
                                      </p:cBhvr>
                                      <p:to>
                                        <p:strVal val="visible"/>
                                      </p:to>
                                    </p:set>
                                    <p:animEffect transition="in" filter="wipe(left)">
                                      <p:cBhvr>
                                        <p:cTn id="196" dur="1000"/>
                                        <p:tgtEl>
                                          <p:spTgt spid="19502"/>
                                        </p:tgtEl>
                                      </p:cBhvr>
                                    </p:animEffect>
                                  </p:childTnLst>
                                </p:cTn>
                              </p:par>
                            </p:childTnLst>
                          </p:cTn>
                        </p:par>
                        <p:par>
                          <p:cTn id="197" fill="hold" nodeType="afterGroup">
                            <p:stCondLst>
                              <p:cond delay="5000"/>
                            </p:stCondLst>
                            <p:childTnLst>
                              <p:par>
                                <p:cTn id="198" presetID="1" presetClass="entr" presetSubtype="0" fill="hold" grpId="0" nodeType="afterEffect">
                                  <p:stCondLst>
                                    <p:cond delay="0"/>
                                  </p:stCondLst>
                                  <p:childTnLst>
                                    <p:set>
                                      <p:cBhvr>
                                        <p:cTn id="199" dur="1" fill="hold">
                                          <p:stCondLst>
                                            <p:cond delay="0"/>
                                          </p:stCondLst>
                                        </p:cTn>
                                        <p:tgtEl>
                                          <p:spTgt spid="19514"/>
                                        </p:tgtEl>
                                        <p:attrNameLst>
                                          <p:attrName>style.visibility</p:attrName>
                                        </p:attrNameLst>
                                      </p:cBhvr>
                                      <p:to>
                                        <p:strVal val="visible"/>
                                      </p:to>
                                    </p:set>
                                  </p:childTnLst>
                                </p:cTn>
                              </p:par>
                            </p:childTnLst>
                          </p:cTn>
                        </p:par>
                        <p:par>
                          <p:cTn id="200" fill="hold" nodeType="afterGroup">
                            <p:stCondLst>
                              <p:cond delay="5000"/>
                            </p:stCondLst>
                            <p:childTnLst>
                              <p:par>
                                <p:cTn id="201" presetID="22" presetClass="entr" presetSubtype="1" fill="hold" nodeType="afterEffect">
                                  <p:stCondLst>
                                    <p:cond delay="0"/>
                                  </p:stCondLst>
                                  <p:childTnLst>
                                    <p:set>
                                      <p:cBhvr>
                                        <p:cTn id="202" dur="1" fill="hold">
                                          <p:stCondLst>
                                            <p:cond delay="0"/>
                                          </p:stCondLst>
                                        </p:cTn>
                                        <p:tgtEl>
                                          <p:spTgt spid="19530"/>
                                        </p:tgtEl>
                                        <p:attrNameLst>
                                          <p:attrName>style.visibility</p:attrName>
                                        </p:attrNameLst>
                                      </p:cBhvr>
                                      <p:to>
                                        <p:strVal val="visible"/>
                                      </p:to>
                                    </p:set>
                                    <p:animEffect transition="in" filter="wipe(up)">
                                      <p:cBhvr>
                                        <p:cTn id="203" dur="1000"/>
                                        <p:tgtEl>
                                          <p:spTgt spid="19530"/>
                                        </p:tgtEl>
                                      </p:cBhvr>
                                    </p:animEffect>
                                  </p:childTnLst>
                                </p:cTn>
                              </p:par>
                              <p:par>
                                <p:cTn id="204" presetID="22" presetClass="entr" presetSubtype="2" fill="hold" nodeType="withEffect">
                                  <p:stCondLst>
                                    <p:cond delay="0"/>
                                  </p:stCondLst>
                                  <p:childTnLst>
                                    <p:set>
                                      <p:cBhvr>
                                        <p:cTn id="205" dur="1" fill="hold">
                                          <p:stCondLst>
                                            <p:cond delay="0"/>
                                          </p:stCondLst>
                                        </p:cTn>
                                        <p:tgtEl>
                                          <p:spTgt spid="19531"/>
                                        </p:tgtEl>
                                        <p:attrNameLst>
                                          <p:attrName>style.visibility</p:attrName>
                                        </p:attrNameLst>
                                      </p:cBhvr>
                                      <p:to>
                                        <p:strVal val="visible"/>
                                      </p:to>
                                    </p:set>
                                    <p:animEffect transition="in" filter="wipe(right)">
                                      <p:cBhvr>
                                        <p:cTn id="206" dur="1000"/>
                                        <p:tgtEl>
                                          <p:spTgt spid="19531"/>
                                        </p:tgtEl>
                                      </p:cBhvr>
                                    </p:animEffect>
                                  </p:childTnLst>
                                </p:cTn>
                              </p:par>
                            </p:childTnLst>
                          </p:cTn>
                        </p:par>
                        <p:par>
                          <p:cTn id="207" fill="hold" nodeType="afterGroup">
                            <p:stCondLst>
                              <p:cond delay="6000"/>
                            </p:stCondLst>
                            <p:childTnLst>
                              <p:par>
                                <p:cTn id="208" presetID="23" presetClass="entr" presetSubtype="16" fill="hold" grpId="0" nodeType="afterEffect">
                                  <p:stCondLst>
                                    <p:cond delay="0"/>
                                  </p:stCondLst>
                                  <p:childTnLst>
                                    <p:set>
                                      <p:cBhvr>
                                        <p:cTn id="209" dur="1" fill="hold">
                                          <p:stCondLst>
                                            <p:cond delay="0"/>
                                          </p:stCondLst>
                                        </p:cTn>
                                        <p:tgtEl>
                                          <p:spTgt spid="19539"/>
                                        </p:tgtEl>
                                        <p:attrNameLst>
                                          <p:attrName>style.visibility</p:attrName>
                                        </p:attrNameLst>
                                      </p:cBhvr>
                                      <p:to>
                                        <p:strVal val="visible"/>
                                      </p:to>
                                    </p:set>
                                    <p:anim calcmode="lin" valueType="num">
                                      <p:cBhvr>
                                        <p:cTn id="210" dur="500" fill="hold"/>
                                        <p:tgtEl>
                                          <p:spTgt spid="19539"/>
                                        </p:tgtEl>
                                        <p:attrNameLst>
                                          <p:attrName>ppt_w</p:attrName>
                                        </p:attrNameLst>
                                      </p:cBhvr>
                                      <p:tavLst>
                                        <p:tav tm="0">
                                          <p:val>
                                            <p:fltVal val="0"/>
                                          </p:val>
                                        </p:tav>
                                        <p:tav tm="100000">
                                          <p:val>
                                            <p:strVal val="#ppt_w"/>
                                          </p:val>
                                        </p:tav>
                                      </p:tavLst>
                                    </p:anim>
                                    <p:anim calcmode="lin" valueType="num">
                                      <p:cBhvr>
                                        <p:cTn id="211" dur="500" fill="hold"/>
                                        <p:tgtEl>
                                          <p:spTgt spid="19539"/>
                                        </p:tgtEl>
                                        <p:attrNameLst>
                                          <p:attrName>ppt_h</p:attrName>
                                        </p:attrNameLst>
                                      </p:cBhvr>
                                      <p:tavLst>
                                        <p:tav tm="0">
                                          <p:val>
                                            <p:fltVal val="0"/>
                                          </p:val>
                                        </p:tav>
                                        <p:tav tm="100000">
                                          <p:val>
                                            <p:strVal val="#ppt_h"/>
                                          </p:val>
                                        </p:tav>
                                      </p:tavLst>
                                    </p:anim>
                                  </p:childTnLst>
                                </p:cTn>
                              </p:par>
                            </p:childTnLst>
                          </p:cTn>
                        </p:par>
                        <p:par>
                          <p:cTn id="212" fill="hold" nodeType="afterGroup">
                            <p:stCondLst>
                              <p:cond delay="6500"/>
                            </p:stCondLst>
                            <p:childTnLst>
                              <p:par>
                                <p:cTn id="213" presetID="1" presetClass="entr" presetSubtype="0" fill="hold" grpId="0" nodeType="afterEffect">
                                  <p:stCondLst>
                                    <p:cond delay="0"/>
                                  </p:stCondLst>
                                  <p:childTnLst>
                                    <p:set>
                                      <p:cBhvr>
                                        <p:cTn id="214" dur="1" fill="hold">
                                          <p:stCondLst>
                                            <p:cond delay="0"/>
                                          </p:stCondLst>
                                        </p:cTn>
                                        <p:tgtEl>
                                          <p:spTgt spid="19486"/>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19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0" grpId="0"/>
      <p:bldP spid="19484" grpId="0"/>
      <p:bldP spid="19485" grpId="0"/>
      <p:bldP spid="19486" grpId="0"/>
      <p:bldP spid="19487" grpId="0"/>
      <p:bldP spid="19488" grpId="0"/>
      <p:bldP spid="19489" grpId="0"/>
      <p:bldP spid="19490" grpId="0"/>
      <p:bldP spid="19491" grpId="0"/>
      <p:bldP spid="19492" grpId="0"/>
      <p:bldP spid="19498" grpId="0"/>
      <p:bldP spid="19499" grpId="0"/>
      <p:bldP spid="19507" grpId="0"/>
      <p:bldP spid="19508" grpId="0"/>
      <p:bldP spid="19509" grpId="0"/>
      <p:bldP spid="19510" grpId="0"/>
      <p:bldP spid="19511" grpId="0"/>
      <p:bldP spid="19512" grpId="0"/>
      <p:bldP spid="19513" grpId="0"/>
      <p:bldP spid="19514" grpId="0"/>
      <p:bldP spid="19515" grpId="0"/>
      <p:bldP spid="19516" grpId="0"/>
      <p:bldP spid="19517" grpId="0"/>
      <p:bldP spid="19522" grpId="0"/>
      <p:bldP spid="19532" grpId="0" animBg="1"/>
      <p:bldP spid="19533" grpId="0" animBg="1"/>
      <p:bldP spid="19534" grpId="0" animBg="1"/>
      <p:bldP spid="19535" grpId="0" animBg="1"/>
      <p:bldP spid="19536" grpId="0" animBg="1"/>
      <p:bldP spid="19537" grpId="0" animBg="1"/>
      <p:bldP spid="19538" grpId="0" animBg="1"/>
      <p:bldP spid="19539" grpId="0" animBg="1"/>
      <p:bldP spid="1954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0"/>
          <p:cNvGrpSpPr>
            <a:grpSpLocks/>
          </p:cNvGrpSpPr>
          <p:nvPr/>
        </p:nvGrpSpPr>
        <p:grpSpPr bwMode="auto">
          <a:xfrm>
            <a:off x="1220788" y="2798763"/>
            <a:ext cx="2676525" cy="2851150"/>
            <a:chOff x="3889" y="1389"/>
            <a:chExt cx="1686" cy="1796"/>
          </a:xfrm>
        </p:grpSpPr>
        <p:sp>
          <p:nvSpPr>
            <p:cNvPr id="62527" name="Rectangle 7"/>
            <p:cNvSpPr>
              <a:spLocks noChangeArrowheads="1"/>
            </p:cNvSpPr>
            <p:nvPr/>
          </p:nvSpPr>
          <p:spPr bwMode="auto">
            <a:xfrm>
              <a:off x="4137" y="1389"/>
              <a:ext cx="1435" cy="1236"/>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dirty="0"/>
            </a:p>
          </p:txBody>
        </p:sp>
        <p:grpSp>
          <p:nvGrpSpPr>
            <p:cNvPr id="62528" name="Group 17"/>
            <p:cNvGrpSpPr>
              <a:grpSpLocks/>
            </p:cNvGrpSpPr>
            <p:nvPr/>
          </p:nvGrpSpPr>
          <p:grpSpPr bwMode="auto">
            <a:xfrm>
              <a:off x="4131" y="1389"/>
              <a:ext cx="1444" cy="1242"/>
              <a:chOff x="1281" y="1389"/>
              <a:chExt cx="1254" cy="1242"/>
            </a:xfrm>
          </p:grpSpPr>
          <p:sp>
            <p:nvSpPr>
              <p:cNvPr id="62531" name="Line 18"/>
              <p:cNvSpPr>
                <a:spLocks noChangeShapeType="1"/>
              </p:cNvSpPr>
              <p:nvPr/>
            </p:nvSpPr>
            <p:spPr bwMode="auto">
              <a:xfrm>
                <a:off x="1292" y="1389"/>
                <a:ext cx="0" cy="124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62532" name="Line 19"/>
              <p:cNvSpPr>
                <a:spLocks noChangeShapeType="1"/>
              </p:cNvSpPr>
              <p:nvPr/>
            </p:nvSpPr>
            <p:spPr bwMode="auto">
              <a:xfrm>
                <a:off x="1281" y="2630"/>
                <a:ext cx="1254"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62529" name="Text Box 23"/>
            <p:cNvSpPr txBox="1">
              <a:spLocks noChangeArrowheads="1"/>
            </p:cNvSpPr>
            <p:nvPr/>
          </p:nvSpPr>
          <p:spPr bwMode="auto">
            <a:xfrm rot="-5400000">
              <a:off x="3664" y="1930"/>
              <a:ext cx="6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b="1" dirty="0"/>
                <a:t>Price Level</a:t>
              </a:r>
            </a:p>
          </p:txBody>
        </p:sp>
        <p:sp>
          <p:nvSpPr>
            <p:cNvPr id="62530" name="Text Box 27"/>
            <p:cNvSpPr txBox="1">
              <a:spLocks noChangeArrowheads="1"/>
            </p:cNvSpPr>
            <p:nvPr/>
          </p:nvSpPr>
          <p:spPr bwMode="auto">
            <a:xfrm>
              <a:off x="4148" y="2819"/>
              <a:ext cx="126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b="1" dirty="0"/>
                <a:t>Real GDP</a:t>
              </a:r>
            </a:p>
            <a:p>
              <a:pPr algn="ctr" eaLnBrk="1" hangingPunct="1"/>
              <a:r>
                <a:rPr lang="en-US" altLang="en-US" sz="1600" b="1" dirty="0"/>
                <a:t>(billions of dollars)</a:t>
              </a:r>
            </a:p>
          </p:txBody>
        </p:sp>
      </p:grpSp>
      <p:sp>
        <p:nvSpPr>
          <p:cNvPr id="19484" name="Text Box 28"/>
          <p:cNvSpPr txBox="1">
            <a:spLocks noChangeArrowheads="1"/>
          </p:cNvSpPr>
          <p:nvPr/>
        </p:nvSpPr>
        <p:spPr bwMode="auto">
          <a:xfrm>
            <a:off x="1878013" y="4757738"/>
            <a:ext cx="3603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b="1" i="1" dirty="0">
                <a:latin typeface="Arial" panose="020B0604020202020204" pitchFamily="34" charset="0"/>
              </a:rPr>
              <a:t>Q</a:t>
            </a:r>
            <a:r>
              <a:rPr lang="en-US" altLang="en-US" sz="1200" b="1" i="1" baseline="-25000" dirty="0">
                <a:latin typeface="Arial" panose="020B0604020202020204" pitchFamily="34" charset="0"/>
              </a:rPr>
              <a:t>1</a:t>
            </a:r>
          </a:p>
        </p:txBody>
      </p:sp>
      <p:sp>
        <p:nvSpPr>
          <p:cNvPr id="19485" name="Text Box 29"/>
          <p:cNvSpPr txBox="1">
            <a:spLocks noChangeArrowheads="1"/>
          </p:cNvSpPr>
          <p:nvPr/>
        </p:nvSpPr>
        <p:spPr bwMode="auto">
          <a:xfrm>
            <a:off x="2411413" y="4757738"/>
            <a:ext cx="336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b="1" i="1" dirty="0">
                <a:latin typeface="Arial" panose="020B0604020202020204" pitchFamily="34" charset="0"/>
              </a:rPr>
              <a:t>Q</a:t>
            </a:r>
            <a:r>
              <a:rPr lang="en-US" altLang="en-US" sz="1200" b="1" i="1" baseline="-25000" dirty="0">
                <a:latin typeface="Arial" panose="020B0604020202020204" pitchFamily="34" charset="0"/>
              </a:rPr>
              <a:t>f</a:t>
            </a:r>
          </a:p>
        </p:txBody>
      </p:sp>
      <p:sp>
        <p:nvSpPr>
          <p:cNvPr id="19486" name="Text Box 30"/>
          <p:cNvSpPr txBox="1">
            <a:spLocks noChangeArrowheads="1"/>
          </p:cNvSpPr>
          <p:nvPr/>
        </p:nvSpPr>
        <p:spPr bwMode="auto">
          <a:xfrm>
            <a:off x="2611438" y="4757738"/>
            <a:ext cx="3603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b="1" i="1" dirty="0">
                <a:latin typeface="Arial" panose="020B0604020202020204" pitchFamily="34" charset="0"/>
              </a:rPr>
              <a:t>Q</a:t>
            </a:r>
            <a:r>
              <a:rPr lang="en-US" altLang="en-US" sz="1200" b="1" i="1" baseline="-25000" dirty="0">
                <a:latin typeface="Arial" panose="020B0604020202020204" pitchFamily="34" charset="0"/>
              </a:rPr>
              <a:t>3</a:t>
            </a:r>
          </a:p>
        </p:txBody>
      </p:sp>
      <p:sp>
        <p:nvSpPr>
          <p:cNvPr id="19498" name="Text Box 42"/>
          <p:cNvSpPr txBox="1">
            <a:spLocks noChangeArrowheads="1"/>
          </p:cNvSpPr>
          <p:nvPr/>
        </p:nvSpPr>
        <p:spPr bwMode="auto">
          <a:xfrm>
            <a:off x="1314450" y="3651250"/>
            <a:ext cx="342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b="1" i="1" dirty="0">
                <a:latin typeface="Arial" panose="020B0604020202020204" pitchFamily="34" charset="0"/>
              </a:rPr>
              <a:t>P</a:t>
            </a:r>
            <a:r>
              <a:rPr lang="en-US" altLang="en-US" sz="1200" b="1" i="1" baseline="-25000" dirty="0">
                <a:latin typeface="Arial" panose="020B0604020202020204" pitchFamily="34" charset="0"/>
              </a:rPr>
              <a:t>2</a:t>
            </a:r>
          </a:p>
        </p:txBody>
      </p:sp>
      <p:sp>
        <p:nvSpPr>
          <p:cNvPr id="19499" name="Text Box 43"/>
          <p:cNvSpPr txBox="1">
            <a:spLocks noChangeArrowheads="1"/>
          </p:cNvSpPr>
          <p:nvPr/>
        </p:nvSpPr>
        <p:spPr bwMode="auto">
          <a:xfrm>
            <a:off x="1316038" y="3148013"/>
            <a:ext cx="342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b="1" i="1" dirty="0">
                <a:latin typeface="Arial" panose="020B0604020202020204" pitchFamily="34" charset="0"/>
              </a:rPr>
              <a:t>P</a:t>
            </a:r>
            <a:r>
              <a:rPr lang="en-US" altLang="en-US" sz="1200" b="1" i="1" baseline="-25000" dirty="0">
                <a:latin typeface="Arial" panose="020B0604020202020204" pitchFamily="34" charset="0"/>
              </a:rPr>
              <a:t>3</a:t>
            </a:r>
          </a:p>
        </p:txBody>
      </p:sp>
      <p:sp>
        <p:nvSpPr>
          <p:cNvPr id="19500" name="Freeform 44"/>
          <p:cNvSpPr>
            <a:spLocks/>
          </p:cNvSpPr>
          <p:nvPr/>
        </p:nvSpPr>
        <p:spPr bwMode="auto">
          <a:xfrm>
            <a:off x="1685925" y="3222625"/>
            <a:ext cx="1447800" cy="1423988"/>
          </a:xfrm>
          <a:custGeom>
            <a:avLst/>
            <a:gdLst>
              <a:gd name="T0" fmla="*/ 0 w 2000"/>
              <a:gd name="T1" fmla="*/ 0 h 1547"/>
              <a:gd name="T2" fmla="*/ 2147483646 w 2000"/>
              <a:gd name="T3" fmla="*/ 2147483646 h 1547"/>
              <a:gd name="T4" fmla="*/ 2147483646 w 2000"/>
              <a:gd name="T5" fmla="*/ 2147483646 h 1547"/>
              <a:gd name="T6" fmla="*/ 2147483646 w 2000"/>
              <a:gd name="T7" fmla="*/ 2147483646 h 1547"/>
              <a:gd name="T8" fmla="*/ 2147483646 w 2000"/>
              <a:gd name="T9" fmla="*/ 2147483646 h 1547"/>
              <a:gd name="T10" fmla="*/ 0 60000 65536"/>
              <a:gd name="T11" fmla="*/ 0 60000 65536"/>
              <a:gd name="T12" fmla="*/ 0 60000 65536"/>
              <a:gd name="T13" fmla="*/ 0 60000 65536"/>
              <a:gd name="T14" fmla="*/ 0 60000 65536"/>
              <a:gd name="T15" fmla="*/ 0 w 2000"/>
              <a:gd name="T16" fmla="*/ 0 h 1547"/>
              <a:gd name="T17" fmla="*/ 2000 w 2000"/>
              <a:gd name="T18" fmla="*/ 1547 h 1547"/>
            </a:gdLst>
            <a:ahLst/>
            <a:cxnLst>
              <a:cxn ang="T10">
                <a:pos x="T0" y="T1"/>
              </a:cxn>
              <a:cxn ang="T11">
                <a:pos x="T2" y="T3"/>
              </a:cxn>
              <a:cxn ang="T12">
                <a:pos x="T4" y="T5"/>
              </a:cxn>
              <a:cxn ang="T13">
                <a:pos x="T6" y="T7"/>
              </a:cxn>
              <a:cxn ang="T14">
                <a:pos x="T8" y="T9"/>
              </a:cxn>
            </a:cxnLst>
            <a:rect l="T15" t="T16" r="T17" b="T18"/>
            <a:pathLst>
              <a:path w="2000" h="1547">
                <a:moveTo>
                  <a:pt x="0" y="0"/>
                </a:moveTo>
                <a:cubicBezTo>
                  <a:pt x="79" y="127"/>
                  <a:pt x="158" y="254"/>
                  <a:pt x="278" y="382"/>
                </a:cubicBezTo>
                <a:cubicBezTo>
                  <a:pt x="398" y="510"/>
                  <a:pt x="550" y="640"/>
                  <a:pt x="718" y="770"/>
                </a:cubicBezTo>
                <a:cubicBezTo>
                  <a:pt x="886" y="900"/>
                  <a:pt x="1074" y="1036"/>
                  <a:pt x="1288" y="1165"/>
                </a:cubicBezTo>
                <a:cubicBezTo>
                  <a:pt x="1502" y="1294"/>
                  <a:pt x="1751" y="1420"/>
                  <a:pt x="2000" y="1547"/>
                </a:cubicBezTo>
              </a:path>
            </a:pathLst>
          </a:custGeom>
          <a:noFill/>
          <a:ln w="57150">
            <a:solidFill>
              <a:srgbClr val="66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9501" name="Freeform 45"/>
          <p:cNvSpPr>
            <a:spLocks/>
          </p:cNvSpPr>
          <p:nvPr/>
        </p:nvSpPr>
        <p:spPr bwMode="auto">
          <a:xfrm>
            <a:off x="2025650" y="3122613"/>
            <a:ext cx="1231900" cy="1114425"/>
          </a:xfrm>
          <a:custGeom>
            <a:avLst/>
            <a:gdLst>
              <a:gd name="T0" fmla="*/ 0 w 2000"/>
              <a:gd name="T1" fmla="*/ 0 h 1547"/>
              <a:gd name="T2" fmla="*/ 2147483646 w 2000"/>
              <a:gd name="T3" fmla="*/ 2147483646 h 1547"/>
              <a:gd name="T4" fmla="*/ 2147483646 w 2000"/>
              <a:gd name="T5" fmla="*/ 2147483646 h 1547"/>
              <a:gd name="T6" fmla="*/ 2147483646 w 2000"/>
              <a:gd name="T7" fmla="*/ 2147483646 h 1547"/>
              <a:gd name="T8" fmla="*/ 2147483646 w 2000"/>
              <a:gd name="T9" fmla="*/ 2147483646 h 1547"/>
              <a:gd name="T10" fmla="*/ 0 60000 65536"/>
              <a:gd name="T11" fmla="*/ 0 60000 65536"/>
              <a:gd name="T12" fmla="*/ 0 60000 65536"/>
              <a:gd name="T13" fmla="*/ 0 60000 65536"/>
              <a:gd name="T14" fmla="*/ 0 60000 65536"/>
              <a:gd name="T15" fmla="*/ 0 w 2000"/>
              <a:gd name="T16" fmla="*/ 0 h 1547"/>
              <a:gd name="T17" fmla="*/ 2000 w 2000"/>
              <a:gd name="T18" fmla="*/ 1547 h 1547"/>
            </a:gdLst>
            <a:ahLst/>
            <a:cxnLst>
              <a:cxn ang="T10">
                <a:pos x="T0" y="T1"/>
              </a:cxn>
              <a:cxn ang="T11">
                <a:pos x="T2" y="T3"/>
              </a:cxn>
              <a:cxn ang="T12">
                <a:pos x="T4" y="T5"/>
              </a:cxn>
              <a:cxn ang="T13">
                <a:pos x="T6" y="T7"/>
              </a:cxn>
              <a:cxn ang="T14">
                <a:pos x="T8" y="T9"/>
              </a:cxn>
            </a:cxnLst>
            <a:rect l="T15" t="T16" r="T17" b="T18"/>
            <a:pathLst>
              <a:path w="2000" h="1547">
                <a:moveTo>
                  <a:pt x="0" y="0"/>
                </a:moveTo>
                <a:cubicBezTo>
                  <a:pt x="79" y="127"/>
                  <a:pt x="158" y="254"/>
                  <a:pt x="278" y="382"/>
                </a:cubicBezTo>
                <a:cubicBezTo>
                  <a:pt x="398" y="510"/>
                  <a:pt x="550" y="640"/>
                  <a:pt x="718" y="770"/>
                </a:cubicBezTo>
                <a:cubicBezTo>
                  <a:pt x="886" y="900"/>
                  <a:pt x="1074" y="1036"/>
                  <a:pt x="1288" y="1165"/>
                </a:cubicBezTo>
                <a:cubicBezTo>
                  <a:pt x="1502" y="1294"/>
                  <a:pt x="1751" y="1420"/>
                  <a:pt x="2000" y="1547"/>
                </a:cubicBezTo>
              </a:path>
            </a:pathLst>
          </a:custGeom>
          <a:noFill/>
          <a:ln w="57150">
            <a:solidFill>
              <a:srgbClr val="66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9502" name="Freeform 46"/>
          <p:cNvSpPr>
            <a:spLocks/>
          </p:cNvSpPr>
          <p:nvPr/>
        </p:nvSpPr>
        <p:spPr bwMode="auto">
          <a:xfrm>
            <a:off x="2540000" y="2970213"/>
            <a:ext cx="796925" cy="719137"/>
          </a:xfrm>
          <a:custGeom>
            <a:avLst/>
            <a:gdLst>
              <a:gd name="T0" fmla="*/ 0 w 2000"/>
              <a:gd name="T1" fmla="*/ 0 h 1547"/>
              <a:gd name="T2" fmla="*/ 2147483646 w 2000"/>
              <a:gd name="T3" fmla="*/ 2147483646 h 1547"/>
              <a:gd name="T4" fmla="*/ 2147483646 w 2000"/>
              <a:gd name="T5" fmla="*/ 2147483646 h 1547"/>
              <a:gd name="T6" fmla="*/ 2147483646 w 2000"/>
              <a:gd name="T7" fmla="*/ 2147483646 h 1547"/>
              <a:gd name="T8" fmla="*/ 2147483646 w 2000"/>
              <a:gd name="T9" fmla="*/ 2147483646 h 1547"/>
              <a:gd name="T10" fmla="*/ 0 60000 65536"/>
              <a:gd name="T11" fmla="*/ 0 60000 65536"/>
              <a:gd name="T12" fmla="*/ 0 60000 65536"/>
              <a:gd name="T13" fmla="*/ 0 60000 65536"/>
              <a:gd name="T14" fmla="*/ 0 60000 65536"/>
              <a:gd name="T15" fmla="*/ 0 w 2000"/>
              <a:gd name="T16" fmla="*/ 0 h 1547"/>
              <a:gd name="T17" fmla="*/ 2000 w 2000"/>
              <a:gd name="T18" fmla="*/ 1547 h 1547"/>
            </a:gdLst>
            <a:ahLst/>
            <a:cxnLst>
              <a:cxn ang="T10">
                <a:pos x="T0" y="T1"/>
              </a:cxn>
              <a:cxn ang="T11">
                <a:pos x="T2" y="T3"/>
              </a:cxn>
              <a:cxn ang="T12">
                <a:pos x="T4" y="T5"/>
              </a:cxn>
              <a:cxn ang="T13">
                <a:pos x="T6" y="T7"/>
              </a:cxn>
              <a:cxn ang="T14">
                <a:pos x="T8" y="T9"/>
              </a:cxn>
            </a:cxnLst>
            <a:rect l="T15" t="T16" r="T17" b="T18"/>
            <a:pathLst>
              <a:path w="2000" h="1547">
                <a:moveTo>
                  <a:pt x="0" y="0"/>
                </a:moveTo>
                <a:cubicBezTo>
                  <a:pt x="79" y="127"/>
                  <a:pt x="158" y="254"/>
                  <a:pt x="278" y="382"/>
                </a:cubicBezTo>
                <a:cubicBezTo>
                  <a:pt x="398" y="510"/>
                  <a:pt x="550" y="640"/>
                  <a:pt x="718" y="770"/>
                </a:cubicBezTo>
                <a:cubicBezTo>
                  <a:pt x="886" y="900"/>
                  <a:pt x="1074" y="1036"/>
                  <a:pt x="1288" y="1165"/>
                </a:cubicBezTo>
                <a:cubicBezTo>
                  <a:pt x="1502" y="1294"/>
                  <a:pt x="1751" y="1420"/>
                  <a:pt x="2000" y="1547"/>
                </a:cubicBezTo>
              </a:path>
            </a:pathLst>
          </a:custGeom>
          <a:noFill/>
          <a:ln w="57150">
            <a:solidFill>
              <a:srgbClr val="66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9512" name="Text Box 56"/>
          <p:cNvSpPr txBox="1">
            <a:spLocks noChangeArrowheads="1"/>
          </p:cNvSpPr>
          <p:nvPr/>
        </p:nvSpPr>
        <p:spPr bwMode="auto">
          <a:xfrm>
            <a:off x="3292475" y="4343400"/>
            <a:ext cx="6318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Bef>
                <a:spcPct val="0"/>
              </a:spcBef>
              <a:buClrTx/>
              <a:buFontTx/>
              <a:buNone/>
            </a:pPr>
            <a:r>
              <a:rPr lang="en-US" altLang="en-US" sz="1400" b="1" i="1" dirty="0">
                <a:latin typeface="Arial" panose="020B0604020202020204" pitchFamily="34" charset="0"/>
              </a:rPr>
              <a:t>AD</a:t>
            </a:r>
            <a:r>
              <a:rPr lang="en-US" altLang="en-US" sz="1400" b="1" i="1" baseline="-25000" dirty="0">
                <a:latin typeface="Arial" panose="020B0604020202020204" pitchFamily="34" charset="0"/>
              </a:rPr>
              <a:t>1</a:t>
            </a:r>
          </a:p>
          <a:p>
            <a:pPr algn="ctr" eaLnBrk="1" hangingPunct="1">
              <a:lnSpc>
                <a:spcPct val="90000"/>
              </a:lnSpc>
              <a:spcBef>
                <a:spcPct val="0"/>
              </a:spcBef>
              <a:buClrTx/>
              <a:buFontTx/>
              <a:buNone/>
            </a:pPr>
            <a:r>
              <a:rPr lang="en-US" altLang="en-US" sz="1400" b="1" i="1" dirty="0">
                <a:latin typeface="Arial" panose="020B0604020202020204" pitchFamily="34" charset="0"/>
              </a:rPr>
              <a:t>I=$15</a:t>
            </a:r>
            <a:endParaRPr lang="en-US" altLang="en-US" sz="1400" b="1" i="1" baseline="-25000" dirty="0">
              <a:latin typeface="Arial" panose="020B0604020202020204" pitchFamily="34" charset="0"/>
            </a:endParaRPr>
          </a:p>
        </p:txBody>
      </p:sp>
      <p:sp>
        <p:nvSpPr>
          <p:cNvPr id="19513" name="Text Box 57"/>
          <p:cNvSpPr txBox="1">
            <a:spLocks noChangeArrowheads="1"/>
          </p:cNvSpPr>
          <p:nvPr/>
        </p:nvSpPr>
        <p:spPr bwMode="auto">
          <a:xfrm>
            <a:off x="3244850" y="3906838"/>
            <a:ext cx="6318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400" b="1" i="1" dirty="0">
                <a:latin typeface="Arial" panose="020B0604020202020204" pitchFamily="34" charset="0"/>
              </a:rPr>
              <a:t>AD</a:t>
            </a:r>
            <a:r>
              <a:rPr lang="en-US" altLang="en-US" sz="1400" b="1" i="1" baseline="-25000" dirty="0">
                <a:latin typeface="Arial" panose="020B0604020202020204" pitchFamily="34" charset="0"/>
              </a:rPr>
              <a:t>2</a:t>
            </a:r>
          </a:p>
          <a:p>
            <a:pPr algn="ctr" eaLnBrk="1" hangingPunct="1">
              <a:spcBef>
                <a:spcPct val="0"/>
              </a:spcBef>
              <a:buClrTx/>
              <a:buFontTx/>
              <a:buNone/>
            </a:pPr>
            <a:r>
              <a:rPr lang="en-US" altLang="en-US" sz="1400" b="1" i="1" dirty="0">
                <a:latin typeface="Arial" panose="020B0604020202020204" pitchFamily="34" charset="0"/>
              </a:rPr>
              <a:t>I=$20</a:t>
            </a:r>
            <a:endParaRPr lang="en-US" altLang="en-US" sz="1400" b="1" i="1" baseline="-25000" dirty="0">
              <a:latin typeface="Arial" panose="020B0604020202020204" pitchFamily="34" charset="0"/>
            </a:endParaRPr>
          </a:p>
        </p:txBody>
      </p:sp>
      <p:sp>
        <p:nvSpPr>
          <p:cNvPr id="19514" name="Text Box 58"/>
          <p:cNvSpPr txBox="1">
            <a:spLocks noChangeArrowheads="1"/>
          </p:cNvSpPr>
          <p:nvPr/>
        </p:nvSpPr>
        <p:spPr bwMode="auto">
          <a:xfrm>
            <a:off x="3292475" y="3430588"/>
            <a:ext cx="6318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400" b="1" i="1" dirty="0">
                <a:latin typeface="Arial" panose="020B0604020202020204" pitchFamily="34" charset="0"/>
              </a:rPr>
              <a:t>AD</a:t>
            </a:r>
            <a:r>
              <a:rPr lang="en-US" altLang="en-US" sz="1400" b="1" i="1" baseline="-25000" dirty="0">
                <a:latin typeface="Arial" panose="020B0604020202020204" pitchFamily="34" charset="0"/>
              </a:rPr>
              <a:t>3</a:t>
            </a:r>
          </a:p>
          <a:p>
            <a:pPr algn="ctr" eaLnBrk="1" hangingPunct="1">
              <a:spcBef>
                <a:spcPct val="0"/>
              </a:spcBef>
              <a:buClrTx/>
              <a:buFontTx/>
              <a:buNone/>
            </a:pPr>
            <a:r>
              <a:rPr lang="en-US" altLang="en-US" sz="1400" b="1" i="1" dirty="0">
                <a:latin typeface="Arial" panose="020B0604020202020204" pitchFamily="34" charset="0"/>
              </a:rPr>
              <a:t>I=$25</a:t>
            </a:r>
            <a:endParaRPr lang="en-US" altLang="en-US" sz="1400" b="1" i="1" baseline="-25000" dirty="0">
              <a:latin typeface="Arial" panose="020B0604020202020204" pitchFamily="34" charset="0"/>
            </a:endParaRPr>
          </a:p>
        </p:txBody>
      </p:sp>
      <p:sp>
        <p:nvSpPr>
          <p:cNvPr id="19517" name="Text Box 61"/>
          <p:cNvSpPr txBox="1">
            <a:spLocks noChangeArrowheads="1"/>
          </p:cNvSpPr>
          <p:nvPr/>
        </p:nvSpPr>
        <p:spPr bwMode="auto">
          <a:xfrm>
            <a:off x="1679575" y="1525588"/>
            <a:ext cx="21002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Bef>
                <a:spcPct val="0"/>
              </a:spcBef>
              <a:buClrTx/>
              <a:buFontTx/>
              <a:buNone/>
            </a:pPr>
            <a:r>
              <a:rPr lang="en-US" altLang="en-US" sz="2000" b="1" i="1" dirty="0">
                <a:solidFill>
                  <a:srgbClr val="000000"/>
                </a:solidFill>
                <a:latin typeface="Arial" panose="020B0604020202020204" pitchFamily="34" charset="0"/>
              </a:rPr>
              <a:t>(c)</a:t>
            </a:r>
          </a:p>
          <a:p>
            <a:pPr algn="ctr" eaLnBrk="1" hangingPunct="1">
              <a:lnSpc>
                <a:spcPct val="90000"/>
              </a:lnSpc>
              <a:spcBef>
                <a:spcPct val="0"/>
              </a:spcBef>
              <a:buClrTx/>
              <a:buFontTx/>
              <a:buNone/>
            </a:pPr>
            <a:r>
              <a:rPr lang="en-US" altLang="en-US" sz="2000" b="1" dirty="0">
                <a:solidFill>
                  <a:srgbClr val="000000"/>
                </a:solidFill>
                <a:latin typeface="Arial" panose="020B0604020202020204" pitchFamily="34" charset="0"/>
              </a:rPr>
              <a:t>Equilibrium real</a:t>
            </a:r>
          </a:p>
          <a:p>
            <a:pPr algn="ctr" eaLnBrk="1" hangingPunct="1">
              <a:lnSpc>
                <a:spcPct val="90000"/>
              </a:lnSpc>
              <a:spcBef>
                <a:spcPct val="0"/>
              </a:spcBef>
              <a:buClrTx/>
              <a:buFontTx/>
              <a:buNone/>
            </a:pPr>
            <a:r>
              <a:rPr lang="en-US" altLang="en-US" sz="2000" b="1" dirty="0">
                <a:solidFill>
                  <a:srgbClr val="000000"/>
                </a:solidFill>
                <a:latin typeface="Arial" panose="020B0604020202020204" pitchFamily="34" charset="0"/>
              </a:rPr>
              <a:t>GDP and the</a:t>
            </a:r>
          </a:p>
          <a:p>
            <a:pPr algn="ctr" eaLnBrk="1" hangingPunct="1">
              <a:lnSpc>
                <a:spcPct val="90000"/>
              </a:lnSpc>
              <a:spcBef>
                <a:spcPct val="0"/>
              </a:spcBef>
              <a:buClrTx/>
              <a:buFontTx/>
              <a:buNone/>
            </a:pPr>
            <a:r>
              <a:rPr lang="en-US" altLang="en-US" sz="2000" b="1" dirty="0">
                <a:solidFill>
                  <a:srgbClr val="000000"/>
                </a:solidFill>
                <a:latin typeface="Arial" panose="020B0604020202020204" pitchFamily="34" charset="0"/>
              </a:rPr>
              <a:t>Price level</a:t>
            </a:r>
          </a:p>
        </p:txBody>
      </p:sp>
      <p:sp>
        <p:nvSpPr>
          <p:cNvPr id="19522" name="Text Box 66"/>
          <p:cNvSpPr txBox="1">
            <a:spLocks noChangeArrowheads="1"/>
          </p:cNvSpPr>
          <p:nvPr/>
        </p:nvSpPr>
        <p:spPr bwMode="auto">
          <a:xfrm>
            <a:off x="2800350" y="282098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400" b="1" i="1" dirty="0">
                <a:latin typeface="Arial" panose="020B0604020202020204" pitchFamily="34" charset="0"/>
              </a:rPr>
              <a:t>AS</a:t>
            </a:r>
            <a:endParaRPr lang="en-US" altLang="en-US" sz="1400" b="1" i="1" baseline="-25000" dirty="0">
              <a:latin typeface="Arial" panose="020B0604020202020204" pitchFamily="34" charset="0"/>
            </a:endParaRPr>
          </a:p>
        </p:txBody>
      </p:sp>
      <p:sp>
        <p:nvSpPr>
          <p:cNvPr id="19525" name="Line 69"/>
          <p:cNvSpPr>
            <a:spLocks noChangeShapeType="1"/>
          </p:cNvSpPr>
          <p:nvPr/>
        </p:nvSpPr>
        <p:spPr bwMode="auto">
          <a:xfrm>
            <a:off x="2587625" y="3779838"/>
            <a:ext cx="0" cy="985837"/>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526" name="Line 70"/>
          <p:cNvSpPr>
            <a:spLocks noChangeShapeType="1"/>
          </p:cNvSpPr>
          <p:nvPr/>
        </p:nvSpPr>
        <p:spPr bwMode="auto">
          <a:xfrm flipH="1">
            <a:off x="1601788" y="3778250"/>
            <a:ext cx="995362" cy="0"/>
          </a:xfrm>
          <a:prstGeom prst="line">
            <a:avLst/>
          </a:prstGeom>
          <a:noFill/>
          <a:ln w="2857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527" name="Line 71"/>
          <p:cNvSpPr>
            <a:spLocks noChangeShapeType="1"/>
          </p:cNvSpPr>
          <p:nvPr/>
        </p:nvSpPr>
        <p:spPr bwMode="auto">
          <a:xfrm>
            <a:off x="2063750" y="3779838"/>
            <a:ext cx="0" cy="985837"/>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530" name="Line 74"/>
          <p:cNvSpPr>
            <a:spLocks noChangeShapeType="1"/>
          </p:cNvSpPr>
          <p:nvPr/>
        </p:nvSpPr>
        <p:spPr bwMode="auto">
          <a:xfrm>
            <a:off x="2790825" y="3271838"/>
            <a:ext cx="0" cy="147320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531" name="Line 75"/>
          <p:cNvSpPr>
            <a:spLocks noChangeShapeType="1"/>
          </p:cNvSpPr>
          <p:nvPr/>
        </p:nvSpPr>
        <p:spPr bwMode="auto">
          <a:xfrm flipH="1">
            <a:off x="1601788" y="3279775"/>
            <a:ext cx="1189037"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503" name="Freeform 47"/>
          <p:cNvSpPr>
            <a:spLocks/>
          </p:cNvSpPr>
          <p:nvPr/>
        </p:nvSpPr>
        <p:spPr bwMode="auto">
          <a:xfrm flipH="1">
            <a:off x="1968500" y="3036888"/>
            <a:ext cx="877888" cy="1671637"/>
          </a:xfrm>
          <a:custGeom>
            <a:avLst/>
            <a:gdLst>
              <a:gd name="T0" fmla="*/ 0 w 2000"/>
              <a:gd name="T1" fmla="*/ 0 h 1547"/>
              <a:gd name="T2" fmla="*/ 2147483646 w 2000"/>
              <a:gd name="T3" fmla="*/ 2147483646 h 1547"/>
              <a:gd name="T4" fmla="*/ 2147483646 w 2000"/>
              <a:gd name="T5" fmla="*/ 2147483646 h 1547"/>
              <a:gd name="T6" fmla="*/ 2147483646 w 2000"/>
              <a:gd name="T7" fmla="*/ 2147483646 h 1547"/>
              <a:gd name="T8" fmla="*/ 2147483646 w 2000"/>
              <a:gd name="T9" fmla="*/ 2147483646 h 1547"/>
              <a:gd name="T10" fmla="*/ 0 60000 65536"/>
              <a:gd name="T11" fmla="*/ 0 60000 65536"/>
              <a:gd name="T12" fmla="*/ 0 60000 65536"/>
              <a:gd name="T13" fmla="*/ 0 60000 65536"/>
              <a:gd name="T14" fmla="*/ 0 60000 65536"/>
              <a:gd name="T15" fmla="*/ 0 w 2000"/>
              <a:gd name="T16" fmla="*/ 0 h 1547"/>
              <a:gd name="T17" fmla="*/ 2000 w 2000"/>
              <a:gd name="T18" fmla="*/ 1547 h 1547"/>
            </a:gdLst>
            <a:ahLst/>
            <a:cxnLst>
              <a:cxn ang="T10">
                <a:pos x="T0" y="T1"/>
              </a:cxn>
              <a:cxn ang="T11">
                <a:pos x="T2" y="T3"/>
              </a:cxn>
              <a:cxn ang="T12">
                <a:pos x="T4" y="T5"/>
              </a:cxn>
              <a:cxn ang="T13">
                <a:pos x="T6" y="T7"/>
              </a:cxn>
              <a:cxn ang="T14">
                <a:pos x="T8" y="T9"/>
              </a:cxn>
            </a:cxnLst>
            <a:rect l="T15" t="T16" r="T17" b="T18"/>
            <a:pathLst>
              <a:path w="2000" h="1547">
                <a:moveTo>
                  <a:pt x="0" y="0"/>
                </a:moveTo>
                <a:cubicBezTo>
                  <a:pt x="79" y="127"/>
                  <a:pt x="158" y="254"/>
                  <a:pt x="278" y="382"/>
                </a:cubicBezTo>
                <a:cubicBezTo>
                  <a:pt x="398" y="510"/>
                  <a:pt x="550" y="640"/>
                  <a:pt x="718" y="770"/>
                </a:cubicBezTo>
                <a:cubicBezTo>
                  <a:pt x="886" y="900"/>
                  <a:pt x="1074" y="1036"/>
                  <a:pt x="1288" y="1165"/>
                </a:cubicBezTo>
                <a:cubicBezTo>
                  <a:pt x="1502" y="1294"/>
                  <a:pt x="1751" y="1420"/>
                  <a:pt x="2000" y="1547"/>
                </a:cubicBezTo>
              </a:path>
            </a:pathLst>
          </a:custGeom>
          <a:noFill/>
          <a:ln w="57150">
            <a:solidFill>
              <a:srgbClr val="9900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9536" name="Oval 80"/>
          <p:cNvSpPr>
            <a:spLocks noChangeArrowheads="1"/>
          </p:cNvSpPr>
          <p:nvPr/>
        </p:nvSpPr>
        <p:spPr bwMode="auto">
          <a:xfrm>
            <a:off x="2530475" y="3736975"/>
            <a:ext cx="103188" cy="103188"/>
          </a:xfrm>
          <a:prstGeom prst="ellipse">
            <a:avLst/>
          </a:prstGeom>
          <a:solidFill>
            <a:schemeClr val="bg1"/>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19539" name="Oval 83"/>
          <p:cNvSpPr>
            <a:spLocks noChangeArrowheads="1"/>
          </p:cNvSpPr>
          <p:nvPr/>
        </p:nvSpPr>
        <p:spPr bwMode="auto">
          <a:xfrm>
            <a:off x="2743200" y="3230563"/>
            <a:ext cx="103188" cy="103187"/>
          </a:xfrm>
          <a:prstGeom prst="ellipse">
            <a:avLst/>
          </a:prstGeom>
          <a:solidFill>
            <a:schemeClr val="bg1"/>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19540" name="Oval 84"/>
          <p:cNvSpPr>
            <a:spLocks noChangeArrowheads="1"/>
          </p:cNvSpPr>
          <p:nvPr/>
        </p:nvSpPr>
        <p:spPr bwMode="auto">
          <a:xfrm>
            <a:off x="2009775" y="3716338"/>
            <a:ext cx="103188" cy="103187"/>
          </a:xfrm>
          <a:prstGeom prst="ellipse">
            <a:avLst/>
          </a:prstGeom>
          <a:solidFill>
            <a:schemeClr val="tx1"/>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grpSp>
        <p:nvGrpSpPr>
          <p:cNvPr id="2" name="Group 50"/>
          <p:cNvGrpSpPr>
            <a:grpSpLocks/>
          </p:cNvGrpSpPr>
          <p:nvPr/>
        </p:nvGrpSpPr>
        <p:grpSpPr bwMode="auto">
          <a:xfrm>
            <a:off x="4651375" y="2792413"/>
            <a:ext cx="2787650" cy="2851150"/>
            <a:chOff x="3889" y="1389"/>
            <a:chExt cx="1686" cy="1796"/>
          </a:xfrm>
        </p:grpSpPr>
        <p:sp>
          <p:nvSpPr>
            <p:cNvPr id="62521" name="Rectangle 7"/>
            <p:cNvSpPr>
              <a:spLocks noChangeArrowheads="1"/>
            </p:cNvSpPr>
            <p:nvPr/>
          </p:nvSpPr>
          <p:spPr bwMode="auto">
            <a:xfrm>
              <a:off x="4137" y="1389"/>
              <a:ext cx="1435" cy="1236"/>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dirty="0"/>
            </a:p>
          </p:txBody>
        </p:sp>
        <p:grpSp>
          <p:nvGrpSpPr>
            <p:cNvPr id="62522" name="Group 17"/>
            <p:cNvGrpSpPr>
              <a:grpSpLocks/>
            </p:cNvGrpSpPr>
            <p:nvPr/>
          </p:nvGrpSpPr>
          <p:grpSpPr bwMode="auto">
            <a:xfrm>
              <a:off x="4131" y="1389"/>
              <a:ext cx="1444" cy="1242"/>
              <a:chOff x="1281" y="1389"/>
              <a:chExt cx="1254" cy="1242"/>
            </a:xfrm>
          </p:grpSpPr>
          <p:sp>
            <p:nvSpPr>
              <p:cNvPr id="62525" name="Line 18"/>
              <p:cNvSpPr>
                <a:spLocks noChangeShapeType="1"/>
              </p:cNvSpPr>
              <p:nvPr/>
            </p:nvSpPr>
            <p:spPr bwMode="auto">
              <a:xfrm>
                <a:off x="1292" y="1389"/>
                <a:ext cx="0" cy="124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62526" name="Line 19"/>
              <p:cNvSpPr>
                <a:spLocks noChangeShapeType="1"/>
              </p:cNvSpPr>
              <p:nvPr/>
            </p:nvSpPr>
            <p:spPr bwMode="auto">
              <a:xfrm>
                <a:off x="1281" y="2630"/>
                <a:ext cx="1254"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62523" name="Text Box 23"/>
            <p:cNvSpPr txBox="1">
              <a:spLocks noChangeArrowheads="1"/>
            </p:cNvSpPr>
            <p:nvPr/>
          </p:nvSpPr>
          <p:spPr bwMode="auto">
            <a:xfrm rot="-5400000">
              <a:off x="3664" y="1930"/>
              <a:ext cx="6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b="1" dirty="0"/>
                <a:t>Price Level</a:t>
              </a:r>
            </a:p>
          </p:txBody>
        </p:sp>
        <p:sp>
          <p:nvSpPr>
            <p:cNvPr id="62524" name="Text Box 27"/>
            <p:cNvSpPr txBox="1">
              <a:spLocks noChangeArrowheads="1"/>
            </p:cNvSpPr>
            <p:nvPr/>
          </p:nvSpPr>
          <p:spPr bwMode="auto">
            <a:xfrm>
              <a:off x="4148" y="2819"/>
              <a:ext cx="126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b="1" dirty="0"/>
                <a:t>Real GDP</a:t>
              </a:r>
            </a:p>
            <a:p>
              <a:pPr algn="ctr" eaLnBrk="1" hangingPunct="1"/>
              <a:r>
                <a:rPr lang="en-US" altLang="en-US" sz="1600" b="1" dirty="0"/>
                <a:t>(billions of dollars)</a:t>
              </a:r>
            </a:p>
          </p:txBody>
        </p:sp>
      </p:grpSp>
      <p:sp>
        <p:nvSpPr>
          <p:cNvPr id="3" name="Text Box 28"/>
          <p:cNvSpPr txBox="1">
            <a:spLocks noChangeArrowheads="1"/>
          </p:cNvSpPr>
          <p:nvPr/>
        </p:nvSpPr>
        <p:spPr bwMode="auto">
          <a:xfrm>
            <a:off x="5308600" y="4751388"/>
            <a:ext cx="3603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b="1" i="1" dirty="0">
                <a:latin typeface="Arial" panose="020B0604020202020204" pitchFamily="34" charset="0"/>
              </a:rPr>
              <a:t>Q</a:t>
            </a:r>
            <a:r>
              <a:rPr lang="en-US" altLang="en-US" sz="1200" b="1" i="1" baseline="-25000" dirty="0">
                <a:latin typeface="Arial" panose="020B0604020202020204" pitchFamily="34" charset="0"/>
              </a:rPr>
              <a:t>1</a:t>
            </a:r>
          </a:p>
        </p:txBody>
      </p:sp>
      <p:sp>
        <p:nvSpPr>
          <p:cNvPr id="4" name="Text Box 29"/>
          <p:cNvSpPr txBox="1">
            <a:spLocks noChangeArrowheads="1"/>
          </p:cNvSpPr>
          <p:nvPr/>
        </p:nvSpPr>
        <p:spPr bwMode="auto">
          <a:xfrm>
            <a:off x="5842000" y="4751388"/>
            <a:ext cx="336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b="1" i="1" dirty="0">
                <a:latin typeface="Arial" panose="020B0604020202020204" pitchFamily="34" charset="0"/>
              </a:rPr>
              <a:t>Q</a:t>
            </a:r>
            <a:r>
              <a:rPr lang="en-US" altLang="en-US" sz="1200" b="1" i="1" baseline="-25000" dirty="0">
                <a:latin typeface="Arial" panose="020B0604020202020204" pitchFamily="34" charset="0"/>
              </a:rPr>
              <a:t>f</a:t>
            </a:r>
          </a:p>
        </p:txBody>
      </p:sp>
      <p:sp>
        <p:nvSpPr>
          <p:cNvPr id="5" name="Text Box 30"/>
          <p:cNvSpPr txBox="1">
            <a:spLocks noChangeArrowheads="1"/>
          </p:cNvSpPr>
          <p:nvPr/>
        </p:nvSpPr>
        <p:spPr bwMode="auto">
          <a:xfrm>
            <a:off x="6042025" y="4751388"/>
            <a:ext cx="3603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b="1" i="1" dirty="0">
                <a:latin typeface="Arial" panose="020B0604020202020204" pitchFamily="34" charset="0"/>
              </a:rPr>
              <a:t>Q</a:t>
            </a:r>
            <a:r>
              <a:rPr lang="en-US" altLang="en-US" sz="1200" b="1" i="1" baseline="-25000" dirty="0">
                <a:latin typeface="Arial" panose="020B0604020202020204" pitchFamily="34" charset="0"/>
              </a:rPr>
              <a:t>3</a:t>
            </a:r>
          </a:p>
        </p:txBody>
      </p:sp>
      <p:sp>
        <p:nvSpPr>
          <p:cNvPr id="7" name="Text Box 42"/>
          <p:cNvSpPr txBox="1">
            <a:spLocks noChangeArrowheads="1"/>
          </p:cNvSpPr>
          <p:nvPr/>
        </p:nvSpPr>
        <p:spPr bwMode="auto">
          <a:xfrm>
            <a:off x="4745038" y="3644900"/>
            <a:ext cx="342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b="1" i="1" dirty="0">
                <a:latin typeface="Arial" panose="020B0604020202020204" pitchFamily="34" charset="0"/>
              </a:rPr>
              <a:t>P</a:t>
            </a:r>
            <a:r>
              <a:rPr lang="en-US" altLang="en-US" sz="1200" b="1" i="1" baseline="-25000" dirty="0">
                <a:latin typeface="Arial" panose="020B0604020202020204" pitchFamily="34" charset="0"/>
              </a:rPr>
              <a:t>2</a:t>
            </a:r>
          </a:p>
        </p:txBody>
      </p:sp>
      <p:sp>
        <p:nvSpPr>
          <p:cNvPr id="8" name="Text Box 43"/>
          <p:cNvSpPr txBox="1">
            <a:spLocks noChangeArrowheads="1"/>
          </p:cNvSpPr>
          <p:nvPr/>
        </p:nvSpPr>
        <p:spPr bwMode="auto">
          <a:xfrm>
            <a:off x="4746625" y="3141663"/>
            <a:ext cx="342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b="1" i="1" dirty="0">
                <a:latin typeface="Arial" panose="020B0604020202020204" pitchFamily="34" charset="0"/>
              </a:rPr>
              <a:t>P</a:t>
            </a:r>
            <a:r>
              <a:rPr lang="en-US" altLang="en-US" sz="1200" b="1" i="1" baseline="-25000" dirty="0">
                <a:latin typeface="Arial" panose="020B0604020202020204" pitchFamily="34" charset="0"/>
              </a:rPr>
              <a:t>3</a:t>
            </a:r>
          </a:p>
        </p:txBody>
      </p:sp>
      <p:sp>
        <p:nvSpPr>
          <p:cNvPr id="9" name="Freeform 44"/>
          <p:cNvSpPr>
            <a:spLocks/>
          </p:cNvSpPr>
          <p:nvPr/>
        </p:nvSpPr>
        <p:spPr bwMode="auto">
          <a:xfrm>
            <a:off x="5116513" y="3216275"/>
            <a:ext cx="1447800" cy="1423988"/>
          </a:xfrm>
          <a:custGeom>
            <a:avLst/>
            <a:gdLst>
              <a:gd name="T0" fmla="*/ 0 w 2000"/>
              <a:gd name="T1" fmla="*/ 0 h 1547"/>
              <a:gd name="T2" fmla="*/ 2147483646 w 2000"/>
              <a:gd name="T3" fmla="*/ 2147483646 h 1547"/>
              <a:gd name="T4" fmla="*/ 2147483646 w 2000"/>
              <a:gd name="T5" fmla="*/ 2147483646 h 1547"/>
              <a:gd name="T6" fmla="*/ 2147483646 w 2000"/>
              <a:gd name="T7" fmla="*/ 2147483646 h 1547"/>
              <a:gd name="T8" fmla="*/ 2147483646 w 2000"/>
              <a:gd name="T9" fmla="*/ 2147483646 h 1547"/>
              <a:gd name="T10" fmla="*/ 0 60000 65536"/>
              <a:gd name="T11" fmla="*/ 0 60000 65536"/>
              <a:gd name="T12" fmla="*/ 0 60000 65536"/>
              <a:gd name="T13" fmla="*/ 0 60000 65536"/>
              <a:gd name="T14" fmla="*/ 0 60000 65536"/>
              <a:gd name="T15" fmla="*/ 0 w 2000"/>
              <a:gd name="T16" fmla="*/ 0 h 1547"/>
              <a:gd name="T17" fmla="*/ 2000 w 2000"/>
              <a:gd name="T18" fmla="*/ 1547 h 1547"/>
            </a:gdLst>
            <a:ahLst/>
            <a:cxnLst>
              <a:cxn ang="T10">
                <a:pos x="T0" y="T1"/>
              </a:cxn>
              <a:cxn ang="T11">
                <a:pos x="T2" y="T3"/>
              </a:cxn>
              <a:cxn ang="T12">
                <a:pos x="T4" y="T5"/>
              </a:cxn>
              <a:cxn ang="T13">
                <a:pos x="T6" y="T7"/>
              </a:cxn>
              <a:cxn ang="T14">
                <a:pos x="T8" y="T9"/>
              </a:cxn>
            </a:cxnLst>
            <a:rect l="T15" t="T16" r="T17" b="T18"/>
            <a:pathLst>
              <a:path w="2000" h="1547">
                <a:moveTo>
                  <a:pt x="0" y="0"/>
                </a:moveTo>
                <a:cubicBezTo>
                  <a:pt x="79" y="127"/>
                  <a:pt x="158" y="254"/>
                  <a:pt x="278" y="382"/>
                </a:cubicBezTo>
                <a:cubicBezTo>
                  <a:pt x="398" y="510"/>
                  <a:pt x="550" y="640"/>
                  <a:pt x="718" y="770"/>
                </a:cubicBezTo>
                <a:cubicBezTo>
                  <a:pt x="886" y="900"/>
                  <a:pt x="1074" y="1036"/>
                  <a:pt x="1288" y="1165"/>
                </a:cubicBezTo>
                <a:cubicBezTo>
                  <a:pt x="1502" y="1294"/>
                  <a:pt x="1751" y="1420"/>
                  <a:pt x="2000" y="1547"/>
                </a:cubicBezTo>
              </a:path>
            </a:pathLst>
          </a:custGeom>
          <a:noFill/>
          <a:ln w="57150">
            <a:solidFill>
              <a:srgbClr val="66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 name="Freeform 45"/>
          <p:cNvSpPr>
            <a:spLocks/>
          </p:cNvSpPr>
          <p:nvPr/>
        </p:nvSpPr>
        <p:spPr bwMode="auto">
          <a:xfrm>
            <a:off x="5456238" y="3116263"/>
            <a:ext cx="1231900" cy="1114425"/>
          </a:xfrm>
          <a:custGeom>
            <a:avLst/>
            <a:gdLst>
              <a:gd name="T0" fmla="*/ 0 w 2000"/>
              <a:gd name="T1" fmla="*/ 0 h 1547"/>
              <a:gd name="T2" fmla="*/ 2147483646 w 2000"/>
              <a:gd name="T3" fmla="*/ 2147483646 h 1547"/>
              <a:gd name="T4" fmla="*/ 2147483646 w 2000"/>
              <a:gd name="T5" fmla="*/ 2147483646 h 1547"/>
              <a:gd name="T6" fmla="*/ 2147483646 w 2000"/>
              <a:gd name="T7" fmla="*/ 2147483646 h 1547"/>
              <a:gd name="T8" fmla="*/ 2147483646 w 2000"/>
              <a:gd name="T9" fmla="*/ 2147483646 h 1547"/>
              <a:gd name="T10" fmla="*/ 0 60000 65536"/>
              <a:gd name="T11" fmla="*/ 0 60000 65536"/>
              <a:gd name="T12" fmla="*/ 0 60000 65536"/>
              <a:gd name="T13" fmla="*/ 0 60000 65536"/>
              <a:gd name="T14" fmla="*/ 0 60000 65536"/>
              <a:gd name="T15" fmla="*/ 0 w 2000"/>
              <a:gd name="T16" fmla="*/ 0 h 1547"/>
              <a:gd name="T17" fmla="*/ 2000 w 2000"/>
              <a:gd name="T18" fmla="*/ 1547 h 1547"/>
            </a:gdLst>
            <a:ahLst/>
            <a:cxnLst>
              <a:cxn ang="T10">
                <a:pos x="T0" y="T1"/>
              </a:cxn>
              <a:cxn ang="T11">
                <a:pos x="T2" y="T3"/>
              </a:cxn>
              <a:cxn ang="T12">
                <a:pos x="T4" y="T5"/>
              </a:cxn>
              <a:cxn ang="T13">
                <a:pos x="T6" y="T7"/>
              </a:cxn>
              <a:cxn ang="T14">
                <a:pos x="T8" y="T9"/>
              </a:cxn>
            </a:cxnLst>
            <a:rect l="T15" t="T16" r="T17" b="T18"/>
            <a:pathLst>
              <a:path w="2000" h="1547">
                <a:moveTo>
                  <a:pt x="0" y="0"/>
                </a:moveTo>
                <a:cubicBezTo>
                  <a:pt x="79" y="127"/>
                  <a:pt x="158" y="254"/>
                  <a:pt x="278" y="382"/>
                </a:cubicBezTo>
                <a:cubicBezTo>
                  <a:pt x="398" y="510"/>
                  <a:pt x="550" y="640"/>
                  <a:pt x="718" y="770"/>
                </a:cubicBezTo>
                <a:cubicBezTo>
                  <a:pt x="886" y="900"/>
                  <a:pt x="1074" y="1036"/>
                  <a:pt x="1288" y="1165"/>
                </a:cubicBezTo>
                <a:cubicBezTo>
                  <a:pt x="1502" y="1294"/>
                  <a:pt x="1751" y="1420"/>
                  <a:pt x="2000" y="1547"/>
                </a:cubicBezTo>
              </a:path>
            </a:pathLst>
          </a:custGeom>
          <a:noFill/>
          <a:ln w="57150">
            <a:solidFill>
              <a:srgbClr val="66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 name="Freeform 46"/>
          <p:cNvSpPr>
            <a:spLocks/>
          </p:cNvSpPr>
          <p:nvPr/>
        </p:nvSpPr>
        <p:spPr bwMode="auto">
          <a:xfrm>
            <a:off x="5970588" y="2963863"/>
            <a:ext cx="796925" cy="719137"/>
          </a:xfrm>
          <a:custGeom>
            <a:avLst/>
            <a:gdLst>
              <a:gd name="T0" fmla="*/ 0 w 2000"/>
              <a:gd name="T1" fmla="*/ 0 h 1547"/>
              <a:gd name="T2" fmla="*/ 2147483646 w 2000"/>
              <a:gd name="T3" fmla="*/ 2147483646 h 1547"/>
              <a:gd name="T4" fmla="*/ 2147483646 w 2000"/>
              <a:gd name="T5" fmla="*/ 2147483646 h 1547"/>
              <a:gd name="T6" fmla="*/ 2147483646 w 2000"/>
              <a:gd name="T7" fmla="*/ 2147483646 h 1547"/>
              <a:gd name="T8" fmla="*/ 2147483646 w 2000"/>
              <a:gd name="T9" fmla="*/ 2147483646 h 1547"/>
              <a:gd name="T10" fmla="*/ 0 60000 65536"/>
              <a:gd name="T11" fmla="*/ 0 60000 65536"/>
              <a:gd name="T12" fmla="*/ 0 60000 65536"/>
              <a:gd name="T13" fmla="*/ 0 60000 65536"/>
              <a:gd name="T14" fmla="*/ 0 60000 65536"/>
              <a:gd name="T15" fmla="*/ 0 w 2000"/>
              <a:gd name="T16" fmla="*/ 0 h 1547"/>
              <a:gd name="T17" fmla="*/ 2000 w 2000"/>
              <a:gd name="T18" fmla="*/ 1547 h 1547"/>
            </a:gdLst>
            <a:ahLst/>
            <a:cxnLst>
              <a:cxn ang="T10">
                <a:pos x="T0" y="T1"/>
              </a:cxn>
              <a:cxn ang="T11">
                <a:pos x="T2" y="T3"/>
              </a:cxn>
              <a:cxn ang="T12">
                <a:pos x="T4" y="T5"/>
              </a:cxn>
              <a:cxn ang="T13">
                <a:pos x="T6" y="T7"/>
              </a:cxn>
              <a:cxn ang="T14">
                <a:pos x="T8" y="T9"/>
              </a:cxn>
            </a:cxnLst>
            <a:rect l="T15" t="T16" r="T17" b="T18"/>
            <a:pathLst>
              <a:path w="2000" h="1547">
                <a:moveTo>
                  <a:pt x="0" y="0"/>
                </a:moveTo>
                <a:cubicBezTo>
                  <a:pt x="79" y="127"/>
                  <a:pt x="158" y="254"/>
                  <a:pt x="278" y="382"/>
                </a:cubicBezTo>
                <a:cubicBezTo>
                  <a:pt x="398" y="510"/>
                  <a:pt x="550" y="640"/>
                  <a:pt x="718" y="770"/>
                </a:cubicBezTo>
                <a:cubicBezTo>
                  <a:pt x="886" y="900"/>
                  <a:pt x="1074" y="1036"/>
                  <a:pt x="1288" y="1165"/>
                </a:cubicBezTo>
                <a:cubicBezTo>
                  <a:pt x="1502" y="1294"/>
                  <a:pt x="1751" y="1420"/>
                  <a:pt x="2000" y="1547"/>
                </a:cubicBezTo>
              </a:path>
            </a:pathLst>
          </a:custGeom>
          <a:noFill/>
          <a:ln w="57150">
            <a:solidFill>
              <a:srgbClr val="66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Text Box 56"/>
          <p:cNvSpPr txBox="1">
            <a:spLocks noChangeArrowheads="1"/>
          </p:cNvSpPr>
          <p:nvPr/>
        </p:nvSpPr>
        <p:spPr bwMode="auto">
          <a:xfrm>
            <a:off x="6489700" y="4360863"/>
            <a:ext cx="6318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Bef>
                <a:spcPct val="0"/>
              </a:spcBef>
              <a:buClrTx/>
              <a:buFontTx/>
              <a:buNone/>
            </a:pPr>
            <a:r>
              <a:rPr lang="en-US" altLang="en-US" sz="1400" b="1" i="1" dirty="0">
                <a:latin typeface="Arial" panose="020B0604020202020204" pitchFamily="34" charset="0"/>
              </a:rPr>
              <a:t>AD</a:t>
            </a:r>
            <a:r>
              <a:rPr lang="en-US" altLang="en-US" sz="1400" b="1" i="1" baseline="-25000" dirty="0">
                <a:latin typeface="Arial" panose="020B0604020202020204" pitchFamily="34" charset="0"/>
              </a:rPr>
              <a:t>1</a:t>
            </a:r>
          </a:p>
          <a:p>
            <a:pPr algn="ctr" eaLnBrk="1" hangingPunct="1">
              <a:lnSpc>
                <a:spcPct val="90000"/>
              </a:lnSpc>
              <a:spcBef>
                <a:spcPct val="0"/>
              </a:spcBef>
              <a:buClrTx/>
              <a:buFontTx/>
              <a:buNone/>
            </a:pPr>
            <a:r>
              <a:rPr lang="en-US" altLang="en-US" sz="1400" b="1" i="1" dirty="0">
                <a:latin typeface="Arial" panose="020B0604020202020204" pitchFamily="34" charset="0"/>
              </a:rPr>
              <a:t>I=$15</a:t>
            </a:r>
            <a:endParaRPr lang="en-US" altLang="en-US" sz="1400" b="1" i="1" baseline="-25000" dirty="0">
              <a:latin typeface="Arial" panose="020B0604020202020204" pitchFamily="34" charset="0"/>
            </a:endParaRPr>
          </a:p>
        </p:txBody>
      </p:sp>
      <p:sp>
        <p:nvSpPr>
          <p:cNvPr id="13" name="Text Box 57"/>
          <p:cNvSpPr txBox="1">
            <a:spLocks noChangeArrowheads="1"/>
          </p:cNvSpPr>
          <p:nvPr/>
        </p:nvSpPr>
        <p:spPr bwMode="auto">
          <a:xfrm>
            <a:off x="6597650" y="3967163"/>
            <a:ext cx="6318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400" b="1" i="1" dirty="0">
                <a:latin typeface="Arial" panose="020B0604020202020204" pitchFamily="34" charset="0"/>
              </a:rPr>
              <a:t>AD</a:t>
            </a:r>
            <a:r>
              <a:rPr lang="en-US" altLang="en-US" sz="1400" b="1" i="1" baseline="-25000" dirty="0">
                <a:latin typeface="Arial" panose="020B0604020202020204" pitchFamily="34" charset="0"/>
              </a:rPr>
              <a:t>2</a:t>
            </a:r>
          </a:p>
          <a:p>
            <a:pPr algn="ctr" eaLnBrk="1" hangingPunct="1">
              <a:spcBef>
                <a:spcPct val="0"/>
              </a:spcBef>
              <a:buClrTx/>
              <a:buFontTx/>
              <a:buNone/>
            </a:pPr>
            <a:r>
              <a:rPr lang="en-US" altLang="en-US" sz="1400" b="1" i="1" dirty="0">
                <a:latin typeface="Arial" panose="020B0604020202020204" pitchFamily="34" charset="0"/>
              </a:rPr>
              <a:t>I=$20</a:t>
            </a:r>
            <a:endParaRPr lang="en-US" altLang="en-US" sz="1400" b="1" i="1" baseline="-25000" dirty="0">
              <a:latin typeface="Arial" panose="020B0604020202020204" pitchFamily="34" charset="0"/>
            </a:endParaRPr>
          </a:p>
        </p:txBody>
      </p:sp>
      <p:sp>
        <p:nvSpPr>
          <p:cNvPr id="14" name="Text Box 58"/>
          <p:cNvSpPr txBox="1">
            <a:spLocks noChangeArrowheads="1"/>
          </p:cNvSpPr>
          <p:nvPr/>
        </p:nvSpPr>
        <p:spPr bwMode="auto">
          <a:xfrm>
            <a:off x="6723063" y="3252788"/>
            <a:ext cx="6318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400" b="1" i="1" dirty="0">
                <a:latin typeface="Arial" panose="020B0604020202020204" pitchFamily="34" charset="0"/>
              </a:rPr>
              <a:t>AD</a:t>
            </a:r>
            <a:r>
              <a:rPr lang="en-US" altLang="en-US" sz="1400" b="1" i="1" baseline="-25000" dirty="0">
                <a:latin typeface="Arial" panose="020B0604020202020204" pitchFamily="34" charset="0"/>
              </a:rPr>
              <a:t>3</a:t>
            </a:r>
          </a:p>
          <a:p>
            <a:pPr algn="ctr" eaLnBrk="1" hangingPunct="1">
              <a:spcBef>
                <a:spcPct val="0"/>
              </a:spcBef>
              <a:buClrTx/>
              <a:buFontTx/>
              <a:buNone/>
            </a:pPr>
            <a:r>
              <a:rPr lang="en-US" altLang="en-US" sz="1400" b="1" i="1" dirty="0">
                <a:latin typeface="Arial" panose="020B0604020202020204" pitchFamily="34" charset="0"/>
              </a:rPr>
              <a:t>I=$25</a:t>
            </a:r>
            <a:endParaRPr lang="en-US" altLang="en-US" sz="1400" b="1" i="1" baseline="-25000" dirty="0">
              <a:latin typeface="Arial" panose="020B0604020202020204" pitchFamily="34" charset="0"/>
            </a:endParaRPr>
          </a:p>
        </p:txBody>
      </p:sp>
      <p:sp>
        <p:nvSpPr>
          <p:cNvPr id="15" name="Text Box 61"/>
          <p:cNvSpPr txBox="1">
            <a:spLocks noChangeArrowheads="1"/>
          </p:cNvSpPr>
          <p:nvPr/>
        </p:nvSpPr>
        <p:spPr bwMode="auto">
          <a:xfrm>
            <a:off x="5110163" y="1519238"/>
            <a:ext cx="21002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Bef>
                <a:spcPct val="0"/>
              </a:spcBef>
              <a:buClrTx/>
              <a:buFontTx/>
              <a:buNone/>
            </a:pPr>
            <a:r>
              <a:rPr lang="en-US" altLang="en-US" sz="2000" b="1" i="1" dirty="0">
                <a:solidFill>
                  <a:srgbClr val="000000"/>
                </a:solidFill>
                <a:latin typeface="Arial" panose="020B0604020202020204" pitchFamily="34" charset="0"/>
              </a:rPr>
              <a:t>(d)</a:t>
            </a:r>
          </a:p>
          <a:p>
            <a:pPr algn="ctr" eaLnBrk="1" hangingPunct="1">
              <a:lnSpc>
                <a:spcPct val="90000"/>
              </a:lnSpc>
              <a:spcBef>
                <a:spcPct val="0"/>
              </a:spcBef>
              <a:buClrTx/>
              <a:buFontTx/>
              <a:buNone/>
            </a:pPr>
            <a:r>
              <a:rPr lang="en-US" altLang="en-US" sz="2000" b="1" dirty="0">
                <a:solidFill>
                  <a:srgbClr val="000000"/>
                </a:solidFill>
                <a:latin typeface="Arial" panose="020B0604020202020204" pitchFamily="34" charset="0"/>
              </a:rPr>
              <a:t>Equilibrium real</a:t>
            </a:r>
          </a:p>
          <a:p>
            <a:pPr algn="ctr" eaLnBrk="1" hangingPunct="1">
              <a:lnSpc>
                <a:spcPct val="90000"/>
              </a:lnSpc>
              <a:spcBef>
                <a:spcPct val="0"/>
              </a:spcBef>
              <a:buClrTx/>
              <a:buFontTx/>
              <a:buNone/>
            </a:pPr>
            <a:r>
              <a:rPr lang="en-US" altLang="en-US" sz="2000" b="1" dirty="0">
                <a:solidFill>
                  <a:srgbClr val="000000"/>
                </a:solidFill>
                <a:latin typeface="Arial" panose="020B0604020202020204" pitchFamily="34" charset="0"/>
              </a:rPr>
              <a:t>GDP and the</a:t>
            </a:r>
          </a:p>
          <a:p>
            <a:pPr algn="ctr" eaLnBrk="1" hangingPunct="1">
              <a:lnSpc>
                <a:spcPct val="90000"/>
              </a:lnSpc>
              <a:spcBef>
                <a:spcPct val="0"/>
              </a:spcBef>
              <a:buClrTx/>
              <a:buFontTx/>
              <a:buNone/>
            </a:pPr>
            <a:r>
              <a:rPr lang="en-US" altLang="en-US" sz="2000" b="1" dirty="0">
                <a:solidFill>
                  <a:srgbClr val="000000"/>
                </a:solidFill>
                <a:latin typeface="Arial" panose="020B0604020202020204" pitchFamily="34" charset="0"/>
              </a:rPr>
              <a:t>Price level</a:t>
            </a:r>
          </a:p>
        </p:txBody>
      </p:sp>
      <p:sp>
        <p:nvSpPr>
          <p:cNvPr id="16" name="Text Box 66"/>
          <p:cNvSpPr txBox="1">
            <a:spLocks noChangeArrowheads="1"/>
          </p:cNvSpPr>
          <p:nvPr/>
        </p:nvSpPr>
        <p:spPr bwMode="auto">
          <a:xfrm>
            <a:off x="6230938" y="281463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400" b="1" i="1" dirty="0">
                <a:latin typeface="Arial" panose="020B0604020202020204" pitchFamily="34" charset="0"/>
              </a:rPr>
              <a:t>AS</a:t>
            </a:r>
            <a:endParaRPr lang="en-US" altLang="en-US" sz="1400" b="1" i="1" baseline="-25000" dirty="0">
              <a:latin typeface="Arial" panose="020B0604020202020204" pitchFamily="34" charset="0"/>
            </a:endParaRPr>
          </a:p>
        </p:txBody>
      </p:sp>
      <p:sp>
        <p:nvSpPr>
          <p:cNvPr id="17" name="Line 69"/>
          <p:cNvSpPr>
            <a:spLocks noChangeShapeType="1"/>
          </p:cNvSpPr>
          <p:nvPr/>
        </p:nvSpPr>
        <p:spPr bwMode="auto">
          <a:xfrm>
            <a:off x="6018213" y="3773488"/>
            <a:ext cx="0" cy="985837"/>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 name="Line 70"/>
          <p:cNvSpPr>
            <a:spLocks noChangeShapeType="1"/>
          </p:cNvSpPr>
          <p:nvPr/>
        </p:nvSpPr>
        <p:spPr bwMode="auto">
          <a:xfrm flipH="1">
            <a:off x="5032375" y="3771900"/>
            <a:ext cx="995363"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 name="Line 71"/>
          <p:cNvSpPr>
            <a:spLocks noChangeShapeType="1"/>
          </p:cNvSpPr>
          <p:nvPr/>
        </p:nvSpPr>
        <p:spPr bwMode="auto">
          <a:xfrm>
            <a:off x="5494338" y="3773488"/>
            <a:ext cx="0" cy="985837"/>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 name="Line 74"/>
          <p:cNvSpPr>
            <a:spLocks noChangeShapeType="1"/>
          </p:cNvSpPr>
          <p:nvPr/>
        </p:nvSpPr>
        <p:spPr bwMode="auto">
          <a:xfrm>
            <a:off x="6221413" y="3265488"/>
            <a:ext cx="0" cy="147320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 name="Line 75"/>
          <p:cNvSpPr>
            <a:spLocks noChangeShapeType="1"/>
          </p:cNvSpPr>
          <p:nvPr/>
        </p:nvSpPr>
        <p:spPr bwMode="auto">
          <a:xfrm flipH="1">
            <a:off x="5032375" y="3273425"/>
            <a:ext cx="1189038" cy="0"/>
          </a:xfrm>
          <a:prstGeom prst="line">
            <a:avLst/>
          </a:prstGeom>
          <a:noFill/>
          <a:ln w="2857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 name="Freeform 47"/>
          <p:cNvSpPr>
            <a:spLocks/>
          </p:cNvSpPr>
          <p:nvPr/>
        </p:nvSpPr>
        <p:spPr bwMode="auto">
          <a:xfrm flipH="1">
            <a:off x="5399088" y="3030538"/>
            <a:ext cx="877887" cy="1671637"/>
          </a:xfrm>
          <a:custGeom>
            <a:avLst/>
            <a:gdLst>
              <a:gd name="T0" fmla="*/ 0 w 2000"/>
              <a:gd name="T1" fmla="*/ 0 h 1547"/>
              <a:gd name="T2" fmla="*/ 2147483646 w 2000"/>
              <a:gd name="T3" fmla="*/ 2147483646 h 1547"/>
              <a:gd name="T4" fmla="*/ 2147483646 w 2000"/>
              <a:gd name="T5" fmla="*/ 2147483646 h 1547"/>
              <a:gd name="T6" fmla="*/ 2147483646 w 2000"/>
              <a:gd name="T7" fmla="*/ 2147483646 h 1547"/>
              <a:gd name="T8" fmla="*/ 2147483646 w 2000"/>
              <a:gd name="T9" fmla="*/ 2147483646 h 1547"/>
              <a:gd name="T10" fmla="*/ 0 60000 65536"/>
              <a:gd name="T11" fmla="*/ 0 60000 65536"/>
              <a:gd name="T12" fmla="*/ 0 60000 65536"/>
              <a:gd name="T13" fmla="*/ 0 60000 65536"/>
              <a:gd name="T14" fmla="*/ 0 60000 65536"/>
              <a:gd name="T15" fmla="*/ 0 w 2000"/>
              <a:gd name="T16" fmla="*/ 0 h 1547"/>
              <a:gd name="T17" fmla="*/ 2000 w 2000"/>
              <a:gd name="T18" fmla="*/ 1547 h 1547"/>
            </a:gdLst>
            <a:ahLst/>
            <a:cxnLst>
              <a:cxn ang="T10">
                <a:pos x="T0" y="T1"/>
              </a:cxn>
              <a:cxn ang="T11">
                <a:pos x="T2" y="T3"/>
              </a:cxn>
              <a:cxn ang="T12">
                <a:pos x="T4" y="T5"/>
              </a:cxn>
              <a:cxn ang="T13">
                <a:pos x="T6" y="T7"/>
              </a:cxn>
              <a:cxn ang="T14">
                <a:pos x="T8" y="T9"/>
              </a:cxn>
            </a:cxnLst>
            <a:rect l="T15" t="T16" r="T17" b="T18"/>
            <a:pathLst>
              <a:path w="2000" h="1547">
                <a:moveTo>
                  <a:pt x="0" y="0"/>
                </a:moveTo>
                <a:cubicBezTo>
                  <a:pt x="79" y="127"/>
                  <a:pt x="158" y="254"/>
                  <a:pt x="278" y="382"/>
                </a:cubicBezTo>
                <a:cubicBezTo>
                  <a:pt x="398" y="510"/>
                  <a:pt x="550" y="640"/>
                  <a:pt x="718" y="770"/>
                </a:cubicBezTo>
                <a:cubicBezTo>
                  <a:pt x="886" y="900"/>
                  <a:pt x="1074" y="1036"/>
                  <a:pt x="1288" y="1165"/>
                </a:cubicBezTo>
                <a:cubicBezTo>
                  <a:pt x="1502" y="1294"/>
                  <a:pt x="1751" y="1420"/>
                  <a:pt x="2000" y="1547"/>
                </a:cubicBezTo>
              </a:path>
            </a:pathLst>
          </a:custGeom>
          <a:noFill/>
          <a:ln w="57150">
            <a:solidFill>
              <a:srgbClr val="9900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3" name="Oval 80"/>
          <p:cNvSpPr>
            <a:spLocks noChangeArrowheads="1"/>
          </p:cNvSpPr>
          <p:nvPr/>
        </p:nvSpPr>
        <p:spPr bwMode="auto">
          <a:xfrm>
            <a:off x="5961063" y="3730625"/>
            <a:ext cx="103187" cy="103188"/>
          </a:xfrm>
          <a:prstGeom prst="ellipse">
            <a:avLst/>
          </a:prstGeom>
          <a:solidFill>
            <a:schemeClr val="bg1"/>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4" name="Oval 83"/>
          <p:cNvSpPr>
            <a:spLocks noChangeArrowheads="1"/>
          </p:cNvSpPr>
          <p:nvPr/>
        </p:nvSpPr>
        <p:spPr bwMode="auto">
          <a:xfrm>
            <a:off x="6173788" y="3224213"/>
            <a:ext cx="103187" cy="103187"/>
          </a:xfrm>
          <a:prstGeom prst="ellipse">
            <a:avLst/>
          </a:prstGeom>
          <a:solidFill>
            <a:schemeClr val="bg1"/>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5" name="Oval 84"/>
          <p:cNvSpPr>
            <a:spLocks noChangeArrowheads="1"/>
          </p:cNvSpPr>
          <p:nvPr/>
        </p:nvSpPr>
        <p:spPr bwMode="auto">
          <a:xfrm>
            <a:off x="5475288" y="3235325"/>
            <a:ext cx="103187" cy="103188"/>
          </a:xfrm>
          <a:prstGeom prst="ellipse">
            <a:avLst/>
          </a:prstGeom>
          <a:solidFill>
            <a:schemeClr val="tx1"/>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86079" name="Line 63"/>
          <p:cNvSpPr>
            <a:spLocks noChangeShapeType="1"/>
          </p:cNvSpPr>
          <p:nvPr/>
        </p:nvSpPr>
        <p:spPr bwMode="auto">
          <a:xfrm>
            <a:off x="6016625" y="3284538"/>
            <a:ext cx="0" cy="4286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6080" name="Text Box 64"/>
          <p:cNvSpPr txBox="1">
            <a:spLocks noChangeArrowheads="1"/>
          </p:cNvSpPr>
          <p:nvPr/>
        </p:nvSpPr>
        <p:spPr bwMode="auto">
          <a:xfrm>
            <a:off x="6230938" y="3121025"/>
            <a:ext cx="3000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000" b="1" i="1" dirty="0"/>
              <a:t>a</a:t>
            </a:r>
          </a:p>
        </p:txBody>
      </p:sp>
      <p:sp>
        <p:nvSpPr>
          <p:cNvPr id="86081" name="Text Box 65"/>
          <p:cNvSpPr txBox="1">
            <a:spLocks noChangeArrowheads="1"/>
          </p:cNvSpPr>
          <p:nvPr/>
        </p:nvSpPr>
        <p:spPr bwMode="auto">
          <a:xfrm>
            <a:off x="5881688" y="3019425"/>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000" b="1" i="1" dirty="0"/>
              <a:t>b</a:t>
            </a:r>
          </a:p>
        </p:txBody>
      </p:sp>
      <p:sp>
        <p:nvSpPr>
          <p:cNvPr id="86082" name="Text Box 66"/>
          <p:cNvSpPr txBox="1">
            <a:spLocks noChangeArrowheads="1"/>
          </p:cNvSpPr>
          <p:nvPr/>
        </p:nvSpPr>
        <p:spPr bwMode="auto">
          <a:xfrm>
            <a:off x="5508625" y="3043238"/>
            <a:ext cx="4048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000" b="1" i="1" dirty="0"/>
              <a:t>c</a:t>
            </a:r>
          </a:p>
        </p:txBody>
      </p:sp>
      <p:sp>
        <p:nvSpPr>
          <p:cNvPr id="26" name="Freeform 46"/>
          <p:cNvSpPr>
            <a:spLocks/>
          </p:cNvSpPr>
          <p:nvPr/>
        </p:nvSpPr>
        <p:spPr bwMode="auto">
          <a:xfrm>
            <a:off x="5811838" y="3024188"/>
            <a:ext cx="958850" cy="868362"/>
          </a:xfrm>
          <a:custGeom>
            <a:avLst/>
            <a:gdLst>
              <a:gd name="T0" fmla="*/ 0 w 2000"/>
              <a:gd name="T1" fmla="*/ 0 h 1547"/>
              <a:gd name="T2" fmla="*/ 2147483646 w 2000"/>
              <a:gd name="T3" fmla="*/ 2147483646 h 1547"/>
              <a:gd name="T4" fmla="*/ 2147483646 w 2000"/>
              <a:gd name="T5" fmla="*/ 2147483646 h 1547"/>
              <a:gd name="T6" fmla="*/ 2147483646 w 2000"/>
              <a:gd name="T7" fmla="*/ 2147483646 h 1547"/>
              <a:gd name="T8" fmla="*/ 2147483646 w 2000"/>
              <a:gd name="T9" fmla="*/ 2147483646 h 1547"/>
              <a:gd name="T10" fmla="*/ 0 60000 65536"/>
              <a:gd name="T11" fmla="*/ 0 60000 65536"/>
              <a:gd name="T12" fmla="*/ 0 60000 65536"/>
              <a:gd name="T13" fmla="*/ 0 60000 65536"/>
              <a:gd name="T14" fmla="*/ 0 60000 65536"/>
              <a:gd name="T15" fmla="*/ 0 w 2000"/>
              <a:gd name="T16" fmla="*/ 0 h 1547"/>
              <a:gd name="T17" fmla="*/ 2000 w 2000"/>
              <a:gd name="T18" fmla="*/ 1547 h 1547"/>
            </a:gdLst>
            <a:ahLst/>
            <a:cxnLst>
              <a:cxn ang="T10">
                <a:pos x="T0" y="T1"/>
              </a:cxn>
              <a:cxn ang="T11">
                <a:pos x="T2" y="T3"/>
              </a:cxn>
              <a:cxn ang="T12">
                <a:pos x="T4" y="T5"/>
              </a:cxn>
              <a:cxn ang="T13">
                <a:pos x="T6" y="T7"/>
              </a:cxn>
              <a:cxn ang="T14">
                <a:pos x="T8" y="T9"/>
              </a:cxn>
            </a:cxnLst>
            <a:rect l="T15" t="T16" r="T17" b="T18"/>
            <a:pathLst>
              <a:path w="2000" h="1547">
                <a:moveTo>
                  <a:pt x="0" y="0"/>
                </a:moveTo>
                <a:cubicBezTo>
                  <a:pt x="79" y="127"/>
                  <a:pt x="158" y="254"/>
                  <a:pt x="278" y="382"/>
                </a:cubicBezTo>
                <a:cubicBezTo>
                  <a:pt x="398" y="510"/>
                  <a:pt x="550" y="640"/>
                  <a:pt x="718" y="770"/>
                </a:cubicBezTo>
                <a:cubicBezTo>
                  <a:pt x="886" y="900"/>
                  <a:pt x="1074" y="1036"/>
                  <a:pt x="1288" y="1165"/>
                </a:cubicBezTo>
                <a:cubicBezTo>
                  <a:pt x="1502" y="1294"/>
                  <a:pt x="1751" y="1420"/>
                  <a:pt x="2000" y="1547"/>
                </a:cubicBezTo>
              </a:path>
            </a:pathLst>
          </a:custGeom>
          <a:noFill/>
          <a:ln w="57150">
            <a:solidFill>
              <a:srgbClr val="66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7" name="Oval 83"/>
          <p:cNvSpPr>
            <a:spLocks noChangeArrowheads="1"/>
          </p:cNvSpPr>
          <p:nvPr/>
        </p:nvSpPr>
        <p:spPr bwMode="auto">
          <a:xfrm>
            <a:off x="5943600" y="3227388"/>
            <a:ext cx="103188" cy="103187"/>
          </a:xfrm>
          <a:prstGeom prst="ellipse">
            <a:avLst/>
          </a:prstGeom>
          <a:solidFill>
            <a:schemeClr val="bg1"/>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8" name="Text Box 58"/>
          <p:cNvSpPr txBox="1">
            <a:spLocks noChangeArrowheads="1"/>
          </p:cNvSpPr>
          <p:nvPr/>
        </p:nvSpPr>
        <p:spPr bwMode="auto">
          <a:xfrm>
            <a:off x="6662738" y="3614738"/>
            <a:ext cx="7794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400" b="1" i="1" dirty="0">
                <a:latin typeface="Arial" panose="020B0604020202020204" pitchFamily="34" charset="0"/>
              </a:rPr>
              <a:t>AD</a:t>
            </a:r>
            <a:r>
              <a:rPr lang="en-US" altLang="en-US" sz="1400" b="1" i="1" baseline="-25000" dirty="0">
                <a:latin typeface="Arial" panose="020B0604020202020204" pitchFamily="34" charset="0"/>
              </a:rPr>
              <a:t>4</a:t>
            </a:r>
          </a:p>
          <a:p>
            <a:pPr algn="ctr" eaLnBrk="1" hangingPunct="1">
              <a:spcBef>
                <a:spcPct val="0"/>
              </a:spcBef>
              <a:buClrTx/>
              <a:buFontTx/>
              <a:buNone/>
            </a:pPr>
            <a:r>
              <a:rPr lang="en-US" altLang="en-US" sz="1400" b="1" i="1" dirty="0">
                <a:latin typeface="Arial" panose="020B0604020202020204" pitchFamily="34" charset="0"/>
              </a:rPr>
              <a:t>I=$22.5</a:t>
            </a:r>
            <a:endParaRPr lang="en-US" altLang="en-US" sz="1400" b="1" i="1" baseline="-25000" dirty="0">
              <a:latin typeface="Arial" panose="020B0604020202020204" pitchFamily="34" charset="0"/>
            </a:endParaRPr>
          </a:p>
        </p:txBody>
      </p:sp>
      <p:sp>
        <p:nvSpPr>
          <p:cNvPr id="29" name="Title 28"/>
          <p:cNvSpPr>
            <a:spLocks noGrp="1"/>
          </p:cNvSpPr>
          <p:nvPr>
            <p:ph type="title"/>
          </p:nvPr>
        </p:nvSpPr>
        <p:spPr>
          <a:xfrm>
            <a:off x="457200" y="274638"/>
            <a:ext cx="7620000" cy="950914"/>
          </a:xfrm>
        </p:spPr>
        <p:txBody>
          <a:bodyPr wrap="square" numCol="1" anchorCtr="0" compatLnSpc="1">
            <a:prstTxWarp prst="textNoShape">
              <a:avLst/>
            </a:prstTxWarp>
          </a:bodyPr>
          <a:lstStyle/>
          <a:p>
            <a:pPr eaLnBrk="1" hangingPunct="1">
              <a:defRPr/>
            </a:pPr>
            <a:r>
              <a:rPr lang="en-US" dirty="0">
                <a:ea typeface="ＭＳ Ｐゴシック" charset="0"/>
              </a:rPr>
              <a:t>Monetary Policy and Equilibrium GDP Continued</a:t>
            </a:r>
          </a:p>
        </p:txBody>
      </p:sp>
      <p:sp>
        <p:nvSpPr>
          <p:cNvPr id="69"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9517"/>
                                        </p:tgtEl>
                                        <p:attrNameLst>
                                          <p:attrName>style.visibility</p:attrName>
                                        </p:attrNameLst>
                                      </p:cBhvr>
                                      <p:to>
                                        <p:strVal val="visible"/>
                                      </p:to>
                                    </p:set>
                                    <p:animEffect transition="in" filter="wipe(up)">
                                      <p:cBhvr>
                                        <p:cTn id="7" dur="500"/>
                                        <p:tgtEl>
                                          <p:spTgt spid="19517"/>
                                        </p:tgtEl>
                                      </p:cBhvr>
                                    </p:animEffect>
                                  </p:childTnLst>
                                </p:cTn>
                              </p:par>
                              <p:par>
                                <p:cTn id="8" presetID="2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childTnLst>
                                </p:cTn>
                              </p:par>
                            </p:childTnLst>
                          </p:cTn>
                        </p:par>
                        <p:par>
                          <p:cTn id="12" fill="hold" nodeType="afterGroup">
                            <p:stCondLst>
                              <p:cond delay="500"/>
                            </p:stCondLst>
                            <p:childTnLst>
                              <p:par>
                                <p:cTn id="13" presetID="22" presetClass="entr" presetSubtype="8" fill="hold" nodeType="afterEffect">
                                  <p:stCondLst>
                                    <p:cond delay="0"/>
                                  </p:stCondLst>
                                  <p:childTnLst>
                                    <p:set>
                                      <p:cBhvr>
                                        <p:cTn id="14" dur="1" fill="hold">
                                          <p:stCondLst>
                                            <p:cond delay="0"/>
                                          </p:stCondLst>
                                        </p:cTn>
                                        <p:tgtEl>
                                          <p:spTgt spid="19500"/>
                                        </p:tgtEl>
                                        <p:attrNameLst>
                                          <p:attrName>style.visibility</p:attrName>
                                        </p:attrNameLst>
                                      </p:cBhvr>
                                      <p:to>
                                        <p:strVal val="visible"/>
                                      </p:to>
                                    </p:set>
                                    <p:animEffect transition="in" filter="wipe(left)">
                                      <p:cBhvr>
                                        <p:cTn id="15" dur="1000"/>
                                        <p:tgtEl>
                                          <p:spTgt spid="19500"/>
                                        </p:tgtEl>
                                      </p:cBhvr>
                                    </p:animEffect>
                                  </p:childTnLst>
                                </p:cTn>
                              </p:par>
                            </p:childTnLst>
                          </p:cTn>
                        </p:par>
                        <p:par>
                          <p:cTn id="16" fill="hold" nodeType="afterGroup">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19512"/>
                                        </p:tgtEl>
                                        <p:attrNameLst>
                                          <p:attrName>style.visibility</p:attrName>
                                        </p:attrNameLst>
                                      </p:cBhvr>
                                      <p:to>
                                        <p:strVal val="visible"/>
                                      </p:to>
                                    </p:set>
                                  </p:childTnLst>
                                </p:cTn>
                              </p:par>
                            </p:childTnLst>
                          </p:cTn>
                        </p:par>
                        <p:par>
                          <p:cTn id="19" fill="hold" nodeType="afterGroup">
                            <p:stCondLst>
                              <p:cond delay="1500"/>
                            </p:stCondLst>
                            <p:childTnLst>
                              <p:par>
                                <p:cTn id="20" presetID="22" presetClass="entr" presetSubtype="8" fill="hold" nodeType="afterEffect">
                                  <p:stCondLst>
                                    <p:cond delay="0"/>
                                  </p:stCondLst>
                                  <p:childTnLst>
                                    <p:set>
                                      <p:cBhvr>
                                        <p:cTn id="21" dur="1" fill="hold">
                                          <p:stCondLst>
                                            <p:cond delay="0"/>
                                          </p:stCondLst>
                                        </p:cTn>
                                        <p:tgtEl>
                                          <p:spTgt spid="19503"/>
                                        </p:tgtEl>
                                        <p:attrNameLst>
                                          <p:attrName>style.visibility</p:attrName>
                                        </p:attrNameLst>
                                      </p:cBhvr>
                                      <p:to>
                                        <p:strVal val="visible"/>
                                      </p:to>
                                    </p:set>
                                    <p:animEffect transition="in" filter="wipe(left)">
                                      <p:cBhvr>
                                        <p:cTn id="22" dur="1000"/>
                                        <p:tgtEl>
                                          <p:spTgt spid="19503"/>
                                        </p:tgtEl>
                                      </p:cBhvr>
                                    </p:animEffect>
                                  </p:childTnLst>
                                </p:cTn>
                              </p:par>
                            </p:childTnLst>
                          </p:cTn>
                        </p:par>
                        <p:par>
                          <p:cTn id="23" fill="hold" nodeType="afterGroup">
                            <p:stCondLst>
                              <p:cond delay="2500"/>
                            </p:stCondLst>
                            <p:childTnLst>
                              <p:par>
                                <p:cTn id="24" presetID="1" presetClass="entr" presetSubtype="0" fill="hold" grpId="0" nodeType="afterEffect">
                                  <p:stCondLst>
                                    <p:cond delay="0"/>
                                  </p:stCondLst>
                                  <p:childTnLst>
                                    <p:set>
                                      <p:cBhvr>
                                        <p:cTn id="25" dur="1" fill="hold">
                                          <p:stCondLst>
                                            <p:cond delay="0"/>
                                          </p:stCondLst>
                                        </p:cTn>
                                        <p:tgtEl>
                                          <p:spTgt spid="19522"/>
                                        </p:tgtEl>
                                        <p:attrNameLst>
                                          <p:attrName>style.visibility</p:attrName>
                                        </p:attrNameLst>
                                      </p:cBhvr>
                                      <p:to>
                                        <p:strVal val="visible"/>
                                      </p:to>
                                    </p:set>
                                  </p:childTnLst>
                                </p:cTn>
                              </p:par>
                            </p:childTnLst>
                          </p:cTn>
                        </p:par>
                        <p:par>
                          <p:cTn id="26" fill="hold" nodeType="afterGroup">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501"/>
                                        </p:tgtEl>
                                        <p:attrNameLst>
                                          <p:attrName>style.visibility</p:attrName>
                                        </p:attrNameLst>
                                      </p:cBhvr>
                                      <p:to>
                                        <p:strVal val="visible"/>
                                      </p:to>
                                    </p:set>
                                    <p:animEffect transition="in" filter="wipe(left)">
                                      <p:cBhvr>
                                        <p:cTn id="29" dur="1000"/>
                                        <p:tgtEl>
                                          <p:spTgt spid="19501"/>
                                        </p:tgtEl>
                                      </p:cBhvr>
                                    </p:animEffect>
                                  </p:childTnLst>
                                </p:cTn>
                              </p:par>
                            </p:childTnLst>
                          </p:cTn>
                        </p:par>
                        <p:par>
                          <p:cTn id="30" fill="hold" nodeType="afterGroup">
                            <p:stCondLst>
                              <p:cond delay="3500"/>
                            </p:stCondLst>
                            <p:childTnLst>
                              <p:par>
                                <p:cTn id="31" presetID="1" presetClass="entr" presetSubtype="0" fill="hold" grpId="0" nodeType="afterEffect">
                                  <p:stCondLst>
                                    <p:cond delay="0"/>
                                  </p:stCondLst>
                                  <p:childTnLst>
                                    <p:set>
                                      <p:cBhvr>
                                        <p:cTn id="32" dur="1" fill="hold">
                                          <p:stCondLst>
                                            <p:cond delay="0"/>
                                          </p:stCondLst>
                                        </p:cTn>
                                        <p:tgtEl>
                                          <p:spTgt spid="19513"/>
                                        </p:tgtEl>
                                        <p:attrNameLst>
                                          <p:attrName>style.visibility</p:attrName>
                                        </p:attrNameLst>
                                      </p:cBhvr>
                                      <p:to>
                                        <p:strVal val="visible"/>
                                      </p:to>
                                    </p:set>
                                  </p:childTnLst>
                                </p:cTn>
                              </p:par>
                            </p:childTnLst>
                          </p:cTn>
                        </p:par>
                        <p:par>
                          <p:cTn id="33" fill="hold" nodeType="afterGroup">
                            <p:stCondLst>
                              <p:cond delay="3500"/>
                            </p:stCondLst>
                            <p:childTnLst>
                              <p:par>
                                <p:cTn id="34" presetID="22" presetClass="entr" presetSubtype="1" fill="hold" nodeType="afterEffect">
                                  <p:stCondLst>
                                    <p:cond delay="0"/>
                                  </p:stCondLst>
                                  <p:childTnLst>
                                    <p:set>
                                      <p:cBhvr>
                                        <p:cTn id="35" dur="1" fill="hold">
                                          <p:stCondLst>
                                            <p:cond delay="0"/>
                                          </p:stCondLst>
                                        </p:cTn>
                                        <p:tgtEl>
                                          <p:spTgt spid="19525"/>
                                        </p:tgtEl>
                                        <p:attrNameLst>
                                          <p:attrName>style.visibility</p:attrName>
                                        </p:attrNameLst>
                                      </p:cBhvr>
                                      <p:to>
                                        <p:strVal val="visible"/>
                                      </p:to>
                                    </p:set>
                                    <p:animEffect transition="in" filter="wipe(up)">
                                      <p:cBhvr>
                                        <p:cTn id="36" dur="1000"/>
                                        <p:tgtEl>
                                          <p:spTgt spid="19525"/>
                                        </p:tgtEl>
                                      </p:cBhvr>
                                    </p:animEffect>
                                  </p:childTnLst>
                                </p:cTn>
                              </p:par>
                              <p:par>
                                <p:cTn id="37" presetID="22" presetClass="entr" presetSubtype="1" fill="hold" nodeType="withEffect">
                                  <p:stCondLst>
                                    <p:cond delay="0"/>
                                  </p:stCondLst>
                                  <p:childTnLst>
                                    <p:set>
                                      <p:cBhvr>
                                        <p:cTn id="38" dur="1" fill="hold">
                                          <p:stCondLst>
                                            <p:cond delay="0"/>
                                          </p:stCondLst>
                                        </p:cTn>
                                        <p:tgtEl>
                                          <p:spTgt spid="19527"/>
                                        </p:tgtEl>
                                        <p:attrNameLst>
                                          <p:attrName>style.visibility</p:attrName>
                                        </p:attrNameLst>
                                      </p:cBhvr>
                                      <p:to>
                                        <p:strVal val="visible"/>
                                      </p:to>
                                    </p:set>
                                    <p:animEffect transition="in" filter="wipe(up)">
                                      <p:cBhvr>
                                        <p:cTn id="39" dur="1000"/>
                                        <p:tgtEl>
                                          <p:spTgt spid="19527"/>
                                        </p:tgtEl>
                                      </p:cBhvr>
                                    </p:animEffect>
                                  </p:childTnLst>
                                </p:cTn>
                              </p:par>
                              <p:par>
                                <p:cTn id="40" presetID="22" presetClass="entr" presetSubtype="2" fill="hold" nodeType="withEffect">
                                  <p:stCondLst>
                                    <p:cond delay="0"/>
                                  </p:stCondLst>
                                  <p:childTnLst>
                                    <p:set>
                                      <p:cBhvr>
                                        <p:cTn id="41" dur="1" fill="hold">
                                          <p:stCondLst>
                                            <p:cond delay="0"/>
                                          </p:stCondLst>
                                        </p:cTn>
                                        <p:tgtEl>
                                          <p:spTgt spid="19526"/>
                                        </p:tgtEl>
                                        <p:attrNameLst>
                                          <p:attrName>style.visibility</p:attrName>
                                        </p:attrNameLst>
                                      </p:cBhvr>
                                      <p:to>
                                        <p:strVal val="visible"/>
                                      </p:to>
                                    </p:set>
                                    <p:animEffect transition="in" filter="wipe(right)">
                                      <p:cBhvr>
                                        <p:cTn id="42" dur="1000"/>
                                        <p:tgtEl>
                                          <p:spTgt spid="19526"/>
                                        </p:tgtEl>
                                      </p:cBhvr>
                                    </p:animEffect>
                                  </p:childTnLst>
                                </p:cTn>
                              </p:par>
                            </p:childTnLst>
                          </p:cTn>
                        </p:par>
                        <p:par>
                          <p:cTn id="43" fill="hold" nodeType="afterGroup">
                            <p:stCondLst>
                              <p:cond delay="4500"/>
                            </p:stCondLst>
                            <p:childTnLst>
                              <p:par>
                                <p:cTn id="44" presetID="23" presetClass="entr" presetSubtype="16" fill="hold" grpId="0" nodeType="afterEffect">
                                  <p:stCondLst>
                                    <p:cond delay="0"/>
                                  </p:stCondLst>
                                  <p:childTnLst>
                                    <p:set>
                                      <p:cBhvr>
                                        <p:cTn id="45" dur="1" fill="hold">
                                          <p:stCondLst>
                                            <p:cond delay="0"/>
                                          </p:stCondLst>
                                        </p:cTn>
                                        <p:tgtEl>
                                          <p:spTgt spid="19536"/>
                                        </p:tgtEl>
                                        <p:attrNameLst>
                                          <p:attrName>style.visibility</p:attrName>
                                        </p:attrNameLst>
                                      </p:cBhvr>
                                      <p:to>
                                        <p:strVal val="visible"/>
                                      </p:to>
                                    </p:set>
                                    <p:anim calcmode="lin" valueType="num">
                                      <p:cBhvr>
                                        <p:cTn id="46" dur="500" fill="hold"/>
                                        <p:tgtEl>
                                          <p:spTgt spid="19536"/>
                                        </p:tgtEl>
                                        <p:attrNameLst>
                                          <p:attrName>ppt_w</p:attrName>
                                        </p:attrNameLst>
                                      </p:cBhvr>
                                      <p:tavLst>
                                        <p:tav tm="0">
                                          <p:val>
                                            <p:fltVal val="0"/>
                                          </p:val>
                                        </p:tav>
                                        <p:tav tm="100000">
                                          <p:val>
                                            <p:strVal val="#ppt_w"/>
                                          </p:val>
                                        </p:tav>
                                      </p:tavLst>
                                    </p:anim>
                                    <p:anim calcmode="lin" valueType="num">
                                      <p:cBhvr>
                                        <p:cTn id="47" dur="500" fill="hold"/>
                                        <p:tgtEl>
                                          <p:spTgt spid="19536"/>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0"/>
                                  </p:stCondLst>
                                  <p:childTnLst>
                                    <p:set>
                                      <p:cBhvr>
                                        <p:cTn id="49" dur="1" fill="hold">
                                          <p:stCondLst>
                                            <p:cond delay="0"/>
                                          </p:stCondLst>
                                        </p:cTn>
                                        <p:tgtEl>
                                          <p:spTgt spid="19540"/>
                                        </p:tgtEl>
                                        <p:attrNameLst>
                                          <p:attrName>style.visibility</p:attrName>
                                        </p:attrNameLst>
                                      </p:cBhvr>
                                      <p:to>
                                        <p:strVal val="visible"/>
                                      </p:to>
                                    </p:set>
                                    <p:anim calcmode="lin" valueType="num">
                                      <p:cBhvr>
                                        <p:cTn id="50" dur="500" fill="hold"/>
                                        <p:tgtEl>
                                          <p:spTgt spid="19540"/>
                                        </p:tgtEl>
                                        <p:attrNameLst>
                                          <p:attrName>ppt_w</p:attrName>
                                        </p:attrNameLst>
                                      </p:cBhvr>
                                      <p:tavLst>
                                        <p:tav tm="0">
                                          <p:val>
                                            <p:fltVal val="0"/>
                                          </p:val>
                                        </p:tav>
                                        <p:tav tm="100000">
                                          <p:val>
                                            <p:strVal val="#ppt_w"/>
                                          </p:val>
                                        </p:tav>
                                      </p:tavLst>
                                    </p:anim>
                                    <p:anim calcmode="lin" valueType="num">
                                      <p:cBhvr>
                                        <p:cTn id="51" dur="500" fill="hold"/>
                                        <p:tgtEl>
                                          <p:spTgt spid="19540"/>
                                        </p:tgtEl>
                                        <p:attrNameLst>
                                          <p:attrName>ppt_h</p:attrName>
                                        </p:attrNameLst>
                                      </p:cBhvr>
                                      <p:tavLst>
                                        <p:tav tm="0">
                                          <p:val>
                                            <p:fltVal val="0"/>
                                          </p:val>
                                        </p:tav>
                                        <p:tav tm="100000">
                                          <p:val>
                                            <p:strVal val="#ppt_h"/>
                                          </p:val>
                                        </p:tav>
                                      </p:tavLst>
                                    </p:anim>
                                  </p:childTnLst>
                                </p:cTn>
                              </p:par>
                            </p:childTnLst>
                          </p:cTn>
                        </p:par>
                        <p:par>
                          <p:cTn id="52" fill="hold" nodeType="afterGroup">
                            <p:stCondLst>
                              <p:cond delay="5000"/>
                            </p:stCondLst>
                            <p:childTnLst>
                              <p:par>
                                <p:cTn id="53" presetID="1" presetClass="entr" presetSubtype="0" fill="hold" grpId="0" nodeType="afterEffect">
                                  <p:stCondLst>
                                    <p:cond delay="0"/>
                                  </p:stCondLst>
                                  <p:childTnLst>
                                    <p:set>
                                      <p:cBhvr>
                                        <p:cTn id="54" dur="1" fill="hold">
                                          <p:stCondLst>
                                            <p:cond delay="0"/>
                                          </p:stCondLst>
                                        </p:cTn>
                                        <p:tgtEl>
                                          <p:spTgt spid="1949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48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484"/>
                                        </p:tgtEl>
                                        <p:attrNameLst>
                                          <p:attrName>style.visibility</p:attrName>
                                        </p:attrNameLst>
                                      </p:cBhvr>
                                      <p:to>
                                        <p:strVal val="visible"/>
                                      </p:to>
                                    </p:set>
                                  </p:childTnLst>
                                </p:cTn>
                              </p:par>
                            </p:childTnLst>
                          </p:cTn>
                        </p:par>
                        <p:par>
                          <p:cTn id="59" fill="hold" nodeType="afterGroup">
                            <p:stCondLst>
                              <p:cond delay="5000"/>
                            </p:stCondLst>
                            <p:childTnLst>
                              <p:par>
                                <p:cTn id="60" presetID="22" presetClass="entr" presetSubtype="8" fill="hold" nodeType="afterEffect">
                                  <p:stCondLst>
                                    <p:cond delay="0"/>
                                  </p:stCondLst>
                                  <p:childTnLst>
                                    <p:set>
                                      <p:cBhvr>
                                        <p:cTn id="61" dur="1" fill="hold">
                                          <p:stCondLst>
                                            <p:cond delay="0"/>
                                          </p:stCondLst>
                                        </p:cTn>
                                        <p:tgtEl>
                                          <p:spTgt spid="19502"/>
                                        </p:tgtEl>
                                        <p:attrNameLst>
                                          <p:attrName>style.visibility</p:attrName>
                                        </p:attrNameLst>
                                      </p:cBhvr>
                                      <p:to>
                                        <p:strVal val="visible"/>
                                      </p:to>
                                    </p:set>
                                    <p:animEffect transition="in" filter="wipe(left)">
                                      <p:cBhvr>
                                        <p:cTn id="62" dur="1000"/>
                                        <p:tgtEl>
                                          <p:spTgt spid="19502"/>
                                        </p:tgtEl>
                                      </p:cBhvr>
                                    </p:animEffect>
                                  </p:childTnLst>
                                </p:cTn>
                              </p:par>
                            </p:childTnLst>
                          </p:cTn>
                        </p:par>
                        <p:par>
                          <p:cTn id="63" fill="hold" nodeType="afterGroup">
                            <p:stCondLst>
                              <p:cond delay="6000"/>
                            </p:stCondLst>
                            <p:childTnLst>
                              <p:par>
                                <p:cTn id="64" presetID="1" presetClass="entr" presetSubtype="0" fill="hold" grpId="0" nodeType="afterEffect">
                                  <p:stCondLst>
                                    <p:cond delay="0"/>
                                  </p:stCondLst>
                                  <p:childTnLst>
                                    <p:set>
                                      <p:cBhvr>
                                        <p:cTn id="65" dur="1" fill="hold">
                                          <p:stCondLst>
                                            <p:cond delay="0"/>
                                          </p:stCondLst>
                                        </p:cTn>
                                        <p:tgtEl>
                                          <p:spTgt spid="19514"/>
                                        </p:tgtEl>
                                        <p:attrNameLst>
                                          <p:attrName>style.visibility</p:attrName>
                                        </p:attrNameLst>
                                      </p:cBhvr>
                                      <p:to>
                                        <p:strVal val="visible"/>
                                      </p:to>
                                    </p:set>
                                  </p:childTnLst>
                                </p:cTn>
                              </p:par>
                            </p:childTnLst>
                          </p:cTn>
                        </p:par>
                        <p:par>
                          <p:cTn id="66" fill="hold" nodeType="afterGroup">
                            <p:stCondLst>
                              <p:cond delay="6000"/>
                            </p:stCondLst>
                            <p:childTnLst>
                              <p:par>
                                <p:cTn id="67" presetID="22" presetClass="entr" presetSubtype="1" fill="hold" nodeType="afterEffect">
                                  <p:stCondLst>
                                    <p:cond delay="0"/>
                                  </p:stCondLst>
                                  <p:childTnLst>
                                    <p:set>
                                      <p:cBhvr>
                                        <p:cTn id="68" dur="1" fill="hold">
                                          <p:stCondLst>
                                            <p:cond delay="0"/>
                                          </p:stCondLst>
                                        </p:cTn>
                                        <p:tgtEl>
                                          <p:spTgt spid="19530"/>
                                        </p:tgtEl>
                                        <p:attrNameLst>
                                          <p:attrName>style.visibility</p:attrName>
                                        </p:attrNameLst>
                                      </p:cBhvr>
                                      <p:to>
                                        <p:strVal val="visible"/>
                                      </p:to>
                                    </p:set>
                                    <p:animEffect transition="in" filter="wipe(up)">
                                      <p:cBhvr>
                                        <p:cTn id="69" dur="1000"/>
                                        <p:tgtEl>
                                          <p:spTgt spid="19530"/>
                                        </p:tgtEl>
                                      </p:cBhvr>
                                    </p:animEffect>
                                  </p:childTnLst>
                                </p:cTn>
                              </p:par>
                              <p:par>
                                <p:cTn id="70" presetID="22" presetClass="entr" presetSubtype="2" fill="hold" nodeType="withEffect">
                                  <p:stCondLst>
                                    <p:cond delay="0"/>
                                  </p:stCondLst>
                                  <p:childTnLst>
                                    <p:set>
                                      <p:cBhvr>
                                        <p:cTn id="71" dur="1" fill="hold">
                                          <p:stCondLst>
                                            <p:cond delay="0"/>
                                          </p:stCondLst>
                                        </p:cTn>
                                        <p:tgtEl>
                                          <p:spTgt spid="19531"/>
                                        </p:tgtEl>
                                        <p:attrNameLst>
                                          <p:attrName>style.visibility</p:attrName>
                                        </p:attrNameLst>
                                      </p:cBhvr>
                                      <p:to>
                                        <p:strVal val="visible"/>
                                      </p:to>
                                    </p:set>
                                    <p:animEffect transition="in" filter="wipe(right)">
                                      <p:cBhvr>
                                        <p:cTn id="72" dur="1000"/>
                                        <p:tgtEl>
                                          <p:spTgt spid="19531"/>
                                        </p:tgtEl>
                                      </p:cBhvr>
                                    </p:animEffect>
                                  </p:childTnLst>
                                </p:cTn>
                              </p:par>
                            </p:childTnLst>
                          </p:cTn>
                        </p:par>
                        <p:par>
                          <p:cTn id="73" fill="hold" nodeType="afterGroup">
                            <p:stCondLst>
                              <p:cond delay="7000"/>
                            </p:stCondLst>
                            <p:childTnLst>
                              <p:par>
                                <p:cTn id="74" presetID="23" presetClass="entr" presetSubtype="16" fill="hold" grpId="0" nodeType="afterEffect">
                                  <p:stCondLst>
                                    <p:cond delay="0"/>
                                  </p:stCondLst>
                                  <p:childTnLst>
                                    <p:set>
                                      <p:cBhvr>
                                        <p:cTn id="75" dur="1" fill="hold">
                                          <p:stCondLst>
                                            <p:cond delay="0"/>
                                          </p:stCondLst>
                                        </p:cTn>
                                        <p:tgtEl>
                                          <p:spTgt spid="19539"/>
                                        </p:tgtEl>
                                        <p:attrNameLst>
                                          <p:attrName>style.visibility</p:attrName>
                                        </p:attrNameLst>
                                      </p:cBhvr>
                                      <p:to>
                                        <p:strVal val="visible"/>
                                      </p:to>
                                    </p:set>
                                    <p:anim calcmode="lin" valueType="num">
                                      <p:cBhvr>
                                        <p:cTn id="76" dur="500" fill="hold"/>
                                        <p:tgtEl>
                                          <p:spTgt spid="19539"/>
                                        </p:tgtEl>
                                        <p:attrNameLst>
                                          <p:attrName>ppt_w</p:attrName>
                                        </p:attrNameLst>
                                      </p:cBhvr>
                                      <p:tavLst>
                                        <p:tav tm="0">
                                          <p:val>
                                            <p:fltVal val="0"/>
                                          </p:val>
                                        </p:tav>
                                        <p:tav tm="100000">
                                          <p:val>
                                            <p:strVal val="#ppt_w"/>
                                          </p:val>
                                        </p:tav>
                                      </p:tavLst>
                                    </p:anim>
                                    <p:anim calcmode="lin" valueType="num">
                                      <p:cBhvr>
                                        <p:cTn id="77" dur="500" fill="hold"/>
                                        <p:tgtEl>
                                          <p:spTgt spid="19539"/>
                                        </p:tgtEl>
                                        <p:attrNameLst>
                                          <p:attrName>ppt_h</p:attrName>
                                        </p:attrNameLst>
                                      </p:cBhvr>
                                      <p:tavLst>
                                        <p:tav tm="0">
                                          <p:val>
                                            <p:fltVal val="0"/>
                                          </p:val>
                                        </p:tav>
                                        <p:tav tm="100000">
                                          <p:val>
                                            <p:strVal val="#ppt_h"/>
                                          </p:val>
                                        </p:tav>
                                      </p:tavLst>
                                    </p:anim>
                                  </p:childTnLst>
                                </p:cTn>
                              </p:par>
                            </p:childTnLst>
                          </p:cTn>
                        </p:par>
                        <p:par>
                          <p:cTn id="78" fill="hold" nodeType="afterGroup">
                            <p:stCondLst>
                              <p:cond delay="7500"/>
                            </p:stCondLst>
                            <p:childTnLst>
                              <p:par>
                                <p:cTn id="79" presetID="1" presetClass="entr" presetSubtype="0" fill="hold" grpId="0" nodeType="afterEffect">
                                  <p:stCondLst>
                                    <p:cond delay="0"/>
                                  </p:stCondLst>
                                  <p:childTnLst>
                                    <p:set>
                                      <p:cBhvr>
                                        <p:cTn id="80" dur="1" fill="hold">
                                          <p:stCondLst>
                                            <p:cond delay="0"/>
                                          </p:stCondLst>
                                        </p:cTn>
                                        <p:tgtEl>
                                          <p:spTgt spid="1948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9499"/>
                                        </p:tgtEl>
                                        <p:attrNameLst>
                                          <p:attrName>style.visibility</p:attrName>
                                        </p:attrNameLst>
                                      </p:cBhvr>
                                      <p:to>
                                        <p:strVal val="visible"/>
                                      </p:to>
                                    </p:set>
                                  </p:childTnLst>
                                </p:cTn>
                              </p:par>
                              <p:par>
                                <p:cTn id="83" presetID="22" presetClass="entr" presetSubtype="1"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up)">
                                      <p:cBhvr>
                                        <p:cTn id="85" dur="500"/>
                                        <p:tgtEl>
                                          <p:spTgt spid="15"/>
                                        </p:tgtEl>
                                      </p:cBhvr>
                                    </p:animEffect>
                                  </p:childTnLst>
                                </p:cTn>
                              </p:par>
                              <p:par>
                                <p:cTn id="86" presetID="23" presetClass="entr" presetSubtype="16" fill="hold" nodeType="withEffect">
                                  <p:stCondLst>
                                    <p:cond delay="0"/>
                                  </p:stCondLst>
                                  <p:childTnLst>
                                    <p:set>
                                      <p:cBhvr>
                                        <p:cTn id="87" dur="1" fill="hold">
                                          <p:stCondLst>
                                            <p:cond delay="0"/>
                                          </p:stCondLst>
                                        </p:cTn>
                                        <p:tgtEl>
                                          <p:spTgt spid="2"/>
                                        </p:tgtEl>
                                        <p:attrNameLst>
                                          <p:attrName>style.visibility</p:attrName>
                                        </p:attrNameLst>
                                      </p:cBhvr>
                                      <p:to>
                                        <p:strVal val="visible"/>
                                      </p:to>
                                    </p:set>
                                    <p:anim calcmode="lin" valueType="num">
                                      <p:cBhvr>
                                        <p:cTn id="88" dur="500" fill="hold"/>
                                        <p:tgtEl>
                                          <p:spTgt spid="2"/>
                                        </p:tgtEl>
                                        <p:attrNameLst>
                                          <p:attrName>ppt_w</p:attrName>
                                        </p:attrNameLst>
                                      </p:cBhvr>
                                      <p:tavLst>
                                        <p:tav tm="0">
                                          <p:val>
                                            <p:fltVal val="0"/>
                                          </p:val>
                                        </p:tav>
                                        <p:tav tm="100000">
                                          <p:val>
                                            <p:strVal val="#ppt_w"/>
                                          </p:val>
                                        </p:tav>
                                      </p:tavLst>
                                    </p:anim>
                                    <p:anim calcmode="lin" valueType="num">
                                      <p:cBhvr>
                                        <p:cTn id="89" dur="500" fill="hold"/>
                                        <p:tgtEl>
                                          <p:spTgt spid="2"/>
                                        </p:tgtEl>
                                        <p:attrNameLst>
                                          <p:attrName>ppt_h</p:attrName>
                                        </p:attrNameLst>
                                      </p:cBhvr>
                                      <p:tavLst>
                                        <p:tav tm="0">
                                          <p:val>
                                            <p:fltVal val="0"/>
                                          </p:val>
                                        </p:tav>
                                        <p:tav tm="100000">
                                          <p:val>
                                            <p:strVal val="#ppt_h"/>
                                          </p:val>
                                        </p:tav>
                                      </p:tavLst>
                                    </p:anim>
                                  </p:childTnLst>
                                </p:cTn>
                              </p:par>
                              <p:par>
                                <p:cTn id="90" presetID="22" presetClass="entr" presetSubtype="8" fill="hold" nodeType="with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left)">
                                      <p:cBhvr>
                                        <p:cTn id="92" dur="1000"/>
                                        <p:tgtEl>
                                          <p:spTgt spid="9"/>
                                        </p:tgtEl>
                                      </p:cBhvr>
                                    </p:animEffect>
                                  </p:childTnLst>
                                </p:cTn>
                              </p:par>
                              <p:par>
                                <p:cTn id="93" presetID="1" presetClass="entr" presetSubtype="0" fill="hold" grpId="0" nodeType="withEffect">
                                  <p:stCondLst>
                                    <p:cond delay="0"/>
                                  </p:stCondLst>
                                  <p:childTnLst>
                                    <p:set>
                                      <p:cBhvr>
                                        <p:cTn id="94" dur="1" fill="hold">
                                          <p:stCondLst>
                                            <p:cond delay="0"/>
                                          </p:stCondLst>
                                        </p:cTn>
                                        <p:tgtEl>
                                          <p:spTgt spid="12"/>
                                        </p:tgtEl>
                                        <p:attrNameLst>
                                          <p:attrName>style.visibility</p:attrName>
                                        </p:attrNameLst>
                                      </p:cBhvr>
                                      <p:to>
                                        <p:strVal val="visible"/>
                                      </p:to>
                                    </p:set>
                                  </p:childTnLst>
                                </p:cTn>
                              </p:par>
                              <p:par>
                                <p:cTn id="95" presetID="22" presetClass="entr" presetSubtype="8" fill="hold"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left)">
                                      <p:cBhvr>
                                        <p:cTn id="97" dur="1000"/>
                                        <p:tgtEl>
                                          <p:spTgt spid="22"/>
                                        </p:tgtEl>
                                      </p:cBhvr>
                                    </p:animEffect>
                                  </p:childTnLst>
                                </p:cTn>
                              </p:par>
                              <p:par>
                                <p:cTn id="98" presetID="1" presetClass="entr" presetSubtype="0" fill="hold" grpId="0" nodeType="withEffect">
                                  <p:stCondLst>
                                    <p:cond delay="0"/>
                                  </p:stCondLst>
                                  <p:childTnLst>
                                    <p:set>
                                      <p:cBhvr>
                                        <p:cTn id="99" dur="1" fill="hold">
                                          <p:stCondLst>
                                            <p:cond delay="0"/>
                                          </p:stCondLst>
                                        </p:cTn>
                                        <p:tgtEl>
                                          <p:spTgt spid="16"/>
                                        </p:tgtEl>
                                        <p:attrNameLst>
                                          <p:attrName>style.visibility</p:attrName>
                                        </p:attrNameLst>
                                      </p:cBhvr>
                                      <p:to>
                                        <p:strVal val="visible"/>
                                      </p:to>
                                    </p:set>
                                  </p:childTnLst>
                                </p:cTn>
                              </p:par>
                              <p:par>
                                <p:cTn id="100" presetID="22" presetClass="entr" presetSubtype="8" fill="hold" nodeType="with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wipe(left)">
                                      <p:cBhvr>
                                        <p:cTn id="102" dur="1000"/>
                                        <p:tgtEl>
                                          <p:spTgt spid="10"/>
                                        </p:tgtEl>
                                      </p:cBhvr>
                                    </p:animEffect>
                                  </p:childTnLst>
                                </p:cTn>
                              </p:par>
                              <p:par>
                                <p:cTn id="103" presetID="1" presetClass="entr" presetSubtype="0" fill="hold" grpId="0" nodeType="withEffect">
                                  <p:stCondLst>
                                    <p:cond delay="0"/>
                                  </p:stCondLst>
                                  <p:childTnLst>
                                    <p:set>
                                      <p:cBhvr>
                                        <p:cTn id="104" dur="1" fill="hold">
                                          <p:stCondLst>
                                            <p:cond delay="0"/>
                                          </p:stCondLst>
                                        </p:cTn>
                                        <p:tgtEl>
                                          <p:spTgt spid="13"/>
                                        </p:tgtEl>
                                        <p:attrNameLst>
                                          <p:attrName>style.visibility</p:attrName>
                                        </p:attrNameLst>
                                      </p:cBhvr>
                                      <p:to>
                                        <p:strVal val="visible"/>
                                      </p:to>
                                    </p:set>
                                  </p:childTnLst>
                                </p:cTn>
                              </p:par>
                            </p:childTnLst>
                          </p:cTn>
                        </p:par>
                        <p:par>
                          <p:cTn id="105" fill="hold" nodeType="afterGroup">
                            <p:stCondLst>
                              <p:cond delay="8500"/>
                            </p:stCondLst>
                            <p:childTnLst>
                              <p:par>
                                <p:cTn id="106" presetID="22" presetClass="entr" presetSubtype="1" fill="hold" nodeType="afterEffect">
                                  <p:stCondLst>
                                    <p:cond delay="0"/>
                                  </p:stCondLst>
                                  <p:childTnLst>
                                    <p:set>
                                      <p:cBhvr>
                                        <p:cTn id="107" dur="1" fill="hold">
                                          <p:stCondLst>
                                            <p:cond delay="0"/>
                                          </p:stCondLst>
                                        </p:cTn>
                                        <p:tgtEl>
                                          <p:spTgt spid="17"/>
                                        </p:tgtEl>
                                        <p:attrNameLst>
                                          <p:attrName>style.visibility</p:attrName>
                                        </p:attrNameLst>
                                      </p:cBhvr>
                                      <p:to>
                                        <p:strVal val="visible"/>
                                      </p:to>
                                    </p:set>
                                    <p:animEffect transition="in" filter="wipe(up)">
                                      <p:cBhvr>
                                        <p:cTn id="108" dur="1000"/>
                                        <p:tgtEl>
                                          <p:spTgt spid="17"/>
                                        </p:tgtEl>
                                      </p:cBhvr>
                                    </p:animEffect>
                                  </p:childTnLst>
                                </p:cTn>
                              </p:par>
                              <p:par>
                                <p:cTn id="109" presetID="22" presetClass="entr" presetSubtype="1" fill="hold" nodeType="with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wipe(up)">
                                      <p:cBhvr>
                                        <p:cTn id="111" dur="1000"/>
                                        <p:tgtEl>
                                          <p:spTgt spid="19"/>
                                        </p:tgtEl>
                                      </p:cBhvr>
                                    </p:animEffect>
                                  </p:childTnLst>
                                </p:cTn>
                              </p:par>
                              <p:par>
                                <p:cTn id="112" presetID="22" presetClass="entr" presetSubtype="2" fill="hold" nodeType="with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wipe(right)">
                                      <p:cBhvr>
                                        <p:cTn id="114" dur="1000"/>
                                        <p:tgtEl>
                                          <p:spTgt spid="18"/>
                                        </p:tgtEl>
                                      </p:cBhvr>
                                    </p:animEffect>
                                  </p:childTnLst>
                                </p:cTn>
                              </p:par>
                            </p:childTnLst>
                          </p:cTn>
                        </p:par>
                        <p:par>
                          <p:cTn id="115" fill="hold" nodeType="afterGroup">
                            <p:stCondLst>
                              <p:cond delay="9500"/>
                            </p:stCondLst>
                            <p:childTnLst>
                              <p:par>
                                <p:cTn id="116" presetID="23" presetClass="entr" presetSubtype="16" fill="hold" grpId="0" nodeType="afterEffect">
                                  <p:stCondLst>
                                    <p:cond delay="0"/>
                                  </p:stCondLst>
                                  <p:childTnLst>
                                    <p:set>
                                      <p:cBhvr>
                                        <p:cTn id="117" dur="1" fill="hold">
                                          <p:stCondLst>
                                            <p:cond delay="0"/>
                                          </p:stCondLst>
                                        </p:cTn>
                                        <p:tgtEl>
                                          <p:spTgt spid="23"/>
                                        </p:tgtEl>
                                        <p:attrNameLst>
                                          <p:attrName>style.visibility</p:attrName>
                                        </p:attrNameLst>
                                      </p:cBhvr>
                                      <p:to>
                                        <p:strVal val="visible"/>
                                      </p:to>
                                    </p:set>
                                    <p:anim calcmode="lin" valueType="num">
                                      <p:cBhvr>
                                        <p:cTn id="118" dur="500" fill="hold"/>
                                        <p:tgtEl>
                                          <p:spTgt spid="23"/>
                                        </p:tgtEl>
                                        <p:attrNameLst>
                                          <p:attrName>ppt_w</p:attrName>
                                        </p:attrNameLst>
                                      </p:cBhvr>
                                      <p:tavLst>
                                        <p:tav tm="0">
                                          <p:val>
                                            <p:fltVal val="0"/>
                                          </p:val>
                                        </p:tav>
                                        <p:tav tm="100000">
                                          <p:val>
                                            <p:strVal val="#ppt_w"/>
                                          </p:val>
                                        </p:tav>
                                      </p:tavLst>
                                    </p:anim>
                                    <p:anim calcmode="lin" valueType="num">
                                      <p:cBhvr>
                                        <p:cTn id="119" dur="500" fill="hold"/>
                                        <p:tgtEl>
                                          <p:spTgt spid="23"/>
                                        </p:tgtEl>
                                        <p:attrNameLst>
                                          <p:attrName>ppt_h</p:attrName>
                                        </p:attrNameLst>
                                      </p:cBhvr>
                                      <p:tavLst>
                                        <p:tav tm="0">
                                          <p:val>
                                            <p:fltVal val="0"/>
                                          </p:val>
                                        </p:tav>
                                        <p:tav tm="100000">
                                          <p:val>
                                            <p:strVal val="#ppt_h"/>
                                          </p:val>
                                        </p:tav>
                                      </p:tavLst>
                                    </p:anim>
                                  </p:childTnLst>
                                </p:cTn>
                              </p:par>
                              <p:par>
                                <p:cTn id="120" presetID="23" presetClass="entr" presetSubtype="16" fill="hold" grpId="0" nodeType="withEffect">
                                  <p:stCondLst>
                                    <p:cond delay="0"/>
                                  </p:stCondLst>
                                  <p:childTnLst>
                                    <p:set>
                                      <p:cBhvr>
                                        <p:cTn id="121" dur="1" fill="hold">
                                          <p:stCondLst>
                                            <p:cond delay="0"/>
                                          </p:stCondLst>
                                        </p:cTn>
                                        <p:tgtEl>
                                          <p:spTgt spid="25"/>
                                        </p:tgtEl>
                                        <p:attrNameLst>
                                          <p:attrName>style.visibility</p:attrName>
                                        </p:attrNameLst>
                                      </p:cBhvr>
                                      <p:to>
                                        <p:strVal val="visible"/>
                                      </p:to>
                                    </p:set>
                                    <p:anim calcmode="lin" valueType="num">
                                      <p:cBhvr>
                                        <p:cTn id="122" dur="500" fill="hold"/>
                                        <p:tgtEl>
                                          <p:spTgt spid="25"/>
                                        </p:tgtEl>
                                        <p:attrNameLst>
                                          <p:attrName>ppt_w</p:attrName>
                                        </p:attrNameLst>
                                      </p:cBhvr>
                                      <p:tavLst>
                                        <p:tav tm="0">
                                          <p:val>
                                            <p:fltVal val="0"/>
                                          </p:val>
                                        </p:tav>
                                        <p:tav tm="100000">
                                          <p:val>
                                            <p:strVal val="#ppt_w"/>
                                          </p:val>
                                        </p:tav>
                                      </p:tavLst>
                                    </p:anim>
                                    <p:anim calcmode="lin" valueType="num">
                                      <p:cBhvr>
                                        <p:cTn id="123" dur="500" fill="hold"/>
                                        <p:tgtEl>
                                          <p:spTgt spid="25"/>
                                        </p:tgtEl>
                                        <p:attrNameLst>
                                          <p:attrName>ppt_h</p:attrName>
                                        </p:attrNameLst>
                                      </p:cBhvr>
                                      <p:tavLst>
                                        <p:tav tm="0">
                                          <p:val>
                                            <p:fltVal val="0"/>
                                          </p:val>
                                        </p:tav>
                                        <p:tav tm="100000">
                                          <p:val>
                                            <p:strVal val="#ppt_h"/>
                                          </p:val>
                                        </p:tav>
                                      </p:tavLst>
                                    </p:anim>
                                  </p:childTnLst>
                                </p:cTn>
                              </p:par>
                            </p:childTnLst>
                          </p:cTn>
                        </p:par>
                        <p:par>
                          <p:cTn id="124" fill="hold" nodeType="afterGroup">
                            <p:stCondLst>
                              <p:cond delay="10000"/>
                            </p:stCondLst>
                            <p:childTnLst>
                              <p:par>
                                <p:cTn id="125" presetID="1" presetClass="entr" presetSubtype="0" fill="hold" grpId="0" nodeType="afterEffect">
                                  <p:stCondLst>
                                    <p:cond delay="0"/>
                                  </p:stCondLst>
                                  <p:childTnLst>
                                    <p:set>
                                      <p:cBhvr>
                                        <p:cTn id="126" dur="1" fill="hold">
                                          <p:stCondLst>
                                            <p:cond delay="0"/>
                                          </p:stCondLst>
                                        </p:cTn>
                                        <p:tgtEl>
                                          <p:spTgt spid="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4"/>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
                                        </p:tgtEl>
                                        <p:attrNameLst>
                                          <p:attrName>style.visibility</p:attrName>
                                        </p:attrNameLst>
                                      </p:cBhvr>
                                      <p:to>
                                        <p:strVal val="visible"/>
                                      </p:to>
                                    </p:set>
                                  </p:childTnLst>
                                </p:cTn>
                              </p:par>
                            </p:childTnLst>
                          </p:cTn>
                        </p:par>
                        <p:par>
                          <p:cTn id="131" fill="hold" nodeType="afterGroup">
                            <p:stCondLst>
                              <p:cond delay="10000"/>
                            </p:stCondLst>
                            <p:childTnLst>
                              <p:par>
                                <p:cTn id="132" presetID="22" presetClass="entr" presetSubtype="8" fill="hold" nodeType="afterEffect">
                                  <p:stCondLst>
                                    <p:cond delay="0"/>
                                  </p:stCondLst>
                                  <p:childTnLst>
                                    <p:set>
                                      <p:cBhvr>
                                        <p:cTn id="133" dur="1" fill="hold">
                                          <p:stCondLst>
                                            <p:cond delay="0"/>
                                          </p:stCondLst>
                                        </p:cTn>
                                        <p:tgtEl>
                                          <p:spTgt spid="11"/>
                                        </p:tgtEl>
                                        <p:attrNameLst>
                                          <p:attrName>style.visibility</p:attrName>
                                        </p:attrNameLst>
                                      </p:cBhvr>
                                      <p:to>
                                        <p:strVal val="visible"/>
                                      </p:to>
                                    </p:set>
                                    <p:animEffect transition="in" filter="wipe(left)">
                                      <p:cBhvr>
                                        <p:cTn id="134" dur="1000"/>
                                        <p:tgtEl>
                                          <p:spTgt spid="11"/>
                                        </p:tgtEl>
                                      </p:cBhvr>
                                    </p:animEffect>
                                  </p:childTnLst>
                                </p:cTn>
                              </p:par>
                            </p:childTnLst>
                          </p:cTn>
                        </p:par>
                        <p:par>
                          <p:cTn id="135" fill="hold" nodeType="afterGroup">
                            <p:stCondLst>
                              <p:cond delay="11000"/>
                            </p:stCondLst>
                            <p:childTnLst>
                              <p:par>
                                <p:cTn id="136" presetID="1" presetClass="entr" presetSubtype="0" fill="hold" grpId="0" nodeType="afterEffect">
                                  <p:stCondLst>
                                    <p:cond delay="0"/>
                                  </p:stCondLst>
                                  <p:childTnLst>
                                    <p:set>
                                      <p:cBhvr>
                                        <p:cTn id="137" dur="1" fill="hold">
                                          <p:stCondLst>
                                            <p:cond delay="0"/>
                                          </p:stCondLst>
                                        </p:cTn>
                                        <p:tgtEl>
                                          <p:spTgt spid="14"/>
                                        </p:tgtEl>
                                        <p:attrNameLst>
                                          <p:attrName>style.visibility</p:attrName>
                                        </p:attrNameLst>
                                      </p:cBhvr>
                                      <p:to>
                                        <p:strVal val="visible"/>
                                      </p:to>
                                    </p:set>
                                  </p:childTnLst>
                                </p:cTn>
                              </p:par>
                            </p:childTnLst>
                          </p:cTn>
                        </p:par>
                        <p:par>
                          <p:cTn id="138" fill="hold" nodeType="afterGroup">
                            <p:stCondLst>
                              <p:cond delay="11000"/>
                            </p:stCondLst>
                            <p:childTnLst>
                              <p:par>
                                <p:cTn id="139" presetID="22" presetClass="entr" presetSubtype="1" fill="hold" nodeType="afterEffect">
                                  <p:stCondLst>
                                    <p:cond delay="0"/>
                                  </p:stCondLst>
                                  <p:childTnLst>
                                    <p:set>
                                      <p:cBhvr>
                                        <p:cTn id="140" dur="1" fill="hold">
                                          <p:stCondLst>
                                            <p:cond delay="0"/>
                                          </p:stCondLst>
                                        </p:cTn>
                                        <p:tgtEl>
                                          <p:spTgt spid="20"/>
                                        </p:tgtEl>
                                        <p:attrNameLst>
                                          <p:attrName>style.visibility</p:attrName>
                                        </p:attrNameLst>
                                      </p:cBhvr>
                                      <p:to>
                                        <p:strVal val="visible"/>
                                      </p:to>
                                    </p:set>
                                    <p:animEffect transition="in" filter="wipe(up)">
                                      <p:cBhvr>
                                        <p:cTn id="141" dur="1000"/>
                                        <p:tgtEl>
                                          <p:spTgt spid="20"/>
                                        </p:tgtEl>
                                      </p:cBhvr>
                                    </p:animEffect>
                                  </p:childTnLst>
                                </p:cTn>
                              </p:par>
                              <p:par>
                                <p:cTn id="142" presetID="22" presetClass="entr" presetSubtype="2" fill="hold" nodeType="withEffect">
                                  <p:stCondLst>
                                    <p:cond delay="0"/>
                                  </p:stCondLst>
                                  <p:childTnLst>
                                    <p:set>
                                      <p:cBhvr>
                                        <p:cTn id="143" dur="1" fill="hold">
                                          <p:stCondLst>
                                            <p:cond delay="0"/>
                                          </p:stCondLst>
                                        </p:cTn>
                                        <p:tgtEl>
                                          <p:spTgt spid="21"/>
                                        </p:tgtEl>
                                        <p:attrNameLst>
                                          <p:attrName>style.visibility</p:attrName>
                                        </p:attrNameLst>
                                      </p:cBhvr>
                                      <p:to>
                                        <p:strVal val="visible"/>
                                      </p:to>
                                    </p:set>
                                    <p:animEffect transition="in" filter="wipe(right)">
                                      <p:cBhvr>
                                        <p:cTn id="144" dur="1000"/>
                                        <p:tgtEl>
                                          <p:spTgt spid="21"/>
                                        </p:tgtEl>
                                      </p:cBhvr>
                                    </p:animEffect>
                                  </p:childTnLst>
                                </p:cTn>
                              </p:par>
                            </p:childTnLst>
                          </p:cTn>
                        </p:par>
                        <p:par>
                          <p:cTn id="145" fill="hold" nodeType="afterGroup">
                            <p:stCondLst>
                              <p:cond delay="12000"/>
                            </p:stCondLst>
                            <p:childTnLst>
                              <p:par>
                                <p:cTn id="146" presetID="23" presetClass="entr" presetSubtype="16" fill="hold" grpId="0" nodeType="afterEffect">
                                  <p:stCondLst>
                                    <p:cond delay="0"/>
                                  </p:stCondLst>
                                  <p:childTnLst>
                                    <p:set>
                                      <p:cBhvr>
                                        <p:cTn id="147" dur="1" fill="hold">
                                          <p:stCondLst>
                                            <p:cond delay="0"/>
                                          </p:stCondLst>
                                        </p:cTn>
                                        <p:tgtEl>
                                          <p:spTgt spid="24"/>
                                        </p:tgtEl>
                                        <p:attrNameLst>
                                          <p:attrName>style.visibility</p:attrName>
                                        </p:attrNameLst>
                                      </p:cBhvr>
                                      <p:to>
                                        <p:strVal val="visible"/>
                                      </p:to>
                                    </p:set>
                                    <p:anim calcmode="lin" valueType="num">
                                      <p:cBhvr>
                                        <p:cTn id="148" dur="500" fill="hold"/>
                                        <p:tgtEl>
                                          <p:spTgt spid="24"/>
                                        </p:tgtEl>
                                        <p:attrNameLst>
                                          <p:attrName>ppt_w</p:attrName>
                                        </p:attrNameLst>
                                      </p:cBhvr>
                                      <p:tavLst>
                                        <p:tav tm="0">
                                          <p:val>
                                            <p:fltVal val="0"/>
                                          </p:val>
                                        </p:tav>
                                        <p:tav tm="100000">
                                          <p:val>
                                            <p:strVal val="#ppt_w"/>
                                          </p:val>
                                        </p:tav>
                                      </p:tavLst>
                                    </p:anim>
                                    <p:anim calcmode="lin" valueType="num">
                                      <p:cBhvr>
                                        <p:cTn id="149" dur="500" fill="hold"/>
                                        <p:tgtEl>
                                          <p:spTgt spid="24"/>
                                        </p:tgtEl>
                                        <p:attrNameLst>
                                          <p:attrName>ppt_h</p:attrName>
                                        </p:attrNameLst>
                                      </p:cBhvr>
                                      <p:tavLst>
                                        <p:tav tm="0">
                                          <p:val>
                                            <p:fltVal val="0"/>
                                          </p:val>
                                        </p:tav>
                                        <p:tav tm="100000">
                                          <p:val>
                                            <p:strVal val="#ppt_h"/>
                                          </p:val>
                                        </p:tav>
                                      </p:tavLst>
                                    </p:anim>
                                  </p:childTnLst>
                                </p:cTn>
                              </p:par>
                            </p:childTnLst>
                          </p:cTn>
                        </p:par>
                        <p:par>
                          <p:cTn id="150" fill="hold" nodeType="afterGroup">
                            <p:stCondLst>
                              <p:cond delay="12500"/>
                            </p:stCondLst>
                            <p:childTnLst>
                              <p:par>
                                <p:cTn id="151" presetID="1" presetClass="entr" presetSubtype="0" fill="hold" grpId="0" nodeType="afterEffect">
                                  <p:stCondLst>
                                    <p:cond delay="0"/>
                                  </p:stCondLst>
                                  <p:childTnLst>
                                    <p:set>
                                      <p:cBhvr>
                                        <p:cTn id="152" dur="1" fill="hold">
                                          <p:stCondLst>
                                            <p:cond delay="0"/>
                                          </p:stCondLst>
                                        </p:cTn>
                                        <p:tgtEl>
                                          <p:spTgt spid="5"/>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8"/>
                                        </p:tgtEl>
                                        <p:attrNameLst>
                                          <p:attrName>style.visibility</p:attrName>
                                        </p:attrNameLst>
                                      </p:cBhvr>
                                      <p:to>
                                        <p:strVal val="visible"/>
                                      </p:to>
                                    </p:set>
                                  </p:childTnLst>
                                </p:cTn>
                              </p:par>
                            </p:childTnLst>
                          </p:cTn>
                        </p:par>
                        <p:par>
                          <p:cTn id="155" fill="hold" nodeType="afterGroup">
                            <p:stCondLst>
                              <p:cond delay="12500"/>
                            </p:stCondLst>
                            <p:childTnLst>
                              <p:par>
                                <p:cTn id="156" presetID="23" presetClass="entr" presetSubtype="16" fill="hold" grpId="0" nodeType="afterEffect">
                                  <p:stCondLst>
                                    <p:cond delay="0"/>
                                  </p:stCondLst>
                                  <p:childTnLst>
                                    <p:set>
                                      <p:cBhvr>
                                        <p:cTn id="157" dur="1" fill="hold">
                                          <p:stCondLst>
                                            <p:cond delay="0"/>
                                          </p:stCondLst>
                                        </p:cTn>
                                        <p:tgtEl>
                                          <p:spTgt spid="27"/>
                                        </p:tgtEl>
                                        <p:attrNameLst>
                                          <p:attrName>style.visibility</p:attrName>
                                        </p:attrNameLst>
                                      </p:cBhvr>
                                      <p:to>
                                        <p:strVal val="visible"/>
                                      </p:to>
                                    </p:set>
                                    <p:anim calcmode="lin" valueType="num">
                                      <p:cBhvr>
                                        <p:cTn id="158" dur="500" fill="hold"/>
                                        <p:tgtEl>
                                          <p:spTgt spid="27"/>
                                        </p:tgtEl>
                                        <p:attrNameLst>
                                          <p:attrName>ppt_w</p:attrName>
                                        </p:attrNameLst>
                                      </p:cBhvr>
                                      <p:tavLst>
                                        <p:tav tm="0">
                                          <p:val>
                                            <p:fltVal val="0"/>
                                          </p:val>
                                        </p:tav>
                                        <p:tav tm="100000">
                                          <p:val>
                                            <p:strVal val="#ppt_w"/>
                                          </p:val>
                                        </p:tav>
                                      </p:tavLst>
                                    </p:anim>
                                    <p:anim calcmode="lin" valueType="num">
                                      <p:cBhvr>
                                        <p:cTn id="159" dur="500" fill="hold"/>
                                        <p:tgtEl>
                                          <p:spTgt spid="27"/>
                                        </p:tgtEl>
                                        <p:attrNameLst>
                                          <p:attrName>ppt_h</p:attrName>
                                        </p:attrNameLst>
                                      </p:cBhvr>
                                      <p:tavLst>
                                        <p:tav tm="0">
                                          <p:val>
                                            <p:fltVal val="0"/>
                                          </p:val>
                                        </p:tav>
                                        <p:tav tm="100000">
                                          <p:val>
                                            <p:strVal val="#ppt_h"/>
                                          </p:val>
                                        </p:tav>
                                      </p:tavLst>
                                    </p:anim>
                                  </p:childTnLst>
                                </p:cTn>
                              </p:par>
                            </p:childTnLst>
                          </p:cTn>
                        </p:par>
                        <p:par>
                          <p:cTn id="160" fill="hold" nodeType="afterGroup">
                            <p:stCondLst>
                              <p:cond delay="13000"/>
                            </p:stCondLst>
                            <p:childTnLst>
                              <p:par>
                                <p:cTn id="161" presetID="22" presetClass="entr" presetSubtype="8" fill="hold" nodeType="afterEffect">
                                  <p:stCondLst>
                                    <p:cond delay="0"/>
                                  </p:stCondLst>
                                  <p:childTnLst>
                                    <p:set>
                                      <p:cBhvr>
                                        <p:cTn id="162" dur="1" fill="hold">
                                          <p:stCondLst>
                                            <p:cond delay="0"/>
                                          </p:stCondLst>
                                        </p:cTn>
                                        <p:tgtEl>
                                          <p:spTgt spid="26"/>
                                        </p:tgtEl>
                                        <p:attrNameLst>
                                          <p:attrName>style.visibility</p:attrName>
                                        </p:attrNameLst>
                                      </p:cBhvr>
                                      <p:to>
                                        <p:strVal val="visible"/>
                                      </p:to>
                                    </p:set>
                                    <p:animEffect transition="in" filter="wipe(left)">
                                      <p:cBhvr>
                                        <p:cTn id="163" dur="1000"/>
                                        <p:tgtEl>
                                          <p:spTgt spid="26"/>
                                        </p:tgtEl>
                                      </p:cBhvr>
                                    </p:animEffect>
                                  </p:childTnLst>
                                </p:cTn>
                              </p:par>
                            </p:childTnLst>
                          </p:cTn>
                        </p:par>
                        <p:par>
                          <p:cTn id="164" fill="hold" nodeType="afterGroup">
                            <p:stCondLst>
                              <p:cond delay="14000"/>
                            </p:stCondLst>
                            <p:childTnLst>
                              <p:par>
                                <p:cTn id="165" presetID="1" presetClass="entr" presetSubtype="0" fill="hold" grpId="0" nodeType="afterEffect">
                                  <p:stCondLst>
                                    <p:cond delay="0"/>
                                  </p:stCondLst>
                                  <p:childTnLst>
                                    <p:set>
                                      <p:cBhvr>
                                        <p:cTn id="166" dur="1" fill="hold">
                                          <p:stCondLst>
                                            <p:cond delay="0"/>
                                          </p:stCondLst>
                                        </p:cTn>
                                        <p:tgtEl>
                                          <p:spTgt spid="28"/>
                                        </p:tgtEl>
                                        <p:attrNameLst>
                                          <p:attrName>style.visibility</p:attrName>
                                        </p:attrNameLst>
                                      </p:cBhvr>
                                      <p:to>
                                        <p:strVal val="visible"/>
                                      </p:to>
                                    </p:set>
                                  </p:childTnLst>
                                </p:cTn>
                              </p:par>
                            </p:childTnLst>
                          </p:cTn>
                        </p:par>
                        <p:par>
                          <p:cTn id="167" fill="hold" nodeType="afterGroup">
                            <p:stCondLst>
                              <p:cond delay="14000"/>
                            </p:stCondLst>
                            <p:childTnLst>
                              <p:par>
                                <p:cTn id="168" presetID="23" presetClass="entr" presetSubtype="16" fill="hold" grpId="0" nodeType="afterEffect">
                                  <p:stCondLst>
                                    <p:cond delay="0"/>
                                  </p:stCondLst>
                                  <p:childTnLst>
                                    <p:set>
                                      <p:cBhvr>
                                        <p:cTn id="169" dur="1" fill="hold">
                                          <p:stCondLst>
                                            <p:cond delay="0"/>
                                          </p:stCondLst>
                                        </p:cTn>
                                        <p:tgtEl>
                                          <p:spTgt spid="86080"/>
                                        </p:tgtEl>
                                        <p:attrNameLst>
                                          <p:attrName>style.visibility</p:attrName>
                                        </p:attrNameLst>
                                      </p:cBhvr>
                                      <p:to>
                                        <p:strVal val="visible"/>
                                      </p:to>
                                    </p:set>
                                    <p:anim calcmode="lin" valueType="num">
                                      <p:cBhvr>
                                        <p:cTn id="170" dur="1000" fill="hold"/>
                                        <p:tgtEl>
                                          <p:spTgt spid="86080"/>
                                        </p:tgtEl>
                                        <p:attrNameLst>
                                          <p:attrName>ppt_w</p:attrName>
                                        </p:attrNameLst>
                                      </p:cBhvr>
                                      <p:tavLst>
                                        <p:tav tm="0">
                                          <p:val>
                                            <p:fltVal val="0"/>
                                          </p:val>
                                        </p:tav>
                                        <p:tav tm="100000">
                                          <p:val>
                                            <p:strVal val="#ppt_w"/>
                                          </p:val>
                                        </p:tav>
                                      </p:tavLst>
                                    </p:anim>
                                    <p:anim calcmode="lin" valueType="num">
                                      <p:cBhvr>
                                        <p:cTn id="171" dur="1000" fill="hold"/>
                                        <p:tgtEl>
                                          <p:spTgt spid="86080"/>
                                        </p:tgtEl>
                                        <p:attrNameLst>
                                          <p:attrName>ppt_h</p:attrName>
                                        </p:attrNameLst>
                                      </p:cBhvr>
                                      <p:tavLst>
                                        <p:tav tm="0">
                                          <p:val>
                                            <p:fltVal val="0"/>
                                          </p:val>
                                        </p:tav>
                                        <p:tav tm="100000">
                                          <p:val>
                                            <p:strVal val="#ppt_h"/>
                                          </p:val>
                                        </p:tav>
                                      </p:tavLst>
                                    </p:anim>
                                  </p:childTnLst>
                                </p:cTn>
                              </p:par>
                              <p:par>
                                <p:cTn id="172" presetID="23" presetClass="entr" presetSubtype="16" fill="hold" grpId="0" nodeType="withEffect">
                                  <p:stCondLst>
                                    <p:cond delay="0"/>
                                  </p:stCondLst>
                                  <p:childTnLst>
                                    <p:set>
                                      <p:cBhvr>
                                        <p:cTn id="173" dur="1" fill="hold">
                                          <p:stCondLst>
                                            <p:cond delay="0"/>
                                          </p:stCondLst>
                                        </p:cTn>
                                        <p:tgtEl>
                                          <p:spTgt spid="86081"/>
                                        </p:tgtEl>
                                        <p:attrNameLst>
                                          <p:attrName>style.visibility</p:attrName>
                                        </p:attrNameLst>
                                      </p:cBhvr>
                                      <p:to>
                                        <p:strVal val="visible"/>
                                      </p:to>
                                    </p:set>
                                    <p:anim calcmode="lin" valueType="num">
                                      <p:cBhvr>
                                        <p:cTn id="174" dur="1000" fill="hold"/>
                                        <p:tgtEl>
                                          <p:spTgt spid="86081"/>
                                        </p:tgtEl>
                                        <p:attrNameLst>
                                          <p:attrName>ppt_w</p:attrName>
                                        </p:attrNameLst>
                                      </p:cBhvr>
                                      <p:tavLst>
                                        <p:tav tm="0">
                                          <p:val>
                                            <p:fltVal val="0"/>
                                          </p:val>
                                        </p:tav>
                                        <p:tav tm="100000">
                                          <p:val>
                                            <p:strVal val="#ppt_w"/>
                                          </p:val>
                                        </p:tav>
                                      </p:tavLst>
                                    </p:anim>
                                    <p:anim calcmode="lin" valueType="num">
                                      <p:cBhvr>
                                        <p:cTn id="175" dur="1000" fill="hold"/>
                                        <p:tgtEl>
                                          <p:spTgt spid="86081"/>
                                        </p:tgtEl>
                                        <p:attrNameLst>
                                          <p:attrName>ppt_h</p:attrName>
                                        </p:attrNameLst>
                                      </p:cBhvr>
                                      <p:tavLst>
                                        <p:tav tm="0">
                                          <p:val>
                                            <p:fltVal val="0"/>
                                          </p:val>
                                        </p:tav>
                                        <p:tav tm="100000">
                                          <p:val>
                                            <p:strVal val="#ppt_h"/>
                                          </p:val>
                                        </p:tav>
                                      </p:tavLst>
                                    </p:anim>
                                  </p:childTnLst>
                                </p:cTn>
                              </p:par>
                              <p:par>
                                <p:cTn id="176" presetID="23" presetClass="entr" presetSubtype="16" fill="hold" grpId="0" nodeType="withEffect">
                                  <p:stCondLst>
                                    <p:cond delay="0"/>
                                  </p:stCondLst>
                                  <p:childTnLst>
                                    <p:set>
                                      <p:cBhvr>
                                        <p:cTn id="177" dur="1" fill="hold">
                                          <p:stCondLst>
                                            <p:cond delay="0"/>
                                          </p:stCondLst>
                                        </p:cTn>
                                        <p:tgtEl>
                                          <p:spTgt spid="86082"/>
                                        </p:tgtEl>
                                        <p:attrNameLst>
                                          <p:attrName>style.visibility</p:attrName>
                                        </p:attrNameLst>
                                      </p:cBhvr>
                                      <p:to>
                                        <p:strVal val="visible"/>
                                      </p:to>
                                    </p:set>
                                    <p:anim calcmode="lin" valueType="num">
                                      <p:cBhvr>
                                        <p:cTn id="178" dur="1000" fill="hold"/>
                                        <p:tgtEl>
                                          <p:spTgt spid="86082"/>
                                        </p:tgtEl>
                                        <p:attrNameLst>
                                          <p:attrName>ppt_w</p:attrName>
                                        </p:attrNameLst>
                                      </p:cBhvr>
                                      <p:tavLst>
                                        <p:tav tm="0">
                                          <p:val>
                                            <p:fltVal val="0"/>
                                          </p:val>
                                        </p:tav>
                                        <p:tav tm="100000">
                                          <p:val>
                                            <p:strVal val="#ppt_w"/>
                                          </p:val>
                                        </p:tav>
                                      </p:tavLst>
                                    </p:anim>
                                    <p:anim calcmode="lin" valueType="num">
                                      <p:cBhvr>
                                        <p:cTn id="179" dur="1000" fill="hold"/>
                                        <p:tgtEl>
                                          <p:spTgt spid="86082"/>
                                        </p:tgtEl>
                                        <p:attrNameLst>
                                          <p:attrName>ppt_h</p:attrName>
                                        </p:attrNameLst>
                                      </p:cBhvr>
                                      <p:tavLst>
                                        <p:tav tm="0">
                                          <p:val>
                                            <p:fltVal val="0"/>
                                          </p:val>
                                        </p:tav>
                                        <p:tav tm="100000">
                                          <p:val>
                                            <p:strVal val="#ppt_h"/>
                                          </p:val>
                                        </p:tav>
                                      </p:tavLst>
                                    </p:anim>
                                  </p:childTnLst>
                                </p:cTn>
                              </p:par>
                              <p:par>
                                <p:cTn id="180" presetID="23" presetClass="entr" presetSubtype="16" fill="hold" nodeType="withEffect">
                                  <p:stCondLst>
                                    <p:cond delay="0"/>
                                  </p:stCondLst>
                                  <p:childTnLst>
                                    <p:set>
                                      <p:cBhvr>
                                        <p:cTn id="181" dur="1" fill="hold">
                                          <p:stCondLst>
                                            <p:cond delay="0"/>
                                          </p:stCondLst>
                                        </p:cTn>
                                        <p:tgtEl>
                                          <p:spTgt spid="86079"/>
                                        </p:tgtEl>
                                        <p:attrNameLst>
                                          <p:attrName>style.visibility</p:attrName>
                                        </p:attrNameLst>
                                      </p:cBhvr>
                                      <p:to>
                                        <p:strVal val="visible"/>
                                      </p:to>
                                    </p:set>
                                    <p:anim calcmode="lin" valueType="num">
                                      <p:cBhvr>
                                        <p:cTn id="182" dur="1000" fill="hold"/>
                                        <p:tgtEl>
                                          <p:spTgt spid="86079"/>
                                        </p:tgtEl>
                                        <p:attrNameLst>
                                          <p:attrName>ppt_w</p:attrName>
                                        </p:attrNameLst>
                                      </p:cBhvr>
                                      <p:tavLst>
                                        <p:tav tm="0">
                                          <p:val>
                                            <p:fltVal val="0"/>
                                          </p:val>
                                        </p:tav>
                                        <p:tav tm="100000">
                                          <p:val>
                                            <p:strVal val="#ppt_w"/>
                                          </p:val>
                                        </p:tav>
                                      </p:tavLst>
                                    </p:anim>
                                    <p:anim calcmode="lin" valueType="num">
                                      <p:cBhvr>
                                        <p:cTn id="183" dur="1000" fill="hold"/>
                                        <p:tgtEl>
                                          <p:spTgt spid="8607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4" grpId="0"/>
      <p:bldP spid="19485" grpId="0"/>
      <p:bldP spid="19486" grpId="0"/>
      <p:bldP spid="19498" grpId="0"/>
      <p:bldP spid="19499" grpId="0"/>
      <p:bldP spid="19512" grpId="0"/>
      <p:bldP spid="19513" grpId="0"/>
      <p:bldP spid="19514" grpId="0"/>
      <p:bldP spid="19517" grpId="0"/>
      <p:bldP spid="19522" grpId="0"/>
      <p:bldP spid="19536" grpId="0" animBg="1"/>
      <p:bldP spid="19539" grpId="0" animBg="1"/>
      <p:bldP spid="19540" grpId="0" animBg="1"/>
      <p:bldP spid="3" grpId="0"/>
      <p:bldP spid="4" grpId="0"/>
      <p:bldP spid="5" grpId="0"/>
      <p:bldP spid="7" grpId="0"/>
      <p:bldP spid="8" grpId="0"/>
      <p:bldP spid="12" grpId="0"/>
      <p:bldP spid="13" grpId="0"/>
      <p:bldP spid="14" grpId="0"/>
      <p:bldP spid="15" grpId="0"/>
      <p:bldP spid="16" grpId="0"/>
      <p:bldP spid="23" grpId="0" animBg="1"/>
      <p:bldP spid="24" grpId="0" animBg="1"/>
      <p:bldP spid="25" grpId="0" animBg="1"/>
      <p:bldP spid="86080" grpId="0"/>
      <p:bldP spid="86081" grpId="0"/>
      <p:bldP spid="86082" grpId="0"/>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Demand for Money</a:t>
            </a:r>
          </a:p>
        </p:txBody>
      </p:sp>
      <p:sp>
        <p:nvSpPr>
          <p:cNvPr id="9219" name="Rectangle 3"/>
          <p:cNvSpPr>
            <a:spLocks noGrp="1" noChangeArrowheads="1"/>
          </p:cNvSpPr>
          <p:nvPr>
            <p:ph idx="1"/>
          </p:nvPr>
        </p:nvSpPr>
        <p:spPr/>
        <p:txBody>
          <a:bodyPr/>
          <a:lstStyle/>
          <a:p>
            <a:pPr eaLnBrk="1" hangingPunct="1"/>
            <a:r>
              <a:rPr lang="en-US" altLang="en-US" sz="3200" dirty="0"/>
              <a:t>Why hold money?</a:t>
            </a:r>
          </a:p>
          <a:p>
            <a:pPr eaLnBrk="1" hangingPunct="1"/>
            <a:r>
              <a:rPr lang="en-US" altLang="en-US" sz="3200" dirty="0"/>
              <a:t>Transactions demand, </a:t>
            </a:r>
            <a:r>
              <a:rPr lang="en-US" altLang="en-US" sz="3200" i="1" dirty="0"/>
              <a:t>D</a:t>
            </a:r>
            <a:r>
              <a:rPr lang="en-US" altLang="en-US" sz="3200" i="1" baseline="-25000" dirty="0"/>
              <a:t>t</a:t>
            </a:r>
          </a:p>
          <a:p>
            <a:pPr lvl="1" eaLnBrk="1" hangingPunct="1">
              <a:buClr>
                <a:schemeClr val="accent1"/>
              </a:buClr>
            </a:pPr>
            <a:r>
              <a:rPr lang="en-US" altLang="en-US" sz="3200" dirty="0"/>
              <a:t>Determined by nominal GDP</a:t>
            </a:r>
          </a:p>
          <a:p>
            <a:pPr lvl="1" eaLnBrk="1" hangingPunct="1">
              <a:buClr>
                <a:schemeClr val="accent1"/>
              </a:buClr>
            </a:pPr>
            <a:r>
              <a:rPr lang="en-US" altLang="en-US" sz="3200" dirty="0"/>
              <a:t>Independent of the interest rate</a:t>
            </a:r>
          </a:p>
          <a:p>
            <a:pPr eaLnBrk="1" hangingPunct="1"/>
            <a:r>
              <a:rPr lang="en-US" altLang="en-US" sz="3200" dirty="0"/>
              <a:t>Asset demand, </a:t>
            </a:r>
            <a:r>
              <a:rPr lang="en-US" altLang="en-US" sz="3200" i="1" dirty="0"/>
              <a:t>D</a:t>
            </a:r>
            <a:r>
              <a:rPr lang="en-US" altLang="en-US" sz="3200" i="1" baseline="-25000" dirty="0"/>
              <a:t>a</a:t>
            </a:r>
          </a:p>
          <a:p>
            <a:pPr lvl="1" eaLnBrk="1" hangingPunct="1">
              <a:buClr>
                <a:schemeClr val="accent1"/>
              </a:buClr>
            </a:pPr>
            <a:r>
              <a:rPr lang="en-US" altLang="en-US" sz="3200" dirty="0"/>
              <a:t>Money as a store of value</a:t>
            </a:r>
          </a:p>
          <a:p>
            <a:pPr lvl="1" eaLnBrk="1" hangingPunct="1">
              <a:buClr>
                <a:schemeClr val="accent1"/>
              </a:buClr>
            </a:pPr>
            <a:r>
              <a:rPr lang="en-US" altLang="en-US" sz="3200" dirty="0"/>
              <a:t>Varies inversely with the interest rate</a:t>
            </a:r>
          </a:p>
          <a:p>
            <a:pPr eaLnBrk="1" hangingPunct="1"/>
            <a:r>
              <a:rPr lang="en-US" altLang="en-US" sz="3200" dirty="0"/>
              <a:t>Total money demand,</a:t>
            </a:r>
            <a:r>
              <a:rPr lang="en-US" altLang="en-US" sz="3200" i="1" dirty="0"/>
              <a:t> D</a:t>
            </a:r>
            <a:r>
              <a:rPr lang="en-US" altLang="en-US" sz="3200" i="1" baseline="-25000" dirty="0"/>
              <a:t>m</a:t>
            </a:r>
            <a:endParaRPr lang="en-US" altLang="en-US" sz="3200" i="1" dirty="0"/>
          </a:p>
        </p:txBody>
      </p:sp>
      <p:sp>
        <p:nvSpPr>
          <p:cNvPr id="5"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LO1</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9571" y="0"/>
            <a:ext cx="8151541" cy="1236662"/>
          </a:xfrm>
        </p:spPr>
        <p:txBody>
          <a:bodyPr/>
          <a:lstStyle/>
          <a:p>
            <a:pPr eaLnBrk="1" fontAlgn="auto" hangingPunct="1">
              <a:spcAft>
                <a:spcPts val="0"/>
              </a:spcAft>
              <a:defRPr/>
            </a:pPr>
            <a:r>
              <a:rPr lang="en-US" altLang="en-US" sz="4000" dirty="0">
                <a:ea typeface="+mj-ea"/>
              </a:rPr>
              <a:t>Expansionary Monetary Policy Effects</a:t>
            </a:r>
          </a:p>
        </p:txBody>
      </p:sp>
      <p:sp>
        <p:nvSpPr>
          <p:cNvPr id="28677" name="Text Box 9"/>
          <p:cNvSpPr txBox="1">
            <a:spLocks noChangeArrowheads="1"/>
          </p:cNvSpPr>
          <p:nvPr/>
        </p:nvSpPr>
        <p:spPr bwMode="auto">
          <a:xfrm>
            <a:off x="1737926" y="1212935"/>
            <a:ext cx="602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b="1" dirty="0">
                <a:latin typeface="Arial" panose="020B0604020202020204" pitchFamily="34" charset="0"/>
              </a:rPr>
              <a:t>Problem: Unemployment and Recession</a:t>
            </a:r>
          </a:p>
        </p:txBody>
      </p:sp>
      <p:sp>
        <p:nvSpPr>
          <p:cNvPr id="28678" name="Text Box 10"/>
          <p:cNvSpPr txBox="1">
            <a:spLocks noChangeArrowheads="1"/>
          </p:cNvSpPr>
          <p:nvPr/>
        </p:nvSpPr>
        <p:spPr bwMode="auto">
          <a:xfrm>
            <a:off x="1422013" y="1876510"/>
            <a:ext cx="68738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85000"/>
              </a:lnSpc>
              <a:spcBef>
                <a:spcPct val="0"/>
              </a:spcBef>
              <a:buClrTx/>
              <a:buFontTx/>
              <a:buNone/>
            </a:pPr>
            <a:r>
              <a:rPr lang="en-US" altLang="en-US" sz="2400" dirty="0">
                <a:latin typeface="Arial" panose="020B0604020202020204" pitchFamily="34" charset="0"/>
              </a:rPr>
              <a:t>Fed buys bonds, lowers reserve ratio, lowers the discount rate, or lowers interest on reserves</a:t>
            </a:r>
          </a:p>
        </p:txBody>
      </p:sp>
      <p:sp>
        <p:nvSpPr>
          <p:cNvPr id="28679" name="Text Box 11"/>
          <p:cNvSpPr txBox="1">
            <a:spLocks noChangeArrowheads="1"/>
          </p:cNvSpPr>
          <p:nvPr/>
        </p:nvSpPr>
        <p:spPr bwMode="auto">
          <a:xfrm>
            <a:off x="3012688" y="2713122"/>
            <a:ext cx="3659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400" dirty="0">
                <a:latin typeface="Arial" panose="020B0604020202020204" pitchFamily="34" charset="0"/>
              </a:rPr>
              <a:t>Excess reserves increase</a:t>
            </a:r>
          </a:p>
        </p:txBody>
      </p:sp>
      <p:sp>
        <p:nvSpPr>
          <p:cNvPr id="28680" name="Text Box 12"/>
          <p:cNvSpPr txBox="1">
            <a:spLocks noChangeArrowheads="1"/>
          </p:cNvSpPr>
          <p:nvPr/>
        </p:nvSpPr>
        <p:spPr bwMode="auto">
          <a:xfrm>
            <a:off x="3198426" y="3313197"/>
            <a:ext cx="328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400" dirty="0">
                <a:latin typeface="Arial" panose="020B0604020202020204" pitchFamily="34" charset="0"/>
              </a:rPr>
              <a:t>Federal funds rate falls</a:t>
            </a:r>
          </a:p>
        </p:txBody>
      </p:sp>
      <p:sp>
        <p:nvSpPr>
          <p:cNvPr id="28681" name="Text Box 13"/>
          <p:cNvSpPr txBox="1">
            <a:spLocks noChangeArrowheads="1"/>
          </p:cNvSpPr>
          <p:nvPr/>
        </p:nvSpPr>
        <p:spPr bwMode="auto">
          <a:xfrm>
            <a:off x="3454013" y="3875172"/>
            <a:ext cx="2795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dirty="0">
                <a:latin typeface="Arial" panose="020B0604020202020204" pitchFamily="34" charset="0"/>
              </a:rPr>
              <a:t>Money supply rises</a:t>
            </a:r>
          </a:p>
        </p:txBody>
      </p:sp>
      <p:sp>
        <p:nvSpPr>
          <p:cNvPr id="28682" name="Text Box 14"/>
          <p:cNvSpPr txBox="1">
            <a:spLocks noChangeArrowheads="1"/>
          </p:cNvSpPr>
          <p:nvPr/>
        </p:nvSpPr>
        <p:spPr bwMode="auto">
          <a:xfrm>
            <a:off x="3622288" y="4532397"/>
            <a:ext cx="2436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dirty="0">
                <a:latin typeface="Arial" panose="020B0604020202020204" pitchFamily="34" charset="0"/>
              </a:rPr>
              <a:t>Interest rate falls</a:t>
            </a:r>
          </a:p>
        </p:txBody>
      </p:sp>
      <p:sp>
        <p:nvSpPr>
          <p:cNvPr id="28683" name="Text Box 15"/>
          <p:cNvSpPr txBox="1">
            <a:spLocks noChangeArrowheads="1"/>
          </p:cNvSpPr>
          <p:nvPr/>
        </p:nvSpPr>
        <p:spPr bwMode="auto">
          <a:xfrm>
            <a:off x="2638038" y="5080085"/>
            <a:ext cx="4389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dirty="0">
                <a:latin typeface="Arial" panose="020B0604020202020204" pitchFamily="34" charset="0"/>
              </a:rPr>
              <a:t>Investment spending increases</a:t>
            </a:r>
          </a:p>
        </p:txBody>
      </p:sp>
      <p:sp>
        <p:nvSpPr>
          <p:cNvPr id="28684" name="Text Box 16"/>
          <p:cNvSpPr txBox="1">
            <a:spLocks noChangeArrowheads="1"/>
          </p:cNvSpPr>
          <p:nvPr/>
        </p:nvSpPr>
        <p:spPr bwMode="auto">
          <a:xfrm>
            <a:off x="2745988" y="5656347"/>
            <a:ext cx="417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dirty="0">
                <a:latin typeface="Arial" panose="020B0604020202020204" pitchFamily="34" charset="0"/>
              </a:rPr>
              <a:t>Aggregate demand increases</a:t>
            </a:r>
          </a:p>
        </p:txBody>
      </p:sp>
      <p:sp>
        <p:nvSpPr>
          <p:cNvPr id="28685" name="Text Box 17"/>
          <p:cNvSpPr txBox="1">
            <a:spLocks noChangeArrowheads="1"/>
          </p:cNvSpPr>
          <p:nvPr/>
        </p:nvSpPr>
        <p:spPr bwMode="auto">
          <a:xfrm>
            <a:off x="3703251" y="6323097"/>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dirty="0">
                <a:latin typeface="Arial" panose="020B0604020202020204" pitchFamily="34" charset="0"/>
              </a:rPr>
              <a:t>Real GDP rises</a:t>
            </a:r>
          </a:p>
        </p:txBody>
      </p:sp>
      <p:sp>
        <p:nvSpPr>
          <p:cNvPr id="28686" name="AutoShape 20"/>
          <p:cNvSpPr>
            <a:spLocks noChangeArrowheads="1"/>
          </p:cNvSpPr>
          <p:nvPr/>
        </p:nvSpPr>
        <p:spPr bwMode="auto">
          <a:xfrm>
            <a:off x="4517638" y="1646322"/>
            <a:ext cx="436563" cy="295275"/>
          </a:xfrm>
          <a:prstGeom prst="downArrow">
            <a:avLst>
              <a:gd name="adj1" fmla="val 50000"/>
              <a:gd name="adj2" fmla="val 25000"/>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p:spPr>
        <p:txBody>
          <a:bodyPr vert="eaVert" wrap="none" anchor="ctr"/>
          <a:lstStyle/>
          <a:p>
            <a:pPr eaLnBrk="1" hangingPunct="1">
              <a:defRPr/>
            </a:pPr>
            <a:endParaRPr lang="en-US" dirty="0">
              <a:latin typeface="Arial" charset="0"/>
              <a:ea typeface="ＭＳ Ｐゴシック" pitchFamily="17" charset="-128"/>
            </a:endParaRPr>
          </a:p>
        </p:txBody>
      </p:sp>
      <p:sp>
        <p:nvSpPr>
          <p:cNvPr id="28687" name="AutoShape 21"/>
          <p:cNvSpPr>
            <a:spLocks noChangeArrowheads="1"/>
          </p:cNvSpPr>
          <p:nvPr/>
        </p:nvSpPr>
        <p:spPr bwMode="auto">
          <a:xfrm>
            <a:off x="4533513" y="2532147"/>
            <a:ext cx="436563" cy="295275"/>
          </a:xfrm>
          <a:prstGeom prst="downArrow">
            <a:avLst>
              <a:gd name="adj1" fmla="val 50000"/>
              <a:gd name="adj2" fmla="val 25000"/>
            </a:avLst>
          </a:prstGeom>
          <a:gradFill rotWithShape="1">
            <a:gsLst>
              <a:gs pos="0">
                <a:schemeClr val="accent1"/>
              </a:gs>
              <a:gs pos="100000">
                <a:srgbClr val="253C57"/>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dirty="0"/>
          </a:p>
        </p:txBody>
      </p:sp>
      <p:sp>
        <p:nvSpPr>
          <p:cNvPr id="28688" name="AutoShape 22"/>
          <p:cNvSpPr>
            <a:spLocks noChangeArrowheads="1"/>
          </p:cNvSpPr>
          <p:nvPr/>
        </p:nvSpPr>
        <p:spPr bwMode="auto">
          <a:xfrm>
            <a:off x="4533513" y="3094122"/>
            <a:ext cx="436563" cy="295275"/>
          </a:xfrm>
          <a:prstGeom prst="downArrow">
            <a:avLst>
              <a:gd name="adj1" fmla="val 50000"/>
              <a:gd name="adj2" fmla="val 25000"/>
            </a:avLst>
          </a:prstGeom>
          <a:gradFill rotWithShape="1">
            <a:gsLst>
              <a:gs pos="0">
                <a:schemeClr val="accent1"/>
              </a:gs>
              <a:gs pos="100000">
                <a:srgbClr val="253C57"/>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dirty="0"/>
          </a:p>
        </p:txBody>
      </p:sp>
      <p:sp>
        <p:nvSpPr>
          <p:cNvPr id="28689" name="AutoShape 23"/>
          <p:cNvSpPr>
            <a:spLocks noChangeArrowheads="1"/>
          </p:cNvSpPr>
          <p:nvPr/>
        </p:nvSpPr>
        <p:spPr bwMode="auto">
          <a:xfrm>
            <a:off x="4533513" y="3703722"/>
            <a:ext cx="436563" cy="295275"/>
          </a:xfrm>
          <a:prstGeom prst="downArrow">
            <a:avLst>
              <a:gd name="adj1" fmla="val 50000"/>
              <a:gd name="adj2" fmla="val 25000"/>
            </a:avLst>
          </a:prstGeom>
          <a:gradFill rotWithShape="1">
            <a:gsLst>
              <a:gs pos="0">
                <a:schemeClr val="accent1"/>
              </a:gs>
              <a:gs pos="100000">
                <a:srgbClr val="253C57"/>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dirty="0"/>
          </a:p>
        </p:txBody>
      </p:sp>
      <p:sp>
        <p:nvSpPr>
          <p:cNvPr id="28690" name="AutoShape 24"/>
          <p:cNvSpPr>
            <a:spLocks noChangeArrowheads="1"/>
          </p:cNvSpPr>
          <p:nvPr/>
        </p:nvSpPr>
        <p:spPr bwMode="auto">
          <a:xfrm>
            <a:off x="4533513" y="4322847"/>
            <a:ext cx="436563" cy="295275"/>
          </a:xfrm>
          <a:prstGeom prst="downArrow">
            <a:avLst>
              <a:gd name="adj1" fmla="val 50000"/>
              <a:gd name="adj2" fmla="val 25000"/>
            </a:avLst>
          </a:prstGeom>
          <a:gradFill rotWithShape="1">
            <a:gsLst>
              <a:gs pos="0">
                <a:schemeClr val="accent1"/>
              </a:gs>
              <a:gs pos="100000">
                <a:srgbClr val="253C57"/>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dirty="0"/>
          </a:p>
        </p:txBody>
      </p:sp>
      <p:sp>
        <p:nvSpPr>
          <p:cNvPr id="28691" name="AutoShape 25"/>
          <p:cNvSpPr>
            <a:spLocks noChangeArrowheads="1"/>
          </p:cNvSpPr>
          <p:nvPr/>
        </p:nvSpPr>
        <p:spPr bwMode="auto">
          <a:xfrm>
            <a:off x="4533513" y="4903872"/>
            <a:ext cx="436563" cy="295275"/>
          </a:xfrm>
          <a:prstGeom prst="downArrow">
            <a:avLst>
              <a:gd name="adj1" fmla="val 50000"/>
              <a:gd name="adj2" fmla="val 25000"/>
            </a:avLst>
          </a:prstGeom>
          <a:gradFill rotWithShape="1">
            <a:gsLst>
              <a:gs pos="0">
                <a:schemeClr val="accent1"/>
              </a:gs>
              <a:gs pos="100000">
                <a:srgbClr val="253C57"/>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dirty="0"/>
          </a:p>
        </p:txBody>
      </p:sp>
      <p:sp>
        <p:nvSpPr>
          <p:cNvPr id="28692" name="AutoShape 26"/>
          <p:cNvSpPr>
            <a:spLocks noChangeArrowheads="1"/>
          </p:cNvSpPr>
          <p:nvPr/>
        </p:nvSpPr>
        <p:spPr bwMode="auto">
          <a:xfrm>
            <a:off x="4533513" y="5465847"/>
            <a:ext cx="436563" cy="295275"/>
          </a:xfrm>
          <a:prstGeom prst="downArrow">
            <a:avLst>
              <a:gd name="adj1" fmla="val 50000"/>
              <a:gd name="adj2" fmla="val 25000"/>
            </a:avLst>
          </a:prstGeom>
          <a:gradFill rotWithShape="1">
            <a:gsLst>
              <a:gs pos="0">
                <a:schemeClr val="accent1"/>
              </a:gs>
              <a:gs pos="100000">
                <a:srgbClr val="253C57"/>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dirty="0"/>
          </a:p>
        </p:txBody>
      </p:sp>
      <p:sp>
        <p:nvSpPr>
          <p:cNvPr id="28693" name="AutoShape 27"/>
          <p:cNvSpPr>
            <a:spLocks noChangeArrowheads="1"/>
          </p:cNvSpPr>
          <p:nvPr/>
        </p:nvSpPr>
        <p:spPr bwMode="auto">
          <a:xfrm>
            <a:off x="4533513" y="6061160"/>
            <a:ext cx="436563" cy="295275"/>
          </a:xfrm>
          <a:prstGeom prst="downArrow">
            <a:avLst>
              <a:gd name="adj1" fmla="val 50000"/>
              <a:gd name="adj2" fmla="val 25000"/>
            </a:avLst>
          </a:prstGeom>
          <a:gradFill rotWithShape="1">
            <a:gsLst>
              <a:gs pos="0">
                <a:schemeClr val="accent1"/>
              </a:gs>
              <a:gs pos="100000">
                <a:srgbClr val="253C57"/>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dirty="0"/>
          </a:p>
        </p:txBody>
      </p:sp>
      <p:sp>
        <p:nvSpPr>
          <p:cNvPr id="28697" name="AutoShape 21"/>
          <p:cNvSpPr>
            <a:spLocks noChangeArrowheads="1"/>
          </p:cNvSpPr>
          <p:nvPr/>
        </p:nvSpPr>
        <p:spPr bwMode="auto">
          <a:xfrm rot="10800000">
            <a:off x="642551" y="1471697"/>
            <a:ext cx="649287" cy="5100638"/>
          </a:xfrm>
          <a:prstGeom prst="upArrow">
            <a:avLst>
              <a:gd name="adj1" fmla="val 50000"/>
              <a:gd name="adj2" fmla="val 196394"/>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p:spPr>
        <p:txBody>
          <a:bodyPr vert="eaVert" wrap="none" anchor="ctr"/>
          <a:lstStyle/>
          <a:p>
            <a:pPr algn="ctr" eaLnBrk="1" hangingPunct="1">
              <a:defRPr/>
            </a:pPr>
            <a:r>
              <a:rPr lang="en-US" sz="2400" b="1" dirty="0">
                <a:latin typeface="Arial" charset="0"/>
                <a:ea typeface="ＭＳ Ｐゴシック" pitchFamily="17" charset="-128"/>
              </a:rPr>
              <a:t>CAUSE-EFFECT CHAIN</a:t>
            </a:r>
            <a:endParaRPr lang="en-US" sz="3200" b="1" dirty="0">
              <a:latin typeface="Arial" charset="0"/>
              <a:ea typeface="ＭＳ Ｐゴシック" pitchFamily="17" charset="-128"/>
            </a:endParaRPr>
          </a:p>
        </p:txBody>
      </p:sp>
      <p:sp>
        <p:nvSpPr>
          <p:cNvPr id="22"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679"/>
                                        </p:tgtEl>
                                        <p:attrNameLst>
                                          <p:attrName>style.visibility</p:attrName>
                                        </p:attrNameLst>
                                      </p:cBhvr>
                                      <p:to>
                                        <p:strVal val="visible"/>
                                      </p:to>
                                    </p:set>
                                    <p:animEffect transition="in" filter="wipe(up)">
                                      <p:cBhvr>
                                        <p:cTn id="7" dur="500"/>
                                        <p:tgtEl>
                                          <p:spTgt spid="2867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8680"/>
                                        </p:tgtEl>
                                        <p:attrNameLst>
                                          <p:attrName>style.visibility</p:attrName>
                                        </p:attrNameLst>
                                      </p:cBhvr>
                                      <p:to>
                                        <p:strVal val="visible"/>
                                      </p:to>
                                    </p:set>
                                    <p:animEffect transition="in" filter="wipe(up)">
                                      <p:cBhvr>
                                        <p:cTn id="10" dur="500"/>
                                        <p:tgtEl>
                                          <p:spTgt spid="2868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8681"/>
                                        </p:tgtEl>
                                        <p:attrNameLst>
                                          <p:attrName>style.visibility</p:attrName>
                                        </p:attrNameLst>
                                      </p:cBhvr>
                                      <p:to>
                                        <p:strVal val="visible"/>
                                      </p:to>
                                    </p:set>
                                    <p:animEffect transition="in" filter="wipe(up)">
                                      <p:cBhvr>
                                        <p:cTn id="13" dur="500"/>
                                        <p:tgtEl>
                                          <p:spTgt spid="2868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8682"/>
                                        </p:tgtEl>
                                        <p:attrNameLst>
                                          <p:attrName>style.visibility</p:attrName>
                                        </p:attrNameLst>
                                      </p:cBhvr>
                                      <p:to>
                                        <p:strVal val="visible"/>
                                      </p:to>
                                    </p:set>
                                    <p:animEffect transition="in" filter="wipe(up)">
                                      <p:cBhvr>
                                        <p:cTn id="16" dur="500"/>
                                        <p:tgtEl>
                                          <p:spTgt spid="28682"/>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8684"/>
                                        </p:tgtEl>
                                        <p:attrNameLst>
                                          <p:attrName>style.visibility</p:attrName>
                                        </p:attrNameLst>
                                      </p:cBhvr>
                                      <p:to>
                                        <p:strVal val="visible"/>
                                      </p:to>
                                    </p:set>
                                    <p:animEffect transition="in" filter="wipe(up)">
                                      <p:cBhvr>
                                        <p:cTn id="19" dur="500"/>
                                        <p:tgtEl>
                                          <p:spTgt spid="28684"/>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8686"/>
                                        </p:tgtEl>
                                        <p:attrNameLst>
                                          <p:attrName>style.visibility</p:attrName>
                                        </p:attrNameLst>
                                      </p:cBhvr>
                                      <p:to>
                                        <p:strVal val="visible"/>
                                      </p:to>
                                    </p:set>
                                    <p:animEffect transition="in" filter="wipe(up)">
                                      <p:cBhvr>
                                        <p:cTn id="22" dur="500"/>
                                        <p:tgtEl>
                                          <p:spTgt spid="28686"/>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8687"/>
                                        </p:tgtEl>
                                        <p:attrNameLst>
                                          <p:attrName>style.visibility</p:attrName>
                                        </p:attrNameLst>
                                      </p:cBhvr>
                                      <p:to>
                                        <p:strVal val="visible"/>
                                      </p:to>
                                    </p:set>
                                    <p:animEffect transition="in" filter="wipe(up)">
                                      <p:cBhvr>
                                        <p:cTn id="25" dur="500"/>
                                        <p:tgtEl>
                                          <p:spTgt spid="28687"/>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8688"/>
                                        </p:tgtEl>
                                        <p:attrNameLst>
                                          <p:attrName>style.visibility</p:attrName>
                                        </p:attrNameLst>
                                      </p:cBhvr>
                                      <p:to>
                                        <p:strVal val="visible"/>
                                      </p:to>
                                    </p:set>
                                    <p:animEffect transition="in" filter="wipe(up)">
                                      <p:cBhvr>
                                        <p:cTn id="28" dur="500"/>
                                        <p:tgtEl>
                                          <p:spTgt spid="28688"/>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8689"/>
                                        </p:tgtEl>
                                        <p:attrNameLst>
                                          <p:attrName>style.visibility</p:attrName>
                                        </p:attrNameLst>
                                      </p:cBhvr>
                                      <p:to>
                                        <p:strVal val="visible"/>
                                      </p:to>
                                    </p:set>
                                    <p:animEffect transition="in" filter="wipe(up)">
                                      <p:cBhvr>
                                        <p:cTn id="31" dur="500"/>
                                        <p:tgtEl>
                                          <p:spTgt spid="28689"/>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8690"/>
                                        </p:tgtEl>
                                        <p:attrNameLst>
                                          <p:attrName>style.visibility</p:attrName>
                                        </p:attrNameLst>
                                      </p:cBhvr>
                                      <p:to>
                                        <p:strVal val="visible"/>
                                      </p:to>
                                    </p:set>
                                    <p:animEffect transition="in" filter="wipe(up)">
                                      <p:cBhvr>
                                        <p:cTn id="34" dur="500"/>
                                        <p:tgtEl>
                                          <p:spTgt spid="28690"/>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8691"/>
                                        </p:tgtEl>
                                        <p:attrNameLst>
                                          <p:attrName>style.visibility</p:attrName>
                                        </p:attrNameLst>
                                      </p:cBhvr>
                                      <p:to>
                                        <p:strVal val="visible"/>
                                      </p:to>
                                    </p:set>
                                    <p:animEffect transition="in" filter="wipe(up)">
                                      <p:cBhvr>
                                        <p:cTn id="37" dur="500"/>
                                        <p:tgtEl>
                                          <p:spTgt spid="28691"/>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8692"/>
                                        </p:tgtEl>
                                        <p:attrNameLst>
                                          <p:attrName>style.visibility</p:attrName>
                                        </p:attrNameLst>
                                      </p:cBhvr>
                                      <p:to>
                                        <p:strVal val="visible"/>
                                      </p:to>
                                    </p:set>
                                    <p:animEffect transition="in" filter="wipe(up)">
                                      <p:cBhvr>
                                        <p:cTn id="40" dur="500"/>
                                        <p:tgtEl>
                                          <p:spTgt spid="28692"/>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8693"/>
                                        </p:tgtEl>
                                        <p:attrNameLst>
                                          <p:attrName>style.visibility</p:attrName>
                                        </p:attrNameLst>
                                      </p:cBhvr>
                                      <p:to>
                                        <p:strVal val="visible"/>
                                      </p:to>
                                    </p:set>
                                    <p:animEffect transition="in" filter="wipe(up)">
                                      <p:cBhvr>
                                        <p:cTn id="43" dur="500"/>
                                        <p:tgtEl>
                                          <p:spTgt spid="28693"/>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8678"/>
                                        </p:tgtEl>
                                        <p:attrNameLst>
                                          <p:attrName>style.visibility</p:attrName>
                                        </p:attrNameLst>
                                      </p:cBhvr>
                                      <p:to>
                                        <p:strVal val="visible"/>
                                      </p:to>
                                    </p:set>
                                    <p:animEffect transition="in" filter="wipe(up)">
                                      <p:cBhvr>
                                        <p:cTn id="46" dur="500"/>
                                        <p:tgtEl>
                                          <p:spTgt spid="28678"/>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28677"/>
                                        </p:tgtEl>
                                        <p:attrNameLst>
                                          <p:attrName>style.visibility</p:attrName>
                                        </p:attrNameLst>
                                      </p:cBhvr>
                                      <p:to>
                                        <p:strVal val="visible"/>
                                      </p:to>
                                    </p:set>
                                    <p:animEffect transition="in" filter="wipe(up)">
                                      <p:cBhvr>
                                        <p:cTn id="49" dur="500"/>
                                        <p:tgtEl>
                                          <p:spTgt spid="28677"/>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28683"/>
                                        </p:tgtEl>
                                        <p:attrNameLst>
                                          <p:attrName>style.visibility</p:attrName>
                                        </p:attrNameLst>
                                      </p:cBhvr>
                                      <p:to>
                                        <p:strVal val="visible"/>
                                      </p:to>
                                    </p:set>
                                    <p:animEffect transition="in" filter="wipe(up)">
                                      <p:cBhvr>
                                        <p:cTn id="52" dur="500"/>
                                        <p:tgtEl>
                                          <p:spTgt spid="28683"/>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8685"/>
                                        </p:tgtEl>
                                        <p:attrNameLst>
                                          <p:attrName>style.visibility</p:attrName>
                                        </p:attrNameLst>
                                      </p:cBhvr>
                                      <p:to>
                                        <p:strVal val="visible"/>
                                      </p:to>
                                    </p:set>
                                    <p:animEffect transition="in" filter="wipe(up)">
                                      <p:cBhvr>
                                        <p:cTn id="55" dur="500"/>
                                        <p:tgtEl>
                                          <p:spTgt spid="28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78" grpId="0"/>
      <p:bldP spid="28679" grpId="0"/>
      <p:bldP spid="28680" grpId="0"/>
      <p:bldP spid="28681" grpId="0"/>
      <p:bldP spid="28682" grpId="0"/>
      <p:bldP spid="28683" grpId="0"/>
      <p:bldP spid="28684" grpId="0"/>
      <p:bldP spid="28685" grpId="0"/>
      <p:bldP spid="28686" grpId="0" animBg="1"/>
      <p:bldP spid="28687" grpId="0" animBg="1"/>
      <p:bldP spid="28688" grpId="0" animBg="1"/>
      <p:bldP spid="28689" grpId="0" animBg="1"/>
      <p:bldP spid="28690" grpId="0" animBg="1"/>
      <p:bldP spid="28691" grpId="0" animBg="1"/>
      <p:bldP spid="28692" grpId="0" animBg="1"/>
      <p:bldP spid="2869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74639"/>
            <a:ext cx="7620000" cy="836612"/>
          </a:xfrm>
        </p:spPr>
        <p:txBody>
          <a:bodyPr/>
          <a:lstStyle/>
          <a:p>
            <a:pPr eaLnBrk="1" fontAlgn="auto" hangingPunct="1">
              <a:spcAft>
                <a:spcPts val="0"/>
              </a:spcAft>
              <a:defRPr/>
            </a:pPr>
            <a:r>
              <a:rPr lang="en-US" altLang="en-US" sz="4000" dirty="0">
                <a:ea typeface="+mj-ea"/>
              </a:rPr>
              <a:t>Restrictive Monetary Policy Effects</a:t>
            </a:r>
          </a:p>
        </p:txBody>
      </p:sp>
      <p:sp>
        <p:nvSpPr>
          <p:cNvPr id="29701" name="Text Box 4"/>
          <p:cNvSpPr txBox="1">
            <a:spLocks noChangeArrowheads="1"/>
          </p:cNvSpPr>
          <p:nvPr/>
        </p:nvSpPr>
        <p:spPr bwMode="auto">
          <a:xfrm>
            <a:off x="3336925" y="1311275"/>
            <a:ext cx="2771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b="1" dirty="0">
                <a:solidFill>
                  <a:srgbClr val="000000"/>
                </a:solidFill>
                <a:latin typeface="Arial" panose="020B0604020202020204" pitchFamily="34" charset="0"/>
              </a:rPr>
              <a:t>Problem: Inflation</a:t>
            </a:r>
          </a:p>
        </p:txBody>
      </p:sp>
      <p:sp>
        <p:nvSpPr>
          <p:cNvPr id="29702" name="Text Box 5"/>
          <p:cNvSpPr txBox="1">
            <a:spLocks noChangeArrowheads="1"/>
          </p:cNvSpPr>
          <p:nvPr/>
        </p:nvSpPr>
        <p:spPr bwMode="auto">
          <a:xfrm>
            <a:off x="1225550" y="2005013"/>
            <a:ext cx="72199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85000"/>
              </a:lnSpc>
              <a:spcBef>
                <a:spcPct val="0"/>
              </a:spcBef>
              <a:buClrTx/>
              <a:buFontTx/>
              <a:buNone/>
            </a:pPr>
            <a:r>
              <a:rPr lang="en-US" altLang="en-US" sz="2400" dirty="0">
                <a:latin typeface="Arial" panose="020B0604020202020204" pitchFamily="34" charset="0"/>
              </a:rPr>
              <a:t>Fed sells bonds, increases reserve ratio, increases the discount rate, or raises interest on reserves</a:t>
            </a:r>
          </a:p>
        </p:txBody>
      </p:sp>
      <p:sp>
        <p:nvSpPr>
          <p:cNvPr id="29703" name="Text Box 6"/>
          <p:cNvSpPr txBox="1">
            <a:spLocks noChangeArrowheads="1"/>
          </p:cNvSpPr>
          <p:nvPr/>
        </p:nvSpPr>
        <p:spPr bwMode="auto">
          <a:xfrm>
            <a:off x="2935288" y="2843213"/>
            <a:ext cx="3760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2400" dirty="0">
                <a:latin typeface="Arial" panose="020B0604020202020204" pitchFamily="34" charset="0"/>
              </a:rPr>
              <a:t>Excess reserves decrease</a:t>
            </a:r>
          </a:p>
        </p:txBody>
      </p:sp>
      <p:sp>
        <p:nvSpPr>
          <p:cNvPr id="29704" name="Text Box 7"/>
          <p:cNvSpPr txBox="1">
            <a:spLocks noChangeArrowheads="1"/>
          </p:cNvSpPr>
          <p:nvPr/>
        </p:nvSpPr>
        <p:spPr bwMode="auto">
          <a:xfrm>
            <a:off x="3130550" y="3443288"/>
            <a:ext cx="3387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dirty="0">
                <a:latin typeface="Arial" panose="020B0604020202020204" pitchFamily="34" charset="0"/>
              </a:rPr>
              <a:t>Federal funds rate rises</a:t>
            </a:r>
          </a:p>
        </p:txBody>
      </p:sp>
      <p:sp>
        <p:nvSpPr>
          <p:cNvPr id="29705" name="Text Box 8"/>
          <p:cNvSpPr txBox="1">
            <a:spLocks noChangeArrowheads="1"/>
          </p:cNvSpPr>
          <p:nvPr/>
        </p:nvSpPr>
        <p:spPr bwMode="auto">
          <a:xfrm>
            <a:off x="3475038" y="4005263"/>
            <a:ext cx="2693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dirty="0">
                <a:latin typeface="Arial" panose="020B0604020202020204" pitchFamily="34" charset="0"/>
              </a:rPr>
              <a:t>Money supply falls</a:t>
            </a:r>
          </a:p>
        </p:txBody>
      </p:sp>
      <p:sp>
        <p:nvSpPr>
          <p:cNvPr id="29706" name="Text Box 9"/>
          <p:cNvSpPr txBox="1">
            <a:spLocks noChangeArrowheads="1"/>
          </p:cNvSpPr>
          <p:nvPr/>
        </p:nvSpPr>
        <p:spPr bwMode="auto">
          <a:xfrm>
            <a:off x="3576638" y="4662488"/>
            <a:ext cx="2538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dirty="0">
                <a:latin typeface="Arial" panose="020B0604020202020204" pitchFamily="34" charset="0"/>
              </a:rPr>
              <a:t>Interest rate rises</a:t>
            </a:r>
          </a:p>
        </p:txBody>
      </p:sp>
      <p:sp>
        <p:nvSpPr>
          <p:cNvPr id="29707" name="Text Box 10"/>
          <p:cNvSpPr txBox="1">
            <a:spLocks noChangeArrowheads="1"/>
          </p:cNvSpPr>
          <p:nvPr/>
        </p:nvSpPr>
        <p:spPr bwMode="auto">
          <a:xfrm>
            <a:off x="2570163" y="5195888"/>
            <a:ext cx="4491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dirty="0">
                <a:latin typeface="Arial" panose="020B0604020202020204" pitchFamily="34" charset="0"/>
              </a:rPr>
              <a:t>Investment spending decreases</a:t>
            </a:r>
          </a:p>
        </p:txBody>
      </p:sp>
      <p:sp>
        <p:nvSpPr>
          <p:cNvPr id="29708" name="Text Box 11"/>
          <p:cNvSpPr txBox="1">
            <a:spLocks noChangeArrowheads="1"/>
          </p:cNvSpPr>
          <p:nvPr/>
        </p:nvSpPr>
        <p:spPr bwMode="auto">
          <a:xfrm>
            <a:off x="2690813" y="5729288"/>
            <a:ext cx="4271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dirty="0">
                <a:latin typeface="Arial" panose="020B0604020202020204" pitchFamily="34" charset="0"/>
              </a:rPr>
              <a:t>Aggregate demand decreases</a:t>
            </a:r>
          </a:p>
        </p:txBody>
      </p:sp>
      <p:sp>
        <p:nvSpPr>
          <p:cNvPr id="29709" name="Text Box 12"/>
          <p:cNvSpPr txBox="1">
            <a:spLocks noChangeArrowheads="1"/>
          </p:cNvSpPr>
          <p:nvPr/>
        </p:nvSpPr>
        <p:spPr bwMode="auto">
          <a:xfrm>
            <a:off x="3589338" y="6310313"/>
            <a:ext cx="2457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dirty="0">
                <a:latin typeface="Arial" panose="020B0604020202020204" pitchFamily="34" charset="0"/>
              </a:rPr>
              <a:t>Inflation declines</a:t>
            </a:r>
          </a:p>
        </p:txBody>
      </p:sp>
      <p:sp>
        <p:nvSpPr>
          <p:cNvPr id="29710" name="AutoShape 13"/>
          <p:cNvSpPr>
            <a:spLocks noChangeArrowheads="1"/>
          </p:cNvSpPr>
          <p:nvPr/>
        </p:nvSpPr>
        <p:spPr bwMode="auto">
          <a:xfrm>
            <a:off x="4503738" y="1776413"/>
            <a:ext cx="436562" cy="295275"/>
          </a:xfrm>
          <a:prstGeom prst="downArrow">
            <a:avLst>
              <a:gd name="adj1" fmla="val 50000"/>
              <a:gd name="adj2" fmla="val 25000"/>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p:spPr>
        <p:txBody>
          <a:bodyPr vert="eaVert" wrap="none" anchor="ctr"/>
          <a:lstStyle/>
          <a:p>
            <a:pPr eaLnBrk="1" hangingPunct="1">
              <a:defRPr/>
            </a:pPr>
            <a:endParaRPr lang="en-US" dirty="0">
              <a:latin typeface="Arial" charset="0"/>
              <a:ea typeface="ＭＳ Ｐゴシック" pitchFamily="17" charset="-128"/>
            </a:endParaRPr>
          </a:p>
        </p:txBody>
      </p:sp>
      <p:sp>
        <p:nvSpPr>
          <p:cNvPr id="29711" name="AutoShape 14"/>
          <p:cNvSpPr>
            <a:spLocks noChangeArrowheads="1"/>
          </p:cNvSpPr>
          <p:nvPr/>
        </p:nvSpPr>
        <p:spPr bwMode="auto">
          <a:xfrm>
            <a:off x="4503738" y="2662238"/>
            <a:ext cx="436562" cy="295275"/>
          </a:xfrm>
          <a:prstGeom prst="downArrow">
            <a:avLst>
              <a:gd name="adj1" fmla="val 50000"/>
              <a:gd name="adj2" fmla="val 25000"/>
            </a:avLst>
          </a:prstGeom>
          <a:gradFill rotWithShape="1">
            <a:gsLst>
              <a:gs pos="0">
                <a:schemeClr val="accent1"/>
              </a:gs>
              <a:gs pos="100000">
                <a:srgbClr val="253C57"/>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dirty="0"/>
          </a:p>
        </p:txBody>
      </p:sp>
      <p:sp>
        <p:nvSpPr>
          <p:cNvPr id="29712" name="AutoShape 15"/>
          <p:cNvSpPr>
            <a:spLocks noChangeArrowheads="1"/>
          </p:cNvSpPr>
          <p:nvPr/>
        </p:nvSpPr>
        <p:spPr bwMode="auto">
          <a:xfrm>
            <a:off x="4503738" y="3224213"/>
            <a:ext cx="436562" cy="295275"/>
          </a:xfrm>
          <a:prstGeom prst="downArrow">
            <a:avLst>
              <a:gd name="adj1" fmla="val 50000"/>
              <a:gd name="adj2" fmla="val 25000"/>
            </a:avLst>
          </a:prstGeom>
          <a:gradFill rotWithShape="1">
            <a:gsLst>
              <a:gs pos="0">
                <a:schemeClr val="accent1"/>
              </a:gs>
              <a:gs pos="100000">
                <a:srgbClr val="253C57"/>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dirty="0"/>
          </a:p>
        </p:txBody>
      </p:sp>
      <p:sp>
        <p:nvSpPr>
          <p:cNvPr id="29713" name="AutoShape 16"/>
          <p:cNvSpPr>
            <a:spLocks noChangeArrowheads="1"/>
          </p:cNvSpPr>
          <p:nvPr/>
        </p:nvSpPr>
        <p:spPr bwMode="auto">
          <a:xfrm>
            <a:off x="4503738" y="3833813"/>
            <a:ext cx="436562" cy="295275"/>
          </a:xfrm>
          <a:prstGeom prst="downArrow">
            <a:avLst>
              <a:gd name="adj1" fmla="val 50000"/>
              <a:gd name="adj2" fmla="val 25000"/>
            </a:avLst>
          </a:prstGeom>
          <a:gradFill rotWithShape="1">
            <a:gsLst>
              <a:gs pos="0">
                <a:schemeClr val="accent1"/>
              </a:gs>
              <a:gs pos="100000">
                <a:srgbClr val="253C57"/>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dirty="0"/>
          </a:p>
        </p:txBody>
      </p:sp>
      <p:sp>
        <p:nvSpPr>
          <p:cNvPr id="29714" name="AutoShape 17"/>
          <p:cNvSpPr>
            <a:spLocks noChangeArrowheads="1"/>
          </p:cNvSpPr>
          <p:nvPr/>
        </p:nvSpPr>
        <p:spPr bwMode="auto">
          <a:xfrm>
            <a:off x="4503738" y="4452938"/>
            <a:ext cx="436562" cy="295275"/>
          </a:xfrm>
          <a:prstGeom prst="downArrow">
            <a:avLst>
              <a:gd name="adj1" fmla="val 50000"/>
              <a:gd name="adj2" fmla="val 25000"/>
            </a:avLst>
          </a:prstGeom>
          <a:gradFill rotWithShape="1">
            <a:gsLst>
              <a:gs pos="0">
                <a:schemeClr val="accent1"/>
              </a:gs>
              <a:gs pos="100000">
                <a:srgbClr val="253C57"/>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dirty="0"/>
          </a:p>
        </p:txBody>
      </p:sp>
      <p:sp>
        <p:nvSpPr>
          <p:cNvPr id="29715" name="AutoShape 18"/>
          <p:cNvSpPr>
            <a:spLocks noChangeArrowheads="1"/>
          </p:cNvSpPr>
          <p:nvPr/>
        </p:nvSpPr>
        <p:spPr bwMode="auto">
          <a:xfrm>
            <a:off x="4503738" y="5033963"/>
            <a:ext cx="436562" cy="295275"/>
          </a:xfrm>
          <a:prstGeom prst="downArrow">
            <a:avLst>
              <a:gd name="adj1" fmla="val 50000"/>
              <a:gd name="adj2" fmla="val 25000"/>
            </a:avLst>
          </a:prstGeom>
          <a:gradFill rotWithShape="1">
            <a:gsLst>
              <a:gs pos="0">
                <a:schemeClr val="accent1"/>
              </a:gs>
              <a:gs pos="100000">
                <a:srgbClr val="253C57"/>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dirty="0"/>
          </a:p>
        </p:txBody>
      </p:sp>
      <p:sp>
        <p:nvSpPr>
          <p:cNvPr id="29716" name="AutoShape 19"/>
          <p:cNvSpPr>
            <a:spLocks noChangeArrowheads="1"/>
          </p:cNvSpPr>
          <p:nvPr/>
        </p:nvSpPr>
        <p:spPr bwMode="auto">
          <a:xfrm>
            <a:off x="4503738" y="5567363"/>
            <a:ext cx="436562" cy="295275"/>
          </a:xfrm>
          <a:prstGeom prst="downArrow">
            <a:avLst>
              <a:gd name="adj1" fmla="val 50000"/>
              <a:gd name="adj2" fmla="val 25000"/>
            </a:avLst>
          </a:prstGeom>
          <a:gradFill rotWithShape="1">
            <a:gsLst>
              <a:gs pos="0">
                <a:schemeClr val="accent1"/>
              </a:gs>
              <a:gs pos="100000">
                <a:srgbClr val="253C57"/>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dirty="0"/>
          </a:p>
        </p:txBody>
      </p:sp>
      <p:sp>
        <p:nvSpPr>
          <p:cNvPr id="29717" name="AutoShape 20"/>
          <p:cNvSpPr>
            <a:spLocks noChangeArrowheads="1"/>
          </p:cNvSpPr>
          <p:nvPr/>
        </p:nvSpPr>
        <p:spPr bwMode="auto">
          <a:xfrm>
            <a:off x="4503738" y="6091238"/>
            <a:ext cx="436562" cy="295275"/>
          </a:xfrm>
          <a:prstGeom prst="downArrow">
            <a:avLst>
              <a:gd name="adj1" fmla="val 50000"/>
              <a:gd name="adj2" fmla="val 25000"/>
            </a:avLst>
          </a:prstGeom>
          <a:gradFill rotWithShape="1">
            <a:gsLst>
              <a:gs pos="0">
                <a:schemeClr val="accent1"/>
              </a:gs>
              <a:gs pos="100000">
                <a:srgbClr val="253C57"/>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dirty="0"/>
          </a:p>
        </p:txBody>
      </p:sp>
      <p:sp>
        <p:nvSpPr>
          <p:cNvPr id="29718" name="AutoShape 21"/>
          <p:cNvSpPr>
            <a:spLocks noChangeArrowheads="1"/>
          </p:cNvSpPr>
          <p:nvPr/>
        </p:nvSpPr>
        <p:spPr bwMode="auto">
          <a:xfrm rot="10800000">
            <a:off x="681038" y="1546225"/>
            <a:ext cx="649287" cy="5100638"/>
          </a:xfrm>
          <a:prstGeom prst="upArrow">
            <a:avLst>
              <a:gd name="adj1" fmla="val 50000"/>
              <a:gd name="adj2" fmla="val 196394"/>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p:spPr>
        <p:txBody>
          <a:bodyPr vert="eaVert" wrap="none" anchor="ctr"/>
          <a:lstStyle/>
          <a:p>
            <a:pPr algn="ctr" eaLnBrk="1" hangingPunct="1">
              <a:defRPr/>
            </a:pPr>
            <a:r>
              <a:rPr lang="en-US" sz="2400" b="1" dirty="0">
                <a:latin typeface="Arial" charset="0"/>
                <a:ea typeface="ＭＳ Ｐゴシック" pitchFamily="17" charset="-128"/>
              </a:rPr>
              <a:t>CAUSE-EFFECT CHAIN</a:t>
            </a:r>
            <a:endParaRPr lang="en-US" sz="3200" b="1" dirty="0">
              <a:latin typeface="Arial" charset="0"/>
              <a:ea typeface="ＭＳ Ｐゴシック" pitchFamily="17" charset="-128"/>
            </a:endParaRPr>
          </a:p>
        </p:txBody>
      </p:sp>
      <p:sp>
        <p:nvSpPr>
          <p:cNvPr id="22"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wipe(up)">
                                      <p:cBhvr>
                                        <p:cTn id="7" dur="500"/>
                                        <p:tgtEl>
                                          <p:spTgt spid="2970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9705"/>
                                        </p:tgtEl>
                                        <p:attrNameLst>
                                          <p:attrName>style.visibility</p:attrName>
                                        </p:attrNameLst>
                                      </p:cBhvr>
                                      <p:to>
                                        <p:strVal val="visible"/>
                                      </p:to>
                                    </p:set>
                                    <p:animEffect transition="in" filter="wipe(up)">
                                      <p:cBhvr>
                                        <p:cTn id="10" dur="500"/>
                                        <p:tgtEl>
                                          <p:spTgt spid="2970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9706"/>
                                        </p:tgtEl>
                                        <p:attrNameLst>
                                          <p:attrName>style.visibility</p:attrName>
                                        </p:attrNameLst>
                                      </p:cBhvr>
                                      <p:to>
                                        <p:strVal val="visible"/>
                                      </p:to>
                                    </p:set>
                                    <p:animEffect transition="in" filter="wipe(up)">
                                      <p:cBhvr>
                                        <p:cTn id="13" dur="500"/>
                                        <p:tgtEl>
                                          <p:spTgt spid="2970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9710"/>
                                        </p:tgtEl>
                                        <p:attrNameLst>
                                          <p:attrName>style.visibility</p:attrName>
                                        </p:attrNameLst>
                                      </p:cBhvr>
                                      <p:to>
                                        <p:strVal val="visible"/>
                                      </p:to>
                                    </p:set>
                                    <p:animEffect transition="in" filter="wipe(up)">
                                      <p:cBhvr>
                                        <p:cTn id="16" dur="500"/>
                                        <p:tgtEl>
                                          <p:spTgt spid="29710"/>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9711"/>
                                        </p:tgtEl>
                                        <p:attrNameLst>
                                          <p:attrName>style.visibility</p:attrName>
                                        </p:attrNameLst>
                                      </p:cBhvr>
                                      <p:to>
                                        <p:strVal val="visible"/>
                                      </p:to>
                                    </p:set>
                                    <p:animEffect transition="in" filter="wipe(up)">
                                      <p:cBhvr>
                                        <p:cTn id="19" dur="500"/>
                                        <p:tgtEl>
                                          <p:spTgt spid="29711"/>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9712"/>
                                        </p:tgtEl>
                                        <p:attrNameLst>
                                          <p:attrName>style.visibility</p:attrName>
                                        </p:attrNameLst>
                                      </p:cBhvr>
                                      <p:to>
                                        <p:strVal val="visible"/>
                                      </p:to>
                                    </p:set>
                                    <p:animEffect transition="in" filter="wipe(up)">
                                      <p:cBhvr>
                                        <p:cTn id="22" dur="500"/>
                                        <p:tgtEl>
                                          <p:spTgt spid="29712"/>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9713"/>
                                        </p:tgtEl>
                                        <p:attrNameLst>
                                          <p:attrName>style.visibility</p:attrName>
                                        </p:attrNameLst>
                                      </p:cBhvr>
                                      <p:to>
                                        <p:strVal val="visible"/>
                                      </p:to>
                                    </p:set>
                                    <p:animEffect transition="in" filter="wipe(up)">
                                      <p:cBhvr>
                                        <p:cTn id="25" dur="500"/>
                                        <p:tgtEl>
                                          <p:spTgt spid="29713"/>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9714"/>
                                        </p:tgtEl>
                                        <p:attrNameLst>
                                          <p:attrName>style.visibility</p:attrName>
                                        </p:attrNameLst>
                                      </p:cBhvr>
                                      <p:to>
                                        <p:strVal val="visible"/>
                                      </p:to>
                                    </p:set>
                                    <p:animEffect transition="in" filter="wipe(up)">
                                      <p:cBhvr>
                                        <p:cTn id="28" dur="500"/>
                                        <p:tgtEl>
                                          <p:spTgt spid="29714"/>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9715"/>
                                        </p:tgtEl>
                                        <p:attrNameLst>
                                          <p:attrName>style.visibility</p:attrName>
                                        </p:attrNameLst>
                                      </p:cBhvr>
                                      <p:to>
                                        <p:strVal val="visible"/>
                                      </p:to>
                                    </p:set>
                                    <p:animEffect transition="in" filter="wipe(up)">
                                      <p:cBhvr>
                                        <p:cTn id="31" dur="500"/>
                                        <p:tgtEl>
                                          <p:spTgt spid="29715"/>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9716"/>
                                        </p:tgtEl>
                                        <p:attrNameLst>
                                          <p:attrName>style.visibility</p:attrName>
                                        </p:attrNameLst>
                                      </p:cBhvr>
                                      <p:to>
                                        <p:strVal val="visible"/>
                                      </p:to>
                                    </p:set>
                                    <p:animEffect transition="in" filter="wipe(up)">
                                      <p:cBhvr>
                                        <p:cTn id="34" dur="500"/>
                                        <p:tgtEl>
                                          <p:spTgt spid="29716"/>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9717"/>
                                        </p:tgtEl>
                                        <p:attrNameLst>
                                          <p:attrName>style.visibility</p:attrName>
                                        </p:attrNameLst>
                                      </p:cBhvr>
                                      <p:to>
                                        <p:strVal val="visible"/>
                                      </p:to>
                                    </p:set>
                                    <p:animEffect transition="in" filter="wipe(up)">
                                      <p:cBhvr>
                                        <p:cTn id="37" dur="500"/>
                                        <p:tgtEl>
                                          <p:spTgt spid="29717"/>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9707"/>
                                        </p:tgtEl>
                                        <p:attrNameLst>
                                          <p:attrName>style.visibility</p:attrName>
                                        </p:attrNameLst>
                                      </p:cBhvr>
                                      <p:to>
                                        <p:strVal val="visible"/>
                                      </p:to>
                                    </p:set>
                                    <p:animEffect transition="in" filter="wipe(up)">
                                      <p:cBhvr>
                                        <p:cTn id="40" dur="500"/>
                                        <p:tgtEl>
                                          <p:spTgt spid="29707"/>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9708"/>
                                        </p:tgtEl>
                                        <p:attrNameLst>
                                          <p:attrName>style.visibility</p:attrName>
                                        </p:attrNameLst>
                                      </p:cBhvr>
                                      <p:to>
                                        <p:strVal val="visible"/>
                                      </p:to>
                                    </p:set>
                                    <p:animEffect transition="in" filter="wipe(up)">
                                      <p:cBhvr>
                                        <p:cTn id="43" dur="500"/>
                                        <p:tgtEl>
                                          <p:spTgt spid="29708"/>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9709"/>
                                        </p:tgtEl>
                                        <p:attrNameLst>
                                          <p:attrName>style.visibility</p:attrName>
                                        </p:attrNameLst>
                                      </p:cBhvr>
                                      <p:to>
                                        <p:strVal val="visible"/>
                                      </p:to>
                                    </p:set>
                                    <p:animEffect transition="in" filter="wipe(up)">
                                      <p:cBhvr>
                                        <p:cTn id="46" dur="500"/>
                                        <p:tgtEl>
                                          <p:spTgt spid="29709"/>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29704"/>
                                        </p:tgtEl>
                                        <p:attrNameLst>
                                          <p:attrName>style.visibility</p:attrName>
                                        </p:attrNameLst>
                                      </p:cBhvr>
                                      <p:to>
                                        <p:strVal val="visible"/>
                                      </p:to>
                                    </p:set>
                                    <p:animEffect transition="in" filter="wipe(up)">
                                      <p:cBhvr>
                                        <p:cTn id="49" dur="500"/>
                                        <p:tgtEl>
                                          <p:spTgt spid="29704"/>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29703"/>
                                        </p:tgtEl>
                                        <p:attrNameLst>
                                          <p:attrName>style.visibility</p:attrName>
                                        </p:attrNameLst>
                                      </p:cBhvr>
                                      <p:to>
                                        <p:strVal val="visible"/>
                                      </p:to>
                                    </p:set>
                                    <p:animEffect transition="in" filter="wipe(up)">
                                      <p:cBhvr>
                                        <p:cTn id="52" dur="500"/>
                                        <p:tgtEl>
                                          <p:spTgt spid="29703"/>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9702"/>
                                        </p:tgtEl>
                                        <p:attrNameLst>
                                          <p:attrName>style.visibility</p:attrName>
                                        </p:attrNameLst>
                                      </p:cBhvr>
                                      <p:to>
                                        <p:strVal val="visible"/>
                                      </p:to>
                                    </p:set>
                                    <p:animEffect transition="in" filter="wipe(up)">
                                      <p:cBhvr>
                                        <p:cTn id="55"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29702" grpId="0"/>
      <p:bldP spid="29703" grpId="0"/>
      <p:bldP spid="29704" grpId="0"/>
      <p:bldP spid="29705" grpId="0"/>
      <p:bldP spid="29706" grpId="0"/>
      <p:bldP spid="29707" grpId="0"/>
      <p:bldP spid="29708" grpId="0"/>
      <p:bldP spid="29709" grpId="0"/>
      <p:bldP spid="29710" grpId="0" animBg="1"/>
      <p:bldP spid="29711" grpId="0" animBg="1"/>
      <p:bldP spid="29712" grpId="0" animBg="1"/>
      <p:bldP spid="29713" grpId="0" animBg="1"/>
      <p:bldP spid="29714" grpId="0" animBg="1"/>
      <p:bldP spid="29715" grpId="0" animBg="1"/>
      <p:bldP spid="29716" grpId="0" animBg="1"/>
      <p:bldP spid="297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Evaluation and Issues</a:t>
            </a:r>
          </a:p>
        </p:txBody>
      </p:sp>
      <p:sp>
        <p:nvSpPr>
          <p:cNvPr id="68611" name="Rectangle 3"/>
          <p:cNvSpPr>
            <a:spLocks noGrp="1" noChangeArrowheads="1"/>
          </p:cNvSpPr>
          <p:nvPr>
            <p:ph idx="1"/>
          </p:nvPr>
        </p:nvSpPr>
        <p:spPr/>
        <p:txBody>
          <a:bodyPr/>
          <a:lstStyle/>
          <a:p>
            <a:pPr eaLnBrk="1" hangingPunct="1"/>
            <a:r>
              <a:rPr lang="en-US" altLang="en-US" sz="3200" dirty="0"/>
              <a:t>Advantages over fiscal policy</a:t>
            </a:r>
          </a:p>
          <a:p>
            <a:pPr lvl="1" eaLnBrk="1" hangingPunct="1">
              <a:buClr>
                <a:schemeClr val="accent1"/>
              </a:buClr>
            </a:pPr>
            <a:r>
              <a:rPr lang="en-US" altLang="en-US" sz="3200" dirty="0"/>
              <a:t>Speed and flexibility</a:t>
            </a:r>
          </a:p>
          <a:p>
            <a:pPr lvl="1" eaLnBrk="1" hangingPunct="1">
              <a:buClr>
                <a:schemeClr val="accent1"/>
              </a:buClr>
            </a:pPr>
            <a:r>
              <a:rPr lang="en-US" altLang="en-US" sz="3200" dirty="0"/>
              <a:t>Isolation from political pressure</a:t>
            </a:r>
          </a:p>
          <a:p>
            <a:pPr lvl="1" eaLnBrk="1" hangingPunct="1">
              <a:buClr>
                <a:schemeClr val="accent1"/>
              </a:buClr>
            </a:pPr>
            <a:r>
              <a:rPr lang="en-US" altLang="en-US" sz="3200" dirty="0"/>
              <a:t>Monetary policy is more subtle than fiscal policy </a:t>
            </a:r>
          </a:p>
        </p:txBody>
      </p:sp>
      <p:sp>
        <p:nvSpPr>
          <p:cNvPr id="5"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LO6</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fontAlgn="auto" hangingPunct="1">
              <a:spcAft>
                <a:spcPts val="0"/>
              </a:spcAft>
              <a:defRPr/>
            </a:pPr>
            <a:r>
              <a:rPr lang="en-US" altLang="en-US" dirty="0">
                <a:ea typeface="+mj-ea"/>
              </a:rPr>
              <a:t>Recent U.S. Monetary Policy</a:t>
            </a:r>
          </a:p>
        </p:txBody>
      </p:sp>
      <p:sp>
        <p:nvSpPr>
          <p:cNvPr id="70659" name="Content Placeholder 2"/>
          <p:cNvSpPr>
            <a:spLocks noGrp="1"/>
          </p:cNvSpPr>
          <p:nvPr>
            <p:ph idx="1"/>
          </p:nvPr>
        </p:nvSpPr>
        <p:spPr/>
        <p:txBody>
          <a:bodyPr/>
          <a:lstStyle/>
          <a:p>
            <a:pPr eaLnBrk="1" hangingPunct="1"/>
            <a:r>
              <a:rPr lang="en-US" altLang="en-US" sz="3200" dirty="0"/>
              <a:t>Highly active in recent decades</a:t>
            </a:r>
          </a:p>
          <a:p>
            <a:pPr eaLnBrk="1" hangingPunct="1"/>
            <a:r>
              <a:rPr lang="en-US" altLang="en-US" sz="3200" dirty="0"/>
              <a:t>Responded with quick and innovative actions during the recent financial crisis and the severe recession</a:t>
            </a:r>
          </a:p>
          <a:p>
            <a:pPr eaLnBrk="1" hangingPunct="1"/>
            <a:r>
              <a:rPr lang="en-US" altLang="en-US" sz="3200" dirty="0"/>
              <a:t>Critics contend the Fed contributed to the crisis by keeping the Federal funds rate too low for too long</a:t>
            </a:r>
          </a:p>
        </p:txBody>
      </p:sp>
      <p:sp>
        <p:nvSpPr>
          <p:cNvPr id="5"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LO6</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fontAlgn="auto" hangingPunct="1">
              <a:spcAft>
                <a:spcPts val="0"/>
              </a:spcAft>
              <a:defRPr/>
            </a:pPr>
            <a:r>
              <a:rPr lang="en-US" altLang="en-US" dirty="0">
                <a:ea typeface="+mj-ea"/>
              </a:rPr>
              <a:t>After the Great Recession</a:t>
            </a:r>
          </a:p>
        </p:txBody>
      </p:sp>
      <p:sp>
        <p:nvSpPr>
          <p:cNvPr id="72707" name="Content Placeholder 2"/>
          <p:cNvSpPr>
            <a:spLocks noGrp="1"/>
          </p:cNvSpPr>
          <p:nvPr>
            <p:ph idx="1"/>
          </p:nvPr>
        </p:nvSpPr>
        <p:spPr/>
        <p:txBody>
          <a:bodyPr/>
          <a:lstStyle/>
          <a:p>
            <a:pPr eaLnBrk="1" hangingPunct="1"/>
            <a:r>
              <a:rPr lang="en-US" altLang="en-US" sz="3200" dirty="0"/>
              <a:t>Slow recovery especially in terms of employment</a:t>
            </a:r>
          </a:p>
          <a:p>
            <a:pPr eaLnBrk="1" hangingPunct="1"/>
            <a:r>
              <a:rPr lang="en-US" altLang="en-US" sz="3200" dirty="0"/>
              <a:t>Zero interest rate policy</a:t>
            </a:r>
          </a:p>
          <a:p>
            <a:pPr eaLnBrk="1" hangingPunct="1"/>
            <a:r>
              <a:rPr lang="en-US" altLang="en-US" sz="3200" dirty="0"/>
              <a:t>Zero lower bound problem</a:t>
            </a:r>
          </a:p>
          <a:p>
            <a:pPr eaLnBrk="1" hangingPunct="1"/>
            <a:r>
              <a:rPr lang="en-US" altLang="en-US" sz="3200" dirty="0"/>
              <a:t>Quantitative easing</a:t>
            </a:r>
          </a:p>
          <a:p>
            <a:pPr eaLnBrk="1" hangingPunct="1"/>
            <a:r>
              <a:rPr lang="en-US" altLang="en-US" sz="3200" dirty="0"/>
              <a:t>Forward commitment</a:t>
            </a:r>
          </a:p>
          <a:p>
            <a:pPr eaLnBrk="1" hangingPunct="1"/>
            <a:r>
              <a:rPr lang="en-US" altLang="en-US" sz="3200" dirty="0"/>
              <a:t>Operation Twist</a:t>
            </a:r>
          </a:p>
        </p:txBody>
      </p:sp>
      <p:sp>
        <p:nvSpPr>
          <p:cNvPr id="5"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LO6</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fontAlgn="auto" hangingPunct="1">
              <a:spcAft>
                <a:spcPts val="0"/>
              </a:spcAft>
              <a:defRPr/>
            </a:pPr>
            <a:r>
              <a:rPr lang="en-US" altLang="en-US" dirty="0">
                <a:ea typeface="+mj-ea"/>
              </a:rPr>
              <a:t>Problems and Complications</a:t>
            </a:r>
          </a:p>
        </p:txBody>
      </p:sp>
      <p:sp>
        <p:nvSpPr>
          <p:cNvPr id="74755" name="Content Placeholder 2"/>
          <p:cNvSpPr>
            <a:spLocks noGrp="1"/>
          </p:cNvSpPr>
          <p:nvPr>
            <p:ph idx="1"/>
          </p:nvPr>
        </p:nvSpPr>
        <p:spPr/>
        <p:txBody>
          <a:bodyPr/>
          <a:lstStyle/>
          <a:p>
            <a:pPr eaLnBrk="1" hangingPunct="1"/>
            <a:r>
              <a:rPr lang="en-US" altLang="en-US" sz="3200" dirty="0"/>
              <a:t>Lags</a:t>
            </a:r>
          </a:p>
          <a:p>
            <a:pPr lvl="1" eaLnBrk="1" hangingPunct="1">
              <a:buClr>
                <a:schemeClr val="accent1"/>
              </a:buClr>
            </a:pPr>
            <a:r>
              <a:rPr lang="en-US" altLang="en-US" sz="3200" dirty="0"/>
              <a:t>Recognition and operational</a:t>
            </a:r>
          </a:p>
          <a:p>
            <a:pPr lvl="1" eaLnBrk="1" hangingPunct="1">
              <a:buClr>
                <a:schemeClr val="accent1"/>
              </a:buClr>
            </a:pPr>
            <a:r>
              <a:rPr lang="en-US" altLang="en-US" sz="3200" dirty="0"/>
              <a:t>Cyclical asymmetry</a:t>
            </a:r>
          </a:p>
          <a:p>
            <a:pPr lvl="1" eaLnBrk="1" hangingPunct="1">
              <a:buClr>
                <a:schemeClr val="accent1"/>
              </a:buClr>
            </a:pPr>
            <a:r>
              <a:rPr lang="en-US" altLang="en-US" sz="3200" dirty="0"/>
              <a:t>Liquidity trap</a:t>
            </a:r>
          </a:p>
        </p:txBody>
      </p:sp>
      <p:sp>
        <p:nvSpPr>
          <p:cNvPr id="6"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LO6</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274638"/>
            <a:ext cx="7620000" cy="822003"/>
          </a:xfrm>
        </p:spPr>
        <p:txBody>
          <a:bodyPr/>
          <a:lstStyle/>
          <a:p>
            <a:pPr eaLnBrk="1" fontAlgn="auto" hangingPunct="1">
              <a:spcAft>
                <a:spcPts val="0"/>
              </a:spcAft>
              <a:defRPr/>
            </a:pPr>
            <a:r>
              <a:rPr lang="en-US" altLang="en-US" dirty="0">
                <a:ea typeface="+mj-ea"/>
              </a:rPr>
              <a:t>The Big Picture</a:t>
            </a:r>
          </a:p>
        </p:txBody>
      </p:sp>
      <p:sp>
        <p:nvSpPr>
          <p:cNvPr id="33797" name="Rectangle 5"/>
          <p:cNvSpPr>
            <a:spLocks noChangeArrowheads="1"/>
          </p:cNvSpPr>
          <p:nvPr/>
        </p:nvSpPr>
        <p:spPr bwMode="auto">
          <a:xfrm>
            <a:off x="3801463" y="3295329"/>
            <a:ext cx="1074737" cy="914400"/>
          </a:xfrm>
          <a:prstGeom prst="rect">
            <a:avLst/>
          </a:prstGeom>
          <a:solidFill>
            <a:srgbClr val="FFAD5B"/>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b="1" dirty="0">
                <a:latin typeface="Arial" panose="020B0604020202020204" pitchFamily="34" charset="0"/>
              </a:rPr>
              <a:t>Levels of</a:t>
            </a:r>
          </a:p>
          <a:p>
            <a:pPr algn="ctr" eaLnBrk="1" hangingPunct="1">
              <a:spcBef>
                <a:spcPct val="0"/>
              </a:spcBef>
              <a:buClrTx/>
              <a:buFontTx/>
              <a:buNone/>
            </a:pPr>
            <a:r>
              <a:rPr lang="en-US" altLang="en-US" sz="1200" b="1" dirty="0">
                <a:latin typeface="Arial" panose="020B0604020202020204" pitchFamily="34" charset="0"/>
              </a:rPr>
              <a:t>Output,</a:t>
            </a:r>
          </a:p>
          <a:p>
            <a:pPr algn="ctr" eaLnBrk="1" hangingPunct="1">
              <a:spcBef>
                <a:spcPct val="0"/>
              </a:spcBef>
              <a:buClrTx/>
              <a:buFontTx/>
              <a:buNone/>
            </a:pPr>
            <a:r>
              <a:rPr lang="en-US" altLang="en-US" sz="1200" b="1" dirty="0">
                <a:latin typeface="Arial" panose="020B0604020202020204" pitchFamily="34" charset="0"/>
              </a:rPr>
              <a:t>Employment,</a:t>
            </a:r>
          </a:p>
          <a:p>
            <a:pPr algn="ctr" eaLnBrk="1" hangingPunct="1">
              <a:spcBef>
                <a:spcPct val="0"/>
              </a:spcBef>
              <a:buClrTx/>
              <a:buFontTx/>
              <a:buNone/>
            </a:pPr>
            <a:r>
              <a:rPr lang="en-US" altLang="en-US" sz="1200" b="1" dirty="0">
                <a:latin typeface="Arial" panose="020B0604020202020204" pitchFamily="34" charset="0"/>
              </a:rPr>
              <a:t>Income, and </a:t>
            </a:r>
          </a:p>
          <a:p>
            <a:pPr algn="ctr" eaLnBrk="1" hangingPunct="1">
              <a:spcBef>
                <a:spcPct val="0"/>
              </a:spcBef>
              <a:buClrTx/>
              <a:buFontTx/>
              <a:buNone/>
            </a:pPr>
            <a:r>
              <a:rPr lang="en-US" altLang="en-US" sz="1200" b="1" dirty="0">
                <a:latin typeface="Arial" panose="020B0604020202020204" pitchFamily="34" charset="0"/>
              </a:rPr>
              <a:t>Prices</a:t>
            </a:r>
          </a:p>
        </p:txBody>
      </p:sp>
      <p:sp>
        <p:nvSpPr>
          <p:cNvPr id="33798" name="Rectangle 6"/>
          <p:cNvSpPr>
            <a:spLocks noChangeArrowheads="1"/>
          </p:cNvSpPr>
          <p:nvPr/>
        </p:nvSpPr>
        <p:spPr bwMode="auto">
          <a:xfrm>
            <a:off x="5141313" y="3295329"/>
            <a:ext cx="842962" cy="914400"/>
          </a:xfrm>
          <a:prstGeom prst="rect">
            <a:avLst/>
          </a:prstGeom>
          <a:solidFill>
            <a:srgbClr val="669900"/>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300" b="1" dirty="0">
                <a:solidFill>
                  <a:schemeClr val="bg1"/>
                </a:solidFill>
                <a:latin typeface="Arial" panose="020B0604020202020204" pitchFamily="34" charset="0"/>
              </a:rPr>
              <a:t>Aggregate</a:t>
            </a:r>
          </a:p>
          <a:p>
            <a:pPr algn="ctr" eaLnBrk="1" hangingPunct="1">
              <a:spcBef>
                <a:spcPct val="0"/>
              </a:spcBef>
              <a:buClrTx/>
              <a:buFontTx/>
              <a:buNone/>
            </a:pPr>
            <a:r>
              <a:rPr lang="en-US" altLang="en-US" sz="1300" b="1" dirty="0">
                <a:solidFill>
                  <a:schemeClr val="bg1"/>
                </a:solidFill>
                <a:latin typeface="Arial" panose="020B0604020202020204" pitchFamily="34" charset="0"/>
              </a:rPr>
              <a:t>Demand</a:t>
            </a:r>
          </a:p>
        </p:txBody>
      </p:sp>
      <p:sp>
        <p:nvSpPr>
          <p:cNvPr id="33799" name="Rectangle 7"/>
          <p:cNvSpPr>
            <a:spLocks noChangeArrowheads="1"/>
          </p:cNvSpPr>
          <p:nvPr/>
        </p:nvSpPr>
        <p:spPr bwMode="auto">
          <a:xfrm>
            <a:off x="2620363" y="3295329"/>
            <a:ext cx="842962" cy="914400"/>
          </a:xfrm>
          <a:prstGeom prst="rect">
            <a:avLst/>
          </a:prstGeom>
          <a:solidFill>
            <a:srgbClr val="800000"/>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300" b="1" dirty="0">
                <a:solidFill>
                  <a:schemeClr val="bg1"/>
                </a:solidFill>
                <a:latin typeface="Arial" panose="020B0604020202020204" pitchFamily="34" charset="0"/>
              </a:rPr>
              <a:t>Aggregate</a:t>
            </a:r>
          </a:p>
          <a:p>
            <a:pPr algn="ctr" eaLnBrk="1" hangingPunct="1">
              <a:spcBef>
                <a:spcPct val="0"/>
              </a:spcBef>
              <a:buClrTx/>
              <a:buFontTx/>
              <a:buNone/>
            </a:pPr>
            <a:r>
              <a:rPr lang="en-US" altLang="en-US" sz="1300" b="1" dirty="0">
                <a:solidFill>
                  <a:schemeClr val="bg1"/>
                </a:solidFill>
                <a:latin typeface="Arial" panose="020B0604020202020204" pitchFamily="34" charset="0"/>
              </a:rPr>
              <a:t>Supply</a:t>
            </a:r>
          </a:p>
        </p:txBody>
      </p:sp>
      <p:sp>
        <p:nvSpPr>
          <p:cNvPr id="33800" name="Rectangle 8"/>
          <p:cNvSpPr>
            <a:spLocks noChangeArrowheads="1"/>
          </p:cNvSpPr>
          <p:nvPr/>
        </p:nvSpPr>
        <p:spPr bwMode="auto">
          <a:xfrm>
            <a:off x="337538" y="1326829"/>
            <a:ext cx="1408112" cy="968375"/>
          </a:xfrm>
          <a:prstGeom prst="rect">
            <a:avLst/>
          </a:prstGeom>
          <a:solidFill>
            <a:srgbClr val="FFFFCC"/>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800" b="1" dirty="0">
                <a:latin typeface="Arial" panose="020B0604020202020204" pitchFamily="34" charset="0"/>
              </a:rPr>
              <a:t>Input</a:t>
            </a:r>
          </a:p>
          <a:p>
            <a:pPr algn="ctr" eaLnBrk="1" hangingPunct="1">
              <a:spcBef>
                <a:spcPct val="0"/>
              </a:spcBef>
              <a:buClrTx/>
              <a:buFontTx/>
              <a:buNone/>
            </a:pPr>
            <a:r>
              <a:rPr lang="en-US" altLang="en-US" sz="1800" b="1" dirty="0">
                <a:latin typeface="Arial" panose="020B0604020202020204" pitchFamily="34" charset="0"/>
              </a:rPr>
              <a:t>Resources</a:t>
            </a:r>
          </a:p>
          <a:p>
            <a:pPr algn="ctr" eaLnBrk="1" hangingPunct="1">
              <a:spcBef>
                <a:spcPct val="0"/>
              </a:spcBef>
              <a:buClrTx/>
              <a:buFontTx/>
              <a:buNone/>
            </a:pPr>
            <a:r>
              <a:rPr lang="en-US" altLang="en-US" sz="1800" b="1" dirty="0">
                <a:latin typeface="Arial" panose="020B0604020202020204" pitchFamily="34" charset="0"/>
              </a:rPr>
              <a:t>With Prices</a:t>
            </a:r>
          </a:p>
        </p:txBody>
      </p:sp>
      <p:sp>
        <p:nvSpPr>
          <p:cNvPr id="33801" name="Rectangle 9"/>
          <p:cNvSpPr>
            <a:spLocks noChangeArrowheads="1"/>
          </p:cNvSpPr>
          <p:nvPr/>
        </p:nvSpPr>
        <p:spPr bwMode="auto">
          <a:xfrm>
            <a:off x="401038" y="3212779"/>
            <a:ext cx="1403350" cy="914400"/>
          </a:xfrm>
          <a:prstGeom prst="rect">
            <a:avLst/>
          </a:prstGeom>
          <a:solidFill>
            <a:srgbClr val="FFFFCC"/>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dirty="0"/>
              <a:t>Productivity</a:t>
            </a:r>
          </a:p>
          <a:p>
            <a:pPr algn="ctr" eaLnBrk="1" hangingPunct="1"/>
            <a:r>
              <a:rPr lang="en-US" altLang="en-US" b="1" dirty="0"/>
              <a:t>Sources</a:t>
            </a:r>
          </a:p>
        </p:txBody>
      </p:sp>
      <p:sp>
        <p:nvSpPr>
          <p:cNvPr id="33802" name="Rectangle 10"/>
          <p:cNvSpPr>
            <a:spLocks noChangeArrowheads="1"/>
          </p:cNvSpPr>
          <p:nvPr/>
        </p:nvSpPr>
        <p:spPr bwMode="auto">
          <a:xfrm>
            <a:off x="377225" y="4959029"/>
            <a:ext cx="1339850" cy="914400"/>
          </a:xfrm>
          <a:prstGeom prst="rect">
            <a:avLst/>
          </a:prstGeom>
          <a:solidFill>
            <a:srgbClr val="FFFFCC"/>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b="1" dirty="0"/>
              <a:t>Legal-</a:t>
            </a:r>
          </a:p>
          <a:p>
            <a:pPr algn="ctr" eaLnBrk="1" hangingPunct="1"/>
            <a:r>
              <a:rPr lang="en-US" altLang="en-US" sz="1600" b="1" dirty="0"/>
              <a:t>Institutional</a:t>
            </a:r>
          </a:p>
          <a:p>
            <a:pPr algn="ctr" eaLnBrk="1" hangingPunct="1"/>
            <a:r>
              <a:rPr lang="en-US" altLang="en-US" sz="1600" b="1" dirty="0"/>
              <a:t>Environment</a:t>
            </a:r>
          </a:p>
        </p:txBody>
      </p:sp>
      <p:sp>
        <p:nvSpPr>
          <p:cNvPr id="33803" name="Rectangle 11"/>
          <p:cNvSpPr>
            <a:spLocks noChangeArrowheads="1"/>
          </p:cNvSpPr>
          <p:nvPr/>
        </p:nvSpPr>
        <p:spPr bwMode="auto">
          <a:xfrm>
            <a:off x="6792313" y="1368104"/>
            <a:ext cx="1371600" cy="914400"/>
          </a:xfrm>
          <a:prstGeom prst="rect">
            <a:avLst/>
          </a:prstGeom>
          <a:solidFill>
            <a:srgbClr val="FFFFCC"/>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b="1" dirty="0"/>
              <a:t>Consumption</a:t>
            </a:r>
          </a:p>
          <a:p>
            <a:pPr algn="ctr" eaLnBrk="1" hangingPunct="1"/>
            <a:r>
              <a:rPr lang="en-US" altLang="en-US" sz="1600" b="1" dirty="0"/>
              <a:t>(C</a:t>
            </a:r>
            <a:r>
              <a:rPr lang="en-US" altLang="en-US" b="1" baseline="-25000" dirty="0"/>
              <a:t>a</a:t>
            </a:r>
            <a:r>
              <a:rPr lang="en-US" altLang="en-US" sz="1600" b="1" dirty="0"/>
              <a:t>)</a:t>
            </a:r>
          </a:p>
        </p:txBody>
      </p:sp>
      <p:sp>
        <p:nvSpPr>
          <p:cNvPr id="33804" name="Rectangle 12"/>
          <p:cNvSpPr>
            <a:spLocks noChangeArrowheads="1"/>
          </p:cNvSpPr>
          <p:nvPr/>
        </p:nvSpPr>
        <p:spPr bwMode="auto">
          <a:xfrm>
            <a:off x="6747863" y="2701604"/>
            <a:ext cx="1371600" cy="1443037"/>
          </a:xfrm>
          <a:prstGeom prst="rect">
            <a:avLst/>
          </a:prstGeom>
          <a:solidFill>
            <a:srgbClr val="FFFFCC"/>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800" b="1" dirty="0">
                <a:latin typeface="Arial" panose="020B0604020202020204" pitchFamily="34" charset="0"/>
              </a:rPr>
              <a:t>Investment</a:t>
            </a:r>
          </a:p>
          <a:p>
            <a:pPr algn="ctr" eaLnBrk="1" hangingPunct="1">
              <a:spcBef>
                <a:spcPct val="0"/>
              </a:spcBef>
              <a:buClrTx/>
              <a:buFontTx/>
              <a:buNone/>
            </a:pPr>
            <a:r>
              <a:rPr lang="en-US" altLang="en-US" sz="1800" b="1" dirty="0">
                <a:latin typeface="Arial" panose="020B0604020202020204" pitchFamily="34" charset="0"/>
              </a:rPr>
              <a:t>(I</a:t>
            </a:r>
            <a:r>
              <a:rPr lang="en-US" altLang="en-US" sz="1800" b="1" baseline="-25000" dirty="0">
                <a:latin typeface="Arial" panose="020B0604020202020204" pitchFamily="34" charset="0"/>
              </a:rPr>
              <a:t>g</a:t>
            </a:r>
            <a:r>
              <a:rPr lang="en-US" altLang="en-US" sz="1800" b="1" dirty="0">
                <a:latin typeface="Arial" panose="020B0604020202020204" pitchFamily="34" charset="0"/>
              </a:rPr>
              <a:t>)</a:t>
            </a:r>
          </a:p>
        </p:txBody>
      </p:sp>
      <p:sp>
        <p:nvSpPr>
          <p:cNvPr id="33805" name="Rectangle 13"/>
          <p:cNvSpPr>
            <a:spLocks noChangeArrowheads="1"/>
          </p:cNvSpPr>
          <p:nvPr/>
        </p:nvSpPr>
        <p:spPr bwMode="auto">
          <a:xfrm>
            <a:off x="6760563" y="4430391"/>
            <a:ext cx="1371600" cy="914400"/>
          </a:xfrm>
          <a:prstGeom prst="rect">
            <a:avLst/>
          </a:prstGeom>
          <a:solidFill>
            <a:srgbClr val="FFFFCC"/>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600" b="1" dirty="0">
                <a:latin typeface="Arial" panose="020B0604020202020204" pitchFamily="34" charset="0"/>
              </a:rPr>
              <a:t>Net Export</a:t>
            </a:r>
          </a:p>
          <a:p>
            <a:pPr algn="ctr" eaLnBrk="1" hangingPunct="1">
              <a:spcBef>
                <a:spcPct val="0"/>
              </a:spcBef>
              <a:buClrTx/>
              <a:buFontTx/>
              <a:buNone/>
            </a:pPr>
            <a:r>
              <a:rPr lang="en-US" altLang="en-US" sz="1600" b="1" dirty="0">
                <a:latin typeface="Arial" panose="020B0604020202020204" pitchFamily="34" charset="0"/>
              </a:rPr>
              <a:t>Spending</a:t>
            </a:r>
          </a:p>
          <a:p>
            <a:pPr algn="ctr" eaLnBrk="1" hangingPunct="1">
              <a:spcBef>
                <a:spcPct val="0"/>
              </a:spcBef>
              <a:buClrTx/>
              <a:buFontTx/>
              <a:buNone/>
            </a:pPr>
            <a:r>
              <a:rPr lang="en-US" altLang="en-US" sz="1600" b="1" dirty="0">
                <a:latin typeface="Arial" panose="020B0604020202020204" pitchFamily="34" charset="0"/>
              </a:rPr>
              <a:t>(X</a:t>
            </a:r>
            <a:r>
              <a:rPr lang="en-US" altLang="en-US" sz="1800" b="1" baseline="-25000" dirty="0">
                <a:latin typeface="Arial" panose="020B0604020202020204" pitchFamily="34" charset="0"/>
              </a:rPr>
              <a:t>n</a:t>
            </a:r>
            <a:r>
              <a:rPr lang="en-US" altLang="en-US" sz="1600" b="1" dirty="0">
                <a:latin typeface="Arial" panose="020B0604020202020204" pitchFamily="34" charset="0"/>
              </a:rPr>
              <a:t>)</a:t>
            </a:r>
          </a:p>
        </p:txBody>
      </p:sp>
      <p:sp>
        <p:nvSpPr>
          <p:cNvPr id="33806" name="Rectangle 14"/>
          <p:cNvSpPr>
            <a:spLocks noChangeArrowheads="1"/>
          </p:cNvSpPr>
          <p:nvPr/>
        </p:nvSpPr>
        <p:spPr bwMode="auto">
          <a:xfrm>
            <a:off x="6733575" y="5616254"/>
            <a:ext cx="1371600" cy="914400"/>
          </a:xfrm>
          <a:prstGeom prst="rect">
            <a:avLst/>
          </a:prstGeom>
          <a:solidFill>
            <a:srgbClr val="FFFFCC"/>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600" b="1" dirty="0">
                <a:latin typeface="Arial" panose="020B0604020202020204" pitchFamily="34" charset="0"/>
              </a:rPr>
              <a:t>Government</a:t>
            </a:r>
          </a:p>
          <a:p>
            <a:pPr algn="ctr" eaLnBrk="1" hangingPunct="1">
              <a:spcBef>
                <a:spcPct val="0"/>
              </a:spcBef>
              <a:buClrTx/>
              <a:buFontTx/>
              <a:buNone/>
            </a:pPr>
            <a:r>
              <a:rPr lang="en-US" altLang="en-US" sz="1600" b="1" dirty="0">
                <a:latin typeface="Arial" panose="020B0604020202020204" pitchFamily="34" charset="0"/>
              </a:rPr>
              <a:t>Spending</a:t>
            </a:r>
          </a:p>
          <a:p>
            <a:pPr algn="ctr" eaLnBrk="1" hangingPunct="1">
              <a:spcBef>
                <a:spcPct val="0"/>
              </a:spcBef>
              <a:buClrTx/>
              <a:buFontTx/>
              <a:buNone/>
            </a:pPr>
            <a:r>
              <a:rPr lang="en-US" altLang="en-US" sz="1600" b="1" dirty="0">
                <a:latin typeface="Arial" panose="020B0604020202020204" pitchFamily="34" charset="0"/>
              </a:rPr>
              <a:t>(G)</a:t>
            </a:r>
          </a:p>
        </p:txBody>
      </p:sp>
      <p:sp>
        <p:nvSpPr>
          <p:cNvPr id="33807" name="AutoShape 16"/>
          <p:cNvSpPr>
            <a:spLocks noChangeArrowheads="1"/>
          </p:cNvSpPr>
          <p:nvPr/>
        </p:nvSpPr>
        <p:spPr bwMode="auto">
          <a:xfrm>
            <a:off x="3556988" y="3560441"/>
            <a:ext cx="193675" cy="355600"/>
          </a:xfrm>
          <a:prstGeom prst="rightArrow">
            <a:avLst>
              <a:gd name="adj1" fmla="val 33037"/>
              <a:gd name="adj2" fmla="val 61477"/>
            </a:avLst>
          </a:prstGeom>
          <a:solidFill>
            <a:srgbClr val="990033"/>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3808" name="AutoShape 18"/>
          <p:cNvSpPr>
            <a:spLocks noChangeArrowheads="1"/>
          </p:cNvSpPr>
          <p:nvPr/>
        </p:nvSpPr>
        <p:spPr bwMode="auto">
          <a:xfrm>
            <a:off x="2358425" y="3560441"/>
            <a:ext cx="212725" cy="355600"/>
          </a:xfrm>
          <a:prstGeom prst="rightArrow">
            <a:avLst>
              <a:gd name="adj1" fmla="val 33037"/>
              <a:gd name="adj2" fmla="val 61477"/>
            </a:avLst>
          </a:prstGeom>
          <a:solidFill>
            <a:srgbClr val="990033"/>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grpSp>
        <p:nvGrpSpPr>
          <p:cNvPr id="33809" name="Group 32"/>
          <p:cNvGrpSpPr>
            <a:grpSpLocks/>
          </p:cNvGrpSpPr>
          <p:nvPr/>
        </p:nvGrpSpPr>
        <p:grpSpPr bwMode="auto">
          <a:xfrm>
            <a:off x="1940913" y="1645916"/>
            <a:ext cx="193675" cy="4108450"/>
            <a:chOff x="1985" y="1036"/>
            <a:chExt cx="122" cy="2588"/>
          </a:xfrm>
        </p:grpSpPr>
        <p:sp>
          <p:nvSpPr>
            <p:cNvPr id="76826" name="AutoShape 15"/>
            <p:cNvSpPr>
              <a:spLocks noChangeArrowheads="1"/>
            </p:cNvSpPr>
            <p:nvPr/>
          </p:nvSpPr>
          <p:spPr bwMode="auto">
            <a:xfrm>
              <a:off x="1985" y="1036"/>
              <a:ext cx="122" cy="224"/>
            </a:xfrm>
            <a:prstGeom prst="rightArrow">
              <a:avLst>
                <a:gd name="adj1" fmla="val 33037"/>
                <a:gd name="adj2" fmla="val 61477"/>
              </a:avLst>
            </a:prstGeom>
            <a:solidFill>
              <a:srgbClr val="990033"/>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76827" name="AutoShape 17"/>
            <p:cNvSpPr>
              <a:spLocks noChangeArrowheads="1"/>
            </p:cNvSpPr>
            <p:nvPr/>
          </p:nvSpPr>
          <p:spPr bwMode="auto">
            <a:xfrm>
              <a:off x="1985" y="3400"/>
              <a:ext cx="122" cy="224"/>
            </a:xfrm>
            <a:prstGeom prst="rightArrow">
              <a:avLst>
                <a:gd name="adj1" fmla="val 33037"/>
                <a:gd name="adj2" fmla="val 61477"/>
              </a:avLst>
            </a:prstGeom>
            <a:solidFill>
              <a:srgbClr val="990033"/>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76828" name="AutoShape 19"/>
            <p:cNvSpPr>
              <a:spLocks noChangeArrowheads="1"/>
            </p:cNvSpPr>
            <p:nvPr/>
          </p:nvSpPr>
          <p:spPr bwMode="auto">
            <a:xfrm>
              <a:off x="1985" y="2236"/>
              <a:ext cx="122" cy="224"/>
            </a:xfrm>
            <a:prstGeom prst="rightArrow">
              <a:avLst>
                <a:gd name="adj1" fmla="val 33037"/>
                <a:gd name="adj2" fmla="val 61477"/>
              </a:avLst>
            </a:prstGeom>
            <a:solidFill>
              <a:srgbClr val="990033"/>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grpSp>
      <p:sp>
        <p:nvSpPr>
          <p:cNvPr id="33810" name="AutoShape 20"/>
          <p:cNvSpPr>
            <a:spLocks noChangeArrowheads="1"/>
          </p:cNvSpPr>
          <p:nvPr/>
        </p:nvSpPr>
        <p:spPr bwMode="auto">
          <a:xfrm flipH="1">
            <a:off x="4914300" y="3574729"/>
            <a:ext cx="193675" cy="355600"/>
          </a:xfrm>
          <a:prstGeom prst="rightArrow">
            <a:avLst>
              <a:gd name="adj1" fmla="val 33037"/>
              <a:gd name="adj2" fmla="val 61477"/>
            </a:avLst>
          </a:prstGeom>
          <a:solidFill>
            <a:srgbClr val="669900"/>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3811" name="AutoShape 22"/>
          <p:cNvSpPr>
            <a:spLocks noChangeArrowheads="1"/>
          </p:cNvSpPr>
          <p:nvPr/>
        </p:nvSpPr>
        <p:spPr bwMode="auto">
          <a:xfrm flipH="1">
            <a:off x="6049363" y="3560441"/>
            <a:ext cx="193675" cy="355600"/>
          </a:xfrm>
          <a:prstGeom prst="rightArrow">
            <a:avLst>
              <a:gd name="adj1" fmla="val 33037"/>
              <a:gd name="adj2" fmla="val 61477"/>
            </a:avLst>
          </a:prstGeom>
          <a:solidFill>
            <a:srgbClr val="669900"/>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grpSp>
        <p:nvGrpSpPr>
          <p:cNvPr id="33812" name="Group 33"/>
          <p:cNvGrpSpPr>
            <a:grpSpLocks/>
          </p:cNvGrpSpPr>
          <p:nvPr/>
        </p:nvGrpSpPr>
        <p:grpSpPr bwMode="auto">
          <a:xfrm>
            <a:off x="6479575" y="1626866"/>
            <a:ext cx="193675" cy="4600575"/>
            <a:chOff x="4552" y="1015"/>
            <a:chExt cx="122" cy="2898"/>
          </a:xfrm>
        </p:grpSpPr>
        <p:sp>
          <p:nvSpPr>
            <p:cNvPr id="76822" name="AutoShape 21"/>
            <p:cNvSpPr>
              <a:spLocks noChangeArrowheads="1"/>
            </p:cNvSpPr>
            <p:nvPr/>
          </p:nvSpPr>
          <p:spPr bwMode="auto">
            <a:xfrm flipH="1">
              <a:off x="4552" y="1993"/>
              <a:ext cx="122" cy="224"/>
            </a:xfrm>
            <a:prstGeom prst="rightArrow">
              <a:avLst>
                <a:gd name="adj1" fmla="val 33037"/>
                <a:gd name="adj2" fmla="val 61477"/>
              </a:avLst>
            </a:prstGeom>
            <a:solidFill>
              <a:srgbClr val="669900"/>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76823" name="AutoShape 23"/>
            <p:cNvSpPr>
              <a:spLocks noChangeArrowheads="1"/>
            </p:cNvSpPr>
            <p:nvPr/>
          </p:nvSpPr>
          <p:spPr bwMode="auto">
            <a:xfrm flipH="1">
              <a:off x="4552" y="2977"/>
              <a:ext cx="122" cy="224"/>
            </a:xfrm>
            <a:prstGeom prst="rightArrow">
              <a:avLst>
                <a:gd name="adj1" fmla="val 33037"/>
                <a:gd name="adj2" fmla="val 61477"/>
              </a:avLst>
            </a:prstGeom>
            <a:solidFill>
              <a:srgbClr val="669900"/>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76824" name="AutoShape 24"/>
            <p:cNvSpPr>
              <a:spLocks noChangeArrowheads="1"/>
            </p:cNvSpPr>
            <p:nvPr/>
          </p:nvSpPr>
          <p:spPr bwMode="auto">
            <a:xfrm flipH="1">
              <a:off x="4552" y="3689"/>
              <a:ext cx="122" cy="224"/>
            </a:xfrm>
            <a:prstGeom prst="rightArrow">
              <a:avLst>
                <a:gd name="adj1" fmla="val 33037"/>
                <a:gd name="adj2" fmla="val 61477"/>
              </a:avLst>
            </a:prstGeom>
            <a:solidFill>
              <a:srgbClr val="669900"/>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76825" name="AutoShape 25"/>
            <p:cNvSpPr>
              <a:spLocks noChangeArrowheads="1"/>
            </p:cNvSpPr>
            <p:nvPr/>
          </p:nvSpPr>
          <p:spPr bwMode="auto">
            <a:xfrm flipH="1">
              <a:off x="4552" y="1015"/>
              <a:ext cx="122" cy="224"/>
            </a:xfrm>
            <a:prstGeom prst="rightArrow">
              <a:avLst>
                <a:gd name="adj1" fmla="val 33037"/>
                <a:gd name="adj2" fmla="val 61477"/>
              </a:avLst>
            </a:prstGeom>
            <a:solidFill>
              <a:srgbClr val="669900"/>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grpSp>
      <p:sp>
        <p:nvSpPr>
          <p:cNvPr id="33813" name="Rectangle 26"/>
          <p:cNvSpPr>
            <a:spLocks noChangeArrowheads="1"/>
          </p:cNvSpPr>
          <p:nvPr/>
        </p:nvSpPr>
        <p:spPr bwMode="auto">
          <a:xfrm>
            <a:off x="2175863" y="1842766"/>
            <a:ext cx="152400" cy="3765550"/>
          </a:xfrm>
          <a:prstGeom prst="rect">
            <a:avLst/>
          </a:prstGeom>
          <a:solidFill>
            <a:srgbClr val="990033"/>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3814" name="Rectangle 27"/>
          <p:cNvSpPr>
            <a:spLocks noChangeArrowheads="1"/>
          </p:cNvSpPr>
          <p:nvPr/>
        </p:nvSpPr>
        <p:spPr bwMode="auto">
          <a:xfrm>
            <a:off x="6285900" y="1820541"/>
            <a:ext cx="152400" cy="4248150"/>
          </a:xfrm>
          <a:prstGeom prst="rect">
            <a:avLst/>
          </a:prstGeom>
          <a:solidFill>
            <a:srgbClr val="669900"/>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9"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800"/>
                                        </p:tgtEl>
                                        <p:attrNameLst>
                                          <p:attrName>style.visibility</p:attrName>
                                        </p:attrNameLst>
                                      </p:cBhvr>
                                      <p:to>
                                        <p:strVal val="visible"/>
                                      </p:to>
                                    </p:set>
                                    <p:anim calcmode="lin" valueType="num">
                                      <p:cBhvr additive="base">
                                        <p:cTn id="7" dur="500" fill="hold"/>
                                        <p:tgtEl>
                                          <p:spTgt spid="33800"/>
                                        </p:tgtEl>
                                        <p:attrNameLst>
                                          <p:attrName>ppt_x</p:attrName>
                                        </p:attrNameLst>
                                      </p:cBhvr>
                                      <p:tavLst>
                                        <p:tav tm="0">
                                          <p:val>
                                            <p:strVal val="0-#ppt_w/2"/>
                                          </p:val>
                                        </p:tav>
                                        <p:tav tm="100000">
                                          <p:val>
                                            <p:strVal val="#ppt_x"/>
                                          </p:val>
                                        </p:tav>
                                      </p:tavLst>
                                    </p:anim>
                                    <p:anim calcmode="lin" valueType="num">
                                      <p:cBhvr additive="base">
                                        <p:cTn id="8" dur="500" fill="hold"/>
                                        <p:tgtEl>
                                          <p:spTgt spid="3380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3801"/>
                                        </p:tgtEl>
                                        <p:attrNameLst>
                                          <p:attrName>style.visibility</p:attrName>
                                        </p:attrNameLst>
                                      </p:cBhvr>
                                      <p:to>
                                        <p:strVal val="visible"/>
                                      </p:to>
                                    </p:set>
                                    <p:anim calcmode="lin" valueType="num">
                                      <p:cBhvr additive="base">
                                        <p:cTn id="11" dur="500" fill="hold"/>
                                        <p:tgtEl>
                                          <p:spTgt spid="33801"/>
                                        </p:tgtEl>
                                        <p:attrNameLst>
                                          <p:attrName>ppt_x</p:attrName>
                                        </p:attrNameLst>
                                      </p:cBhvr>
                                      <p:tavLst>
                                        <p:tav tm="0">
                                          <p:val>
                                            <p:strVal val="0-#ppt_w/2"/>
                                          </p:val>
                                        </p:tav>
                                        <p:tav tm="100000">
                                          <p:val>
                                            <p:strVal val="#ppt_x"/>
                                          </p:val>
                                        </p:tav>
                                      </p:tavLst>
                                    </p:anim>
                                    <p:anim calcmode="lin" valueType="num">
                                      <p:cBhvr additive="base">
                                        <p:cTn id="12" dur="500" fill="hold"/>
                                        <p:tgtEl>
                                          <p:spTgt spid="3380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3802"/>
                                        </p:tgtEl>
                                        <p:attrNameLst>
                                          <p:attrName>style.visibility</p:attrName>
                                        </p:attrNameLst>
                                      </p:cBhvr>
                                      <p:to>
                                        <p:strVal val="visible"/>
                                      </p:to>
                                    </p:set>
                                    <p:anim calcmode="lin" valueType="num">
                                      <p:cBhvr additive="base">
                                        <p:cTn id="15" dur="500" fill="hold"/>
                                        <p:tgtEl>
                                          <p:spTgt spid="33802"/>
                                        </p:tgtEl>
                                        <p:attrNameLst>
                                          <p:attrName>ppt_x</p:attrName>
                                        </p:attrNameLst>
                                      </p:cBhvr>
                                      <p:tavLst>
                                        <p:tav tm="0">
                                          <p:val>
                                            <p:strVal val="0-#ppt_w/2"/>
                                          </p:val>
                                        </p:tav>
                                        <p:tav tm="100000">
                                          <p:val>
                                            <p:strVal val="#ppt_x"/>
                                          </p:val>
                                        </p:tav>
                                      </p:tavLst>
                                    </p:anim>
                                    <p:anim calcmode="lin" valueType="num">
                                      <p:cBhvr additive="base">
                                        <p:cTn id="16" dur="500" fill="hold"/>
                                        <p:tgtEl>
                                          <p:spTgt spid="33802"/>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3813"/>
                                        </p:tgtEl>
                                        <p:attrNameLst>
                                          <p:attrName>style.visibility</p:attrName>
                                        </p:attrNameLst>
                                      </p:cBhvr>
                                      <p:to>
                                        <p:strVal val="visible"/>
                                      </p:to>
                                    </p:set>
                                    <p:animEffect transition="in" filter="wipe(left)">
                                      <p:cBhvr>
                                        <p:cTn id="20" dur="500"/>
                                        <p:tgtEl>
                                          <p:spTgt spid="3381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3808"/>
                                        </p:tgtEl>
                                        <p:attrNameLst>
                                          <p:attrName>style.visibility</p:attrName>
                                        </p:attrNameLst>
                                      </p:cBhvr>
                                      <p:to>
                                        <p:strVal val="visible"/>
                                      </p:to>
                                    </p:set>
                                    <p:animEffect transition="in" filter="wipe(left)">
                                      <p:cBhvr>
                                        <p:cTn id="23" dur="500"/>
                                        <p:tgtEl>
                                          <p:spTgt spid="33808"/>
                                        </p:tgtEl>
                                      </p:cBhvr>
                                    </p:animEffect>
                                  </p:childTnLst>
                                </p:cTn>
                              </p:par>
                              <p:par>
                                <p:cTn id="24" presetID="22" presetClass="entr" presetSubtype="8" fill="hold" nodeType="withEffect">
                                  <p:stCondLst>
                                    <p:cond delay="0"/>
                                  </p:stCondLst>
                                  <p:childTnLst>
                                    <p:set>
                                      <p:cBhvr>
                                        <p:cTn id="25" dur="1" fill="hold">
                                          <p:stCondLst>
                                            <p:cond delay="0"/>
                                          </p:stCondLst>
                                        </p:cTn>
                                        <p:tgtEl>
                                          <p:spTgt spid="33809"/>
                                        </p:tgtEl>
                                        <p:attrNameLst>
                                          <p:attrName>style.visibility</p:attrName>
                                        </p:attrNameLst>
                                      </p:cBhvr>
                                      <p:to>
                                        <p:strVal val="visible"/>
                                      </p:to>
                                    </p:set>
                                    <p:animEffect transition="in" filter="wipe(left)">
                                      <p:cBhvr>
                                        <p:cTn id="26" dur="500"/>
                                        <p:tgtEl>
                                          <p:spTgt spid="3380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3799"/>
                                        </p:tgtEl>
                                        <p:attrNameLst>
                                          <p:attrName>style.visibility</p:attrName>
                                        </p:attrNameLst>
                                      </p:cBhvr>
                                      <p:to>
                                        <p:strVal val="visible"/>
                                      </p:to>
                                    </p:set>
                                    <p:animEffect transition="in" filter="wipe(left)">
                                      <p:cBhvr>
                                        <p:cTn id="29" dur="500"/>
                                        <p:tgtEl>
                                          <p:spTgt spid="3379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33803"/>
                                        </p:tgtEl>
                                        <p:attrNameLst>
                                          <p:attrName>style.visibility</p:attrName>
                                        </p:attrNameLst>
                                      </p:cBhvr>
                                      <p:to>
                                        <p:strVal val="visible"/>
                                      </p:to>
                                    </p:set>
                                    <p:anim calcmode="lin" valueType="num">
                                      <p:cBhvr additive="base">
                                        <p:cTn id="34" dur="500" fill="hold"/>
                                        <p:tgtEl>
                                          <p:spTgt spid="33803"/>
                                        </p:tgtEl>
                                        <p:attrNameLst>
                                          <p:attrName>ppt_x</p:attrName>
                                        </p:attrNameLst>
                                      </p:cBhvr>
                                      <p:tavLst>
                                        <p:tav tm="0">
                                          <p:val>
                                            <p:strVal val="1+#ppt_w/2"/>
                                          </p:val>
                                        </p:tav>
                                        <p:tav tm="100000">
                                          <p:val>
                                            <p:strVal val="#ppt_x"/>
                                          </p:val>
                                        </p:tav>
                                      </p:tavLst>
                                    </p:anim>
                                    <p:anim calcmode="lin" valueType="num">
                                      <p:cBhvr additive="base">
                                        <p:cTn id="35" dur="500" fill="hold"/>
                                        <p:tgtEl>
                                          <p:spTgt spid="33803"/>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33804"/>
                                        </p:tgtEl>
                                        <p:attrNameLst>
                                          <p:attrName>style.visibility</p:attrName>
                                        </p:attrNameLst>
                                      </p:cBhvr>
                                      <p:to>
                                        <p:strVal val="visible"/>
                                      </p:to>
                                    </p:set>
                                    <p:anim calcmode="lin" valueType="num">
                                      <p:cBhvr additive="base">
                                        <p:cTn id="38" dur="500" fill="hold"/>
                                        <p:tgtEl>
                                          <p:spTgt spid="33804"/>
                                        </p:tgtEl>
                                        <p:attrNameLst>
                                          <p:attrName>ppt_x</p:attrName>
                                        </p:attrNameLst>
                                      </p:cBhvr>
                                      <p:tavLst>
                                        <p:tav tm="0">
                                          <p:val>
                                            <p:strVal val="1+#ppt_w/2"/>
                                          </p:val>
                                        </p:tav>
                                        <p:tav tm="100000">
                                          <p:val>
                                            <p:strVal val="#ppt_x"/>
                                          </p:val>
                                        </p:tav>
                                      </p:tavLst>
                                    </p:anim>
                                    <p:anim calcmode="lin" valueType="num">
                                      <p:cBhvr additive="base">
                                        <p:cTn id="39" dur="500" fill="hold"/>
                                        <p:tgtEl>
                                          <p:spTgt spid="33804"/>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33805"/>
                                        </p:tgtEl>
                                        <p:attrNameLst>
                                          <p:attrName>style.visibility</p:attrName>
                                        </p:attrNameLst>
                                      </p:cBhvr>
                                      <p:to>
                                        <p:strVal val="visible"/>
                                      </p:to>
                                    </p:set>
                                    <p:anim calcmode="lin" valueType="num">
                                      <p:cBhvr additive="base">
                                        <p:cTn id="42" dur="500" fill="hold"/>
                                        <p:tgtEl>
                                          <p:spTgt spid="33805"/>
                                        </p:tgtEl>
                                        <p:attrNameLst>
                                          <p:attrName>ppt_x</p:attrName>
                                        </p:attrNameLst>
                                      </p:cBhvr>
                                      <p:tavLst>
                                        <p:tav tm="0">
                                          <p:val>
                                            <p:strVal val="1+#ppt_w/2"/>
                                          </p:val>
                                        </p:tav>
                                        <p:tav tm="100000">
                                          <p:val>
                                            <p:strVal val="#ppt_x"/>
                                          </p:val>
                                        </p:tav>
                                      </p:tavLst>
                                    </p:anim>
                                    <p:anim calcmode="lin" valueType="num">
                                      <p:cBhvr additive="base">
                                        <p:cTn id="43" dur="500" fill="hold"/>
                                        <p:tgtEl>
                                          <p:spTgt spid="3380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33806"/>
                                        </p:tgtEl>
                                        <p:attrNameLst>
                                          <p:attrName>style.visibility</p:attrName>
                                        </p:attrNameLst>
                                      </p:cBhvr>
                                      <p:to>
                                        <p:strVal val="visible"/>
                                      </p:to>
                                    </p:set>
                                    <p:anim calcmode="lin" valueType="num">
                                      <p:cBhvr additive="base">
                                        <p:cTn id="46" dur="500" fill="hold"/>
                                        <p:tgtEl>
                                          <p:spTgt spid="33806"/>
                                        </p:tgtEl>
                                        <p:attrNameLst>
                                          <p:attrName>ppt_x</p:attrName>
                                        </p:attrNameLst>
                                      </p:cBhvr>
                                      <p:tavLst>
                                        <p:tav tm="0">
                                          <p:val>
                                            <p:strVal val="1+#ppt_w/2"/>
                                          </p:val>
                                        </p:tav>
                                        <p:tav tm="100000">
                                          <p:val>
                                            <p:strVal val="#ppt_x"/>
                                          </p:val>
                                        </p:tav>
                                      </p:tavLst>
                                    </p:anim>
                                    <p:anim calcmode="lin" valueType="num">
                                      <p:cBhvr additive="base">
                                        <p:cTn id="47" dur="500" fill="hold"/>
                                        <p:tgtEl>
                                          <p:spTgt spid="33806"/>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500"/>
                            </p:stCondLst>
                            <p:childTnLst>
                              <p:par>
                                <p:cTn id="49" presetID="22" presetClass="entr" presetSubtype="2" fill="hold" nodeType="afterEffect">
                                  <p:stCondLst>
                                    <p:cond delay="0"/>
                                  </p:stCondLst>
                                  <p:childTnLst>
                                    <p:set>
                                      <p:cBhvr>
                                        <p:cTn id="50" dur="1" fill="hold">
                                          <p:stCondLst>
                                            <p:cond delay="0"/>
                                          </p:stCondLst>
                                        </p:cTn>
                                        <p:tgtEl>
                                          <p:spTgt spid="33812"/>
                                        </p:tgtEl>
                                        <p:attrNameLst>
                                          <p:attrName>style.visibility</p:attrName>
                                        </p:attrNameLst>
                                      </p:cBhvr>
                                      <p:to>
                                        <p:strVal val="visible"/>
                                      </p:to>
                                    </p:set>
                                    <p:animEffect transition="in" filter="wipe(right)">
                                      <p:cBhvr>
                                        <p:cTn id="51" dur="500"/>
                                        <p:tgtEl>
                                          <p:spTgt spid="33812"/>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3814"/>
                                        </p:tgtEl>
                                        <p:attrNameLst>
                                          <p:attrName>style.visibility</p:attrName>
                                        </p:attrNameLst>
                                      </p:cBhvr>
                                      <p:to>
                                        <p:strVal val="visible"/>
                                      </p:to>
                                    </p:set>
                                    <p:animEffect transition="in" filter="wipe(right)">
                                      <p:cBhvr>
                                        <p:cTn id="54" dur="500"/>
                                        <p:tgtEl>
                                          <p:spTgt spid="33814"/>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33811"/>
                                        </p:tgtEl>
                                        <p:attrNameLst>
                                          <p:attrName>style.visibility</p:attrName>
                                        </p:attrNameLst>
                                      </p:cBhvr>
                                      <p:to>
                                        <p:strVal val="visible"/>
                                      </p:to>
                                    </p:set>
                                    <p:animEffect transition="in" filter="wipe(right)">
                                      <p:cBhvr>
                                        <p:cTn id="57" dur="500"/>
                                        <p:tgtEl>
                                          <p:spTgt spid="33811"/>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3798"/>
                                        </p:tgtEl>
                                        <p:attrNameLst>
                                          <p:attrName>style.visibility</p:attrName>
                                        </p:attrNameLst>
                                      </p:cBhvr>
                                      <p:to>
                                        <p:strVal val="visible"/>
                                      </p:to>
                                    </p:set>
                                    <p:animEffect transition="in" filter="wipe(right)">
                                      <p:cBhvr>
                                        <p:cTn id="60" dur="500"/>
                                        <p:tgtEl>
                                          <p:spTgt spid="33798"/>
                                        </p:tgtEl>
                                      </p:cBhvr>
                                    </p:animEffect>
                                  </p:childTnLst>
                                </p:cTn>
                              </p:par>
                            </p:childTnLst>
                          </p:cTn>
                        </p:par>
                        <p:par>
                          <p:cTn id="61" fill="hold" nodeType="afterGroup">
                            <p:stCondLst>
                              <p:cond delay="1000"/>
                            </p:stCondLst>
                            <p:childTnLst>
                              <p:par>
                                <p:cTn id="62" presetID="23" presetClass="entr" presetSubtype="16" fill="hold" grpId="0" nodeType="afterEffect">
                                  <p:stCondLst>
                                    <p:cond delay="0"/>
                                  </p:stCondLst>
                                  <p:childTnLst>
                                    <p:set>
                                      <p:cBhvr>
                                        <p:cTn id="63" dur="1" fill="hold">
                                          <p:stCondLst>
                                            <p:cond delay="0"/>
                                          </p:stCondLst>
                                        </p:cTn>
                                        <p:tgtEl>
                                          <p:spTgt spid="33807"/>
                                        </p:tgtEl>
                                        <p:attrNameLst>
                                          <p:attrName>style.visibility</p:attrName>
                                        </p:attrNameLst>
                                      </p:cBhvr>
                                      <p:to>
                                        <p:strVal val="visible"/>
                                      </p:to>
                                    </p:set>
                                    <p:anim calcmode="lin" valueType="num">
                                      <p:cBhvr>
                                        <p:cTn id="64" dur="500" fill="hold"/>
                                        <p:tgtEl>
                                          <p:spTgt spid="33807"/>
                                        </p:tgtEl>
                                        <p:attrNameLst>
                                          <p:attrName>ppt_w</p:attrName>
                                        </p:attrNameLst>
                                      </p:cBhvr>
                                      <p:tavLst>
                                        <p:tav tm="0">
                                          <p:val>
                                            <p:fltVal val="0"/>
                                          </p:val>
                                        </p:tav>
                                        <p:tav tm="100000">
                                          <p:val>
                                            <p:strVal val="#ppt_w"/>
                                          </p:val>
                                        </p:tav>
                                      </p:tavLst>
                                    </p:anim>
                                    <p:anim calcmode="lin" valueType="num">
                                      <p:cBhvr>
                                        <p:cTn id="65" dur="500" fill="hold"/>
                                        <p:tgtEl>
                                          <p:spTgt spid="33807"/>
                                        </p:tgtEl>
                                        <p:attrNameLst>
                                          <p:attrName>ppt_h</p:attrName>
                                        </p:attrNameLst>
                                      </p:cBhvr>
                                      <p:tavLst>
                                        <p:tav tm="0">
                                          <p:val>
                                            <p:fltVal val="0"/>
                                          </p:val>
                                        </p:tav>
                                        <p:tav tm="100000">
                                          <p:val>
                                            <p:strVal val="#ppt_h"/>
                                          </p:val>
                                        </p:tav>
                                      </p:tavLst>
                                    </p:anim>
                                  </p:childTnLst>
                                </p:cTn>
                              </p:par>
                              <p:par>
                                <p:cTn id="66" presetID="23" presetClass="entr" presetSubtype="16" fill="hold" grpId="0" nodeType="withEffect">
                                  <p:stCondLst>
                                    <p:cond delay="0"/>
                                  </p:stCondLst>
                                  <p:childTnLst>
                                    <p:set>
                                      <p:cBhvr>
                                        <p:cTn id="67" dur="1" fill="hold">
                                          <p:stCondLst>
                                            <p:cond delay="0"/>
                                          </p:stCondLst>
                                        </p:cTn>
                                        <p:tgtEl>
                                          <p:spTgt spid="33810"/>
                                        </p:tgtEl>
                                        <p:attrNameLst>
                                          <p:attrName>style.visibility</p:attrName>
                                        </p:attrNameLst>
                                      </p:cBhvr>
                                      <p:to>
                                        <p:strVal val="visible"/>
                                      </p:to>
                                    </p:set>
                                    <p:anim calcmode="lin" valueType="num">
                                      <p:cBhvr>
                                        <p:cTn id="68" dur="500" fill="hold"/>
                                        <p:tgtEl>
                                          <p:spTgt spid="33810"/>
                                        </p:tgtEl>
                                        <p:attrNameLst>
                                          <p:attrName>ppt_w</p:attrName>
                                        </p:attrNameLst>
                                      </p:cBhvr>
                                      <p:tavLst>
                                        <p:tav tm="0">
                                          <p:val>
                                            <p:fltVal val="0"/>
                                          </p:val>
                                        </p:tav>
                                        <p:tav tm="100000">
                                          <p:val>
                                            <p:strVal val="#ppt_w"/>
                                          </p:val>
                                        </p:tav>
                                      </p:tavLst>
                                    </p:anim>
                                    <p:anim calcmode="lin" valueType="num">
                                      <p:cBhvr>
                                        <p:cTn id="69" dur="500" fill="hold"/>
                                        <p:tgtEl>
                                          <p:spTgt spid="33810"/>
                                        </p:tgtEl>
                                        <p:attrNameLst>
                                          <p:attrName>ppt_h</p:attrName>
                                        </p:attrNameLst>
                                      </p:cBhvr>
                                      <p:tavLst>
                                        <p:tav tm="0">
                                          <p:val>
                                            <p:fltVal val="0"/>
                                          </p:val>
                                        </p:tav>
                                        <p:tav tm="100000">
                                          <p:val>
                                            <p:strVal val="#ppt_h"/>
                                          </p:val>
                                        </p:tav>
                                      </p:tavLst>
                                    </p:anim>
                                  </p:childTnLst>
                                </p:cTn>
                              </p:par>
                            </p:childTnLst>
                          </p:cTn>
                        </p:par>
                        <p:par>
                          <p:cTn id="70" fill="hold" nodeType="afterGroup">
                            <p:stCondLst>
                              <p:cond delay="1500"/>
                            </p:stCondLst>
                            <p:childTnLst>
                              <p:par>
                                <p:cTn id="71" presetID="23" presetClass="entr" presetSubtype="16" fill="hold" grpId="0" nodeType="afterEffect">
                                  <p:stCondLst>
                                    <p:cond delay="0"/>
                                  </p:stCondLst>
                                  <p:childTnLst>
                                    <p:set>
                                      <p:cBhvr>
                                        <p:cTn id="72" dur="1" fill="hold">
                                          <p:stCondLst>
                                            <p:cond delay="0"/>
                                          </p:stCondLst>
                                        </p:cTn>
                                        <p:tgtEl>
                                          <p:spTgt spid="33797"/>
                                        </p:tgtEl>
                                        <p:attrNameLst>
                                          <p:attrName>style.visibility</p:attrName>
                                        </p:attrNameLst>
                                      </p:cBhvr>
                                      <p:to>
                                        <p:strVal val="visible"/>
                                      </p:to>
                                    </p:set>
                                    <p:anim calcmode="lin" valueType="num">
                                      <p:cBhvr>
                                        <p:cTn id="73" dur="500" fill="hold"/>
                                        <p:tgtEl>
                                          <p:spTgt spid="33797"/>
                                        </p:tgtEl>
                                        <p:attrNameLst>
                                          <p:attrName>ppt_w</p:attrName>
                                        </p:attrNameLst>
                                      </p:cBhvr>
                                      <p:tavLst>
                                        <p:tav tm="0">
                                          <p:val>
                                            <p:fltVal val="0"/>
                                          </p:val>
                                        </p:tav>
                                        <p:tav tm="100000">
                                          <p:val>
                                            <p:strVal val="#ppt_w"/>
                                          </p:val>
                                        </p:tav>
                                      </p:tavLst>
                                    </p:anim>
                                    <p:anim calcmode="lin" valueType="num">
                                      <p:cBhvr>
                                        <p:cTn id="74" dur="500" fill="hold"/>
                                        <p:tgtEl>
                                          <p:spTgt spid="337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P spid="33798" grpId="0" animBg="1"/>
      <p:bldP spid="33799" grpId="0" animBg="1"/>
      <p:bldP spid="33800" grpId="0" animBg="1"/>
      <p:bldP spid="33801" grpId="0" animBg="1"/>
      <p:bldP spid="33802" grpId="0" animBg="1"/>
      <p:bldP spid="33803" grpId="0" animBg="1"/>
      <p:bldP spid="33804" grpId="0" animBg="1"/>
      <p:bldP spid="33805" grpId="0" animBg="1"/>
      <p:bldP spid="33806" grpId="0" animBg="1"/>
      <p:bldP spid="33807" grpId="0" animBg="1"/>
      <p:bldP spid="33808" grpId="0" animBg="1"/>
      <p:bldP spid="33810" grpId="0" animBg="1"/>
      <p:bldP spid="33811" grpId="0" animBg="1"/>
      <p:bldP spid="33813" grpId="0" animBg="1"/>
      <p:bldP spid="338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fontAlgn="auto" hangingPunct="1">
              <a:spcAft>
                <a:spcPts val="0"/>
              </a:spcAft>
              <a:defRPr/>
            </a:pPr>
            <a:r>
              <a:rPr lang="en-US" altLang="en-US" dirty="0">
                <a:ea typeface="+mj-ea"/>
              </a:rPr>
              <a:t>Less than Zero</a:t>
            </a:r>
          </a:p>
        </p:txBody>
      </p:sp>
      <p:sp>
        <p:nvSpPr>
          <p:cNvPr id="78851" name="Content Placeholder 2"/>
          <p:cNvSpPr>
            <a:spLocks noGrp="1"/>
          </p:cNvSpPr>
          <p:nvPr>
            <p:ph idx="1"/>
          </p:nvPr>
        </p:nvSpPr>
        <p:spPr/>
        <p:txBody>
          <a:bodyPr/>
          <a:lstStyle/>
          <a:p>
            <a:pPr eaLnBrk="1" hangingPunct="1"/>
            <a:r>
              <a:rPr lang="en-US" altLang="en-US" sz="3200" dirty="0"/>
              <a:t>European Central Bank set negative interest rates</a:t>
            </a:r>
          </a:p>
          <a:p>
            <a:pPr eaLnBrk="1" hangingPunct="1"/>
            <a:r>
              <a:rPr lang="en-US" altLang="en-US" sz="3200" dirty="0"/>
              <a:t>Idea is to make banks lend more</a:t>
            </a:r>
          </a:p>
          <a:p>
            <a:pPr eaLnBrk="1" hangingPunct="1"/>
            <a:r>
              <a:rPr lang="en-US" altLang="en-US" sz="3200" dirty="0"/>
              <a:t>Existence of a negative lower bound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7620000" cy="985837"/>
          </a:xfrm>
        </p:spPr>
        <p:txBody>
          <a:bodyPr/>
          <a:lstStyle/>
          <a:p>
            <a:pPr eaLnBrk="1" fontAlgn="auto" hangingPunct="1">
              <a:spcAft>
                <a:spcPts val="0"/>
              </a:spcAft>
              <a:defRPr/>
            </a:pPr>
            <a:r>
              <a:rPr lang="en-US" altLang="en-US" dirty="0">
                <a:ea typeface="+mj-ea"/>
              </a:rPr>
              <a:t>Demand for Money Continued</a:t>
            </a:r>
          </a:p>
        </p:txBody>
      </p:sp>
      <p:pic>
        <p:nvPicPr>
          <p:cNvPr id="2" name="Group 59"/>
          <p:cNvPicPr>
            <a:picLocks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482725" y="2922588"/>
            <a:ext cx="1878013" cy="2043112"/>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bg1"/>
                </a:solidFill>
              </a14:hiddenFill>
            </a:ext>
          </a:extLst>
        </p:spPr>
      </p:pic>
      <p:pic>
        <p:nvPicPr>
          <p:cNvPr id="6" name="Group 60"/>
          <p:cNvPicPr>
            <a:picLocks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652838" y="2922588"/>
            <a:ext cx="1882775" cy="2043112"/>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Group 61"/>
          <p:cNvPicPr>
            <a:picLocks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5899150" y="2922588"/>
            <a:ext cx="2378075" cy="2043112"/>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62" name="Text Box 62"/>
          <p:cNvSpPr txBox="1">
            <a:spLocks noChangeArrowheads="1"/>
          </p:cNvSpPr>
          <p:nvPr/>
        </p:nvSpPr>
        <p:spPr bwMode="auto">
          <a:xfrm rot="-5400000">
            <a:off x="-454818" y="3759994"/>
            <a:ext cx="2627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600" b="1" dirty="0">
                <a:latin typeface="Arial" panose="020B0604020202020204" pitchFamily="34" charset="0"/>
              </a:rPr>
              <a:t>Rate of interest, </a:t>
            </a:r>
            <a:r>
              <a:rPr lang="en-US" altLang="en-US" sz="1600" b="1" i="1" dirty="0">
                <a:latin typeface="Arial" panose="020B0604020202020204" pitchFamily="34" charset="0"/>
              </a:rPr>
              <a:t>i</a:t>
            </a:r>
            <a:r>
              <a:rPr lang="en-US" altLang="en-US" sz="1600" b="1" dirty="0">
                <a:latin typeface="Arial" panose="020B0604020202020204" pitchFamily="34" charset="0"/>
              </a:rPr>
              <a:t> percent</a:t>
            </a:r>
          </a:p>
        </p:txBody>
      </p:sp>
      <p:sp>
        <p:nvSpPr>
          <p:cNvPr id="25663" name="Text Box 63"/>
          <p:cNvSpPr txBox="1">
            <a:spLocks noChangeArrowheads="1"/>
          </p:cNvSpPr>
          <p:nvPr/>
        </p:nvSpPr>
        <p:spPr bwMode="auto">
          <a:xfrm>
            <a:off x="1069975" y="2859088"/>
            <a:ext cx="358775"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280000"/>
              </a:lnSpc>
              <a:spcBef>
                <a:spcPct val="0"/>
              </a:spcBef>
              <a:buClrTx/>
              <a:buFontTx/>
              <a:buNone/>
            </a:pPr>
            <a:r>
              <a:rPr lang="en-US" altLang="en-US" sz="1000" dirty="0">
                <a:latin typeface="Arial" panose="020B0604020202020204" pitchFamily="34" charset="0"/>
              </a:rPr>
              <a:t>10</a:t>
            </a:r>
          </a:p>
          <a:p>
            <a:pPr algn="ctr" eaLnBrk="1" hangingPunct="1">
              <a:lnSpc>
                <a:spcPct val="280000"/>
              </a:lnSpc>
              <a:spcBef>
                <a:spcPct val="0"/>
              </a:spcBef>
              <a:buClrTx/>
              <a:buFontTx/>
              <a:buNone/>
            </a:pPr>
            <a:r>
              <a:rPr lang="en-US" altLang="en-US" sz="1000" dirty="0">
                <a:latin typeface="Arial" panose="020B0604020202020204" pitchFamily="34" charset="0"/>
              </a:rPr>
              <a:t>7.5</a:t>
            </a:r>
          </a:p>
          <a:p>
            <a:pPr algn="ctr" eaLnBrk="1" hangingPunct="1">
              <a:lnSpc>
                <a:spcPct val="280000"/>
              </a:lnSpc>
              <a:spcBef>
                <a:spcPct val="0"/>
              </a:spcBef>
              <a:buClrTx/>
              <a:buFontTx/>
              <a:buNone/>
            </a:pPr>
            <a:r>
              <a:rPr lang="en-US" altLang="en-US" sz="1000" dirty="0">
                <a:latin typeface="Arial" panose="020B0604020202020204" pitchFamily="34" charset="0"/>
              </a:rPr>
              <a:t>5</a:t>
            </a:r>
          </a:p>
          <a:p>
            <a:pPr algn="ctr" eaLnBrk="1" hangingPunct="1">
              <a:lnSpc>
                <a:spcPct val="280000"/>
              </a:lnSpc>
              <a:spcBef>
                <a:spcPct val="0"/>
              </a:spcBef>
              <a:buClrTx/>
              <a:buFontTx/>
              <a:buNone/>
            </a:pPr>
            <a:r>
              <a:rPr lang="en-US" altLang="en-US" sz="1000" dirty="0">
                <a:latin typeface="Arial" panose="020B0604020202020204" pitchFamily="34" charset="0"/>
              </a:rPr>
              <a:t>2.5</a:t>
            </a:r>
          </a:p>
          <a:p>
            <a:pPr algn="ctr" eaLnBrk="1" hangingPunct="1">
              <a:lnSpc>
                <a:spcPct val="280000"/>
              </a:lnSpc>
              <a:spcBef>
                <a:spcPct val="0"/>
              </a:spcBef>
              <a:buClrTx/>
              <a:buFontTx/>
              <a:buNone/>
            </a:pPr>
            <a:r>
              <a:rPr lang="en-US" altLang="en-US" sz="1000" dirty="0">
                <a:latin typeface="Arial" panose="020B0604020202020204" pitchFamily="34" charset="0"/>
              </a:rPr>
              <a:t>0</a:t>
            </a:r>
          </a:p>
        </p:txBody>
      </p:sp>
      <p:grpSp>
        <p:nvGrpSpPr>
          <p:cNvPr id="3" name="Group 68"/>
          <p:cNvGrpSpPr>
            <a:grpSpLocks/>
          </p:cNvGrpSpPr>
          <p:nvPr/>
        </p:nvGrpSpPr>
        <p:grpSpPr bwMode="auto">
          <a:xfrm>
            <a:off x="1689100" y="4986338"/>
            <a:ext cx="1479550" cy="244475"/>
            <a:chOff x="1455" y="2779"/>
            <a:chExt cx="932" cy="154"/>
          </a:xfrm>
        </p:grpSpPr>
        <p:sp>
          <p:nvSpPr>
            <p:cNvPr id="11304" name="Text Box 64"/>
            <p:cNvSpPr txBox="1">
              <a:spLocks noChangeArrowheads="1"/>
            </p:cNvSpPr>
            <p:nvPr/>
          </p:nvSpPr>
          <p:spPr bwMode="auto">
            <a:xfrm>
              <a:off x="1455" y="2779"/>
              <a:ext cx="2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000" dirty="0">
                  <a:latin typeface="Arial" panose="020B0604020202020204" pitchFamily="34" charset="0"/>
                </a:rPr>
                <a:t>50</a:t>
              </a:r>
            </a:p>
          </p:txBody>
        </p:sp>
        <p:sp>
          <p:nvSpPr>
            <p:cNvPr id="11305" name="Text Box 65"/>
            <p:cNvSpPr txBox="1">
              <a:spLocks noChangeArrowheads="1"/>
            </p:cNvSpPr>
            <p:nvPr/>
          </p:nvSpPr>
          <p:spPr bwMode="auto">
            <a:xfrm>
              <a:off x="1671" y="2779"/>
              <a:ext cx="2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000" dirty="0">
                  <a:latin typeface="Arial" panose="020B0604020202020204" pitchFamily="34" charset="0"/>
                </a:rPr>
                <a:t>100</a:t>
              </a:r>
            </a:p>
          </p:txBody>
        </p:sp>
        <p:sp>
          <p:nvSpPr>
            <p:cNvPr id="11306" name="Text Box 66"/>
            <p:cNvSpPr txBox="1">
              <a:spLocks noChangeArrowheads="1"/>
            </p:cNvSpPr>
            <p:nvPr/>
          </p:nvSpPr>
          <p:spPr bwMode="auto">
            <a:xfrm>
              <a:off x="1905" y="2779"/>
              <a:ext cx="2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000" dirty="0">
                  <a:latin typeface="Arial" panose="020B0604020202020204" pitchFamily="34" charset="0"/>
                </a:rPr>
                <a:t>150</a:t>
              </a:r>
            </a:p>
          </p:txBody>
        </p:sp>
        <p:sp>
          <p:nvSpPr>
            <p:cNvPr id="11307" name="Text Box 67"/>
            <p:cNvSpPr txBox="1">
              <a:spLocks noChangeArrowheads="1"/>
            </p:cNvSpPr>
            <p:nvPr/>
          </p:nvSpPr>
          <p:spPr bwMode="auto">
            <a:xfrm>
              <a:off x="2139" y="2779"/>
              <a:ext cx="2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000" dirty="0">
                  <a:latin typeface="Arial" panose="020B0604020202020204" pitchFamily="34" charset="0"/>
                </a:rPr>
                <a:t>200</a:t>
              </a:r>
            </a:p>
          </p:txBody>
        </p:sp>
      </p:grpSp>
      <p:grpSp>
        <p:nvGrpSpPr>
          <p:cNvPr id="4" name="Group 69"/>
          <p:cNvGrpSpPr>
            <a:grpSpLocks/>
          </p:cNvGrpSpPr>
          <p:nvPr/>
        </p:nvGrpSpPr>
        <p:grpSpPr bwMode="auto">
          <a:xfrm>
            <a:off x="3870325" y="5008563"/>
            <a:ext cx="1479550" cy="244475"/>
            <a:chOff x="1455" y="2779"/>
            <a:chExt cx="932" cy="154"/>
          </a:xfrm>
        </p:grpSpPr>
        <p:sp>
          <p:nvSpPr>
            <p:cNvPr id="11300" name="Text Box 70"/>
            <p:cNvSpPr txBox="1">
              <a:spLocks noChangeArrowheads="1"/>
            </p:cNvSpPr>
            <p:nvPr/>
          </p:nvSpPr>
          <p:spPr bwMode="auto">
            <a:xfrm>
              <a:off x="1455" y="2779"/>
              <a:ext cx="2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000" dirty="0">
                  <a:latin typeface="Arial" panose="020B0604020202020204" pitchFamily="34" charset="0"/>
                </a:rPr>
                <a:t>50</a:t>
              </a:r>
            </a:p>
          </p:txBody>
        </p:sp>
        <p:sp>
          <p:nvSpPr>
            <p:cNvPr id="11301" name="Text Box 71"/>
            <p:cNvSpPr txBox="1">
              <a:spLocks noChangeArrowheads="1"/>
            </p:cNvSpPr>
            <p:nvPr/>
          </p:nvSpPr>
          <p:spPr bwMode="auto">
            <a:xfrm>
              <a:off x="1671" y="2779"/>
              <a:ext cx="2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000" dirty="0">
                  <a:latin typeface="Arial" panose="020B0604020202020204" pitchFamily="34" charset="0"/>
                </a:rPr>
                <a:t>100</a:t>
              </a:r>
            </a:p>
          </p:txBody>
        </p:sp>
        <p:sp>
          <p:nvSpPr>
            <p:cNvPr id="11302" name="Text Box 72"/>
            <p:cNvSpPr txBox="1">
              <a:spLocks noChangeArrowheads="1"/>
            </p:cNvSpPr>
            <p:nvPr/>
          </p:nvSpPr>
          <p:spPr bwMode="auto">
            <a:xfrm>
              <a:off x="1905" y="2779"/>
              <a:ext cx="2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000" dirty="0">
                  <a:latin typeface="Arial" panose="020B0604020202020204" pitchFamily="34" charset="0"/>
                </a:rPr>
                <a:t>150</a:t>
              </a:r>
            </a:p>
          </p:txBody>
        </p:sp>
        <p:sp>
          <p:nvSpPr>
            <p:cNvPr id="11303" name="Text Box 73"/>
            <p:cNvSpPr txBox="1">
              <a:spLocks noChangeArrowheads="1"/>
            </p:cNvSpPr>
            <p:nvPr/>
          </p:nvSpPr>
          <p:spPr bwMode="auto">
            <a:xfrm>
              <a:off x="2139" y="2779"/>
              <a:ext cx="2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000" dirty="0">
                  <a:latin typeface="Arial" panose="020B0604020202020204" pitchFamily="34" charset="0"/>
                </a:rPr>
                <a:t>200</a:t>
              </a:r>
            </a:p>
          </p:txBody>
        </p:sp>
      </p:grpSp>
      <p:grpSp>
        <p:nvGrpSpPr>
          <p:cNvPr id="5" name="Group 81"/>
          <p:cNvGrpSpPr>
            <a:grpSpLocks/>
          </p:cNvGrpSpPr>
          <p:nvPr/>
        </p:nvGrpSpPr>
        <p:grpSpPr bwMode="auto">
          <a:xfrm>
            <a:off x="6067425" y="5043488"/>
            <a:ext cx="2193925" cy="244475"/>
            <a:chOff x="4179" y="2779"/>
            <a:chExt cx="1382" cy="154"/>
          </a:xfrm>
        </p:grpSpPr>
        <p:sp>
          <p:nvSpPr>
            <p:cNvPr id="11294" name="Text Box 75"/>
            <p:cNvSpPr txBox="1">
              <a:spLocks noChangeArrowheads="1"/>
            </p:cNvSpPr>
            <p:nvPr/>
          </p:nvSpPr>
          <p:spPr bwMode="auto">
            <a:xfrm>
              <a:off x="4179" y="2779"/>
              <a:ext cx="2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000" dirty="0">
                  <a:latin typeface="Arial" panose="020B0604020202020204" pitchFamily="34" charset="0"/>
                </a:rPr>
                <a:t>50</a:t>
              </a:r>
            </a:p>
          </p:txBody>
        </p:sp>
        <p:sp>
          <p:nvSpPr>
            <p:cNvPr id="11295" name="Text Box 76"/>
            <p:cNvSpPr txBox="1">
              <a:spLocks noChangeArrowheads="1"/>
            </p:cNvSpPr>
            <p:nvPr/>
          </p:nvSpPr>
          <p:spPr bwMode="auto">
            <a:xfrm>
              <a:off x="4395" y="2779"/>
              <a:ext cx="2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000" dirty="0">
                  <a:latin typeface="Arial" panose="020B0604020202020204" pitchFamily="34" charset="0"/>
                </a:rPr>
                <a:t>100</a:t>
              </a:r>
            </a:p>
          </p:txBody>
        </p:sp>
        <p:sp>
          <p:nvSpPr>
            <p:cNvPr id="11296" name="Text Box 77"/>
            <p:cNvSpPr txBox="1">
              <a:spLocks noChangeArrowheads="1"/>
            </p:cNvSpPr>
            <p:nvPr/>
          </p:nvSpPr>
          <p:spPr bwMode="auto">
            <a:xfrm>
              <a:off x="4629" y="2779"/>
              <a:ext cx="2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000" dirty="0">
                  <a:latin typeface="Arial" panose="020B0604020202020204" pitchFamily="34" charset="0"/>
                </a:rPr>
                <a:t>150</a:t>
              </a:r>
            </a:p>
          </p:txBody>
        </p:sp>
        <p:sp>
          <p:nvSpPr>
            <p:cNvPr id="11297" name="Text Box 78"/>
            <p:cNvSpPr txBox="1">
              <a:spLocks noChangeArrowheads="1"/>
            </p:cNvSpPr>
            <p:nvPr/>
          </p:nvSpPr>
          <p:spPr bwMode="auto">
            <a:xfrm>
              <a:off x="4863" y="2779"/>
              <a:ext cx="2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000" dirty="0">
                  <a:latin typeface="Arial" panose="020B0604020202020204" pitchFamily="34" charset="0"/>
                </a:rPr>
                <a:t>200</a:t>
              </a:r>
            </a:p>
          </p:txBody>
        </p:sp>
        <p:sp>
          <p:nvSpPr>
            <p:cNvPr id="11298" name="Text Box 79"/>
            <p:cNvSpPr txBox="1">
              <a:spLocks noChangeArrowheads="1"/>
            </p:cNvSpPr>
            <p:nvPr/>
          </p:nvSpPr>
          <p:spPr bwMode="auto">
            <a:xfrm>
              <a:off x="5079" y="2779"/>
              <a:ext cx="2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000" dirty="0">
                  <a:latin typeface="Arial" panose="020B0604020202020204" pitchFamily="34" charset="0"/>
                </a:rPr>
                <a:t>250</a:t>
              </a:r>
            </a:p>
          </p:txBody>
        </p:sp>
        <p:sp>
          <p:nvSpPr>
            <p:cNvPr id="11299" name="Text Box 80"/>
            <p:cNvSpPr txBox="1">
              <a:spLocks noChangeArrowheads="1"/>
            </p:cNvSpPr>
            <p:nvPr/>
          </p:nvSpPr>
          <p:spPr bwMode="auto">
            <a:xfrm>
              <a:off x="5313" y="2779"/>
              <a:ext cx="2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000" dirty="0">
                  <a:latin typeface="Arial" panose="020B0604020202020204" pitchFamily="34" charset="0"/>
                </a:rPr>
                <a:t>300</a:t>
              </a:r>
            </a:p>
          </p:txBody>
        </p:sp>
      </p:grpSp>
      <p:sp>
        <p:nvSpPr>
          <p:cNvPr id="25682" name="Text Box 82"/>
          <p:cNvSpPr txBox="1">
            <a:spLocks noChangeArrowheads="1"/>
          </p:cNvSpPr>
          <p:nvPr/>
        </p:nvSpPr>
        <p:spPr bwMode="auto">
          <a:xfrm>
            <a:off x="1374775" y="5164138"/>
            <a:ext cx="2006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600" b="1" dirty="0">
                <a:latin typeface="Arial" panose="020B0604020202020204" pitchFamily="34" charset="0"/>
              </a:rPr>
              <a:t>Amount of money</a:t>
            </a:r>
          </a:p>
          <a:p>
            <a:pPr algn="ctr" eaLnBrk="1" hangingPunct="1">
              <a:spcBef>
                <a:spcPct val="0"/>
              </a:spcBef>
              <a:buClrTx/>
              <a:buFontTx/>
              <a:buNone/>
            </a:pPr>
            <a:r>
              <a:rPr lang="en-US" altLang="en-US" sz="1600" b="1" dirty="0">
                <a:latin typeface="Arial" panose="020B0604020202020204" pitchFamily="34" charset="0"/>
              </a:rPr>
              <a:t>demanded</a:t>
            </a:r>
          </a:p>
          <a:p>
            <a:pPr algn="ctr" eaLnBrk="1" hangingPunct="1">
              <a:spcBef>
                <a:spcPct val="0"/>
              </a:spcBef>
              <a:buClrTx/>
              <a:buFontTx/>
              <a:buNone/>
            </a:pPr>
            <a:r>
              <a:rPr lang="en-US" altLang="en-US" sz="1600" b="1" dirty="0">
                <a:latin typeface="Arial" panose="020B0604020202020204" pitchFamily="34" charset="0"/>
              </a:rPr>
              <a:t>(billions of dollars)</a:t>
            </a:r>
          </a:p>
        </p:txBody>
      </p:sp>
      <p:sp>
        <p:nvSpPr>
          <p:cNvPr id="25683" name="Text Box 83"/>
          <p:cNvSpPr txBox="1">
            <a:spLocks noChangeArrowheads="1"/>
          </p:cNvSpPr>
          <p:nvPr/>
        </p:nvSpPr>
        <p:spPr bwMode="auto">
          <a:xfrm>
            <a:off x="3622675" y="5214938"/>
            <a:ext cx="2006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600" b="1" dirty="0">
                <a:latin typeface="Arial" panose="020B0604020202020204" pitchFamily="34" charset="0"/>
              </a:rPr>
              <a:t>Amount of money</a:t>
            </a:r>
          </a:p>
          <a:p>
            <a:pPr algn="ctr" eaLnBrk="1" hangingPunct="1">
              <a:spcBef>
                <a:spcPct val="0"/>
              </a:spcBef>
              <a:buClrTx/>
              <a:buFontTx/>
              <a:buNone/>
            </a:pPr>
            <a:r>
              <a:rPr lang="en-US" altLang="en-US" sz="1600" b="1" dirty="0">
                <a:latin typeface="Arial" panose="020B0604020202020204" pitchFamily="34" charset="0"/>
              </a:rPr>
              <a:t>demanded</a:t>
            </a:r>
          </a:p>
          <a:p>
            <a:pPr algn="ctr" eaLnBrk="1" hangingPunct="1">
              <a:spcBef>
                <a:spcPct val="0"/>
              </a:spcBef>
              <a:buClrTx/>
              <a:buFontTx/>
              <a:buNone/>
            </a:pPr>
            <a:r>
              <a:rPr lang="en-US" altLang="en-US" sz="1600" b="1" dirty="0">
                <a:latin typeface="Arial" panose="020B0604020202020204" pitchFamily="34" charset="0"/>
              </a:rPr>
              <a:t>(billions of dollars)</a:t>
            </a:r>
          </a:p>
        </p:txBody>
      </p:sp>
      <p:sp>
        <p:nvSpPr>
          <p:cNvPr id="25684" name="Text Box 84"/>
          <p:cNvSpPr txBox="1">
            <a:spLocks noChangeArrowheads="1"/>
          </p:cNvSpPr>
          <p:nvPr/>
        </p:nvSpPr>
        <p:spPr bwMode="auto">
          <a:xfrm>
            <a:off x="5956300" y="5227638"/>
            <a:ext cx="25082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600" b="1" dirty="0">
                <a:latin typeface="Arial" panose="020B0604020202020204" pitchFamily="34" charset="0"/>
              </a:rPr>
              <a:t>Amount of money</a:t>
            </a:r>
          </a:p>
          <a:p>
            <a:pPr algn="ctr" eaLnBrk="1" hangingPunct="1">
              <a:spcBef>
                <a:spcPct val="0"/>
              </a:spcBef>
              <a:buClrTx/>
              <a:buFontTx/>
              <a:buNone/>
            </a:pPr>
            <a:r>
              <a:rPr lang="en-US" altLang="en-US" sz="1600" b="1" dirty="0">
                <a:latin typeface="Arial" panose="020B0604020202020204" pitchFamily="34" charset="0"/>
              </a:rPr>
              <a:t>demanded and supplied</a:t>
            </a:r>
          </a:p>
          <a:p>
            <a:pPr algn="ctr" eaLnBrk="1" hangingPunct="1">
              <a:spcBef>
                <a:spcPct val="0"/>
              </a:spcBef>
              <a:buClrTx/>
              <a:buFontTx/>
              <a:buNone/>
            </a:pPr>
            <a:r>
              <a:rPr lang="en-US" altLang="en-US" sz="1600" b="1" dirty="0">
                <a:latin typeface="Arial" panose="020B0604020202020204" pitchFamily="34" charset="0"/>
              </a:rPr>
              <a:t>(billions of dollars)</a:t>
            </a:r>
          </a:p>
        </p:txBody>
      </p:sp>
      <p:sp>
        <p:nvSpPr>
          <p:cNvPr id="25685" name="Text Box 85"/>
          <p:cNvSpPr txBox="1">
            <a:spLocks noChangeArrowheads="1"/>
          </p:cNvSpPr>
          <p:nvPr/>
        </p:nvSpPr>
        <p:spPr bwMode="auto">
          <a:xfrm>
            <a:off x="5497513" y="3662363"/>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400" b="1" dirty="0">
                <a:solidFill>
                  <a:srgbClr val="000000"/>
                </a:solidFill>
                <a:latin typeface="Arial" panose="020B0604020202020204" pitchFamily="34" charset="0"/>
              </a:rPr>
              <a:t>=</a:t>
            </a:r>
          </a:p>
        </p:txBody>
      </p:sp>
      <p:sp>
        <p:nvSpPr>
          <p:cNvPr id="25686" name="Text Box 86"/>
          <p:cNvSpPr txBox="1">
            <a:spLocks noChangeArrowheads="1"/>
          </p:cNvSpPr>
          <p:nvPr/>
        </p:nvSpPr>
        <p:spPr bwMode="auto">
          <a:xfrm>
            <a:off x="3322638" y="366395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400" b="1" dirty="0">
                <a:solidFill>
                  <a:srgbClr val="000000"/>
                </a:solidFill>
                <a:latin typeface="Arial" panose="020B0604020202020204" pitchFamily="34" charset="0"/>
              </a:rPr>
              <a:t>+</a:t>
            </a:r>
          </a:p>
        </p:txBody>
      </p:sp>
      <p:sp>
        <p:nvSpPr>
          <p:cNvPr id="25687" name="Text Box 87"/>
          <p:cNvSpPr txBox="1">
            <a:spLocks noChangeArrowheads="1"/>
          </p:cNvSpPr>
          <p:nvPr/>
        </p:nvSpPr>
        <p:spPr bwMode="auto">
          <a:xfrm>
            <a:off x="1460500" y="1616075"/>
            <a:ext cx="19272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spcBef>
                <a:spcPct val="0"/>
              </a:spcBef>
              <a:buClrTx/>
              <a:buFontTx/>
              <a:buNone/>
            </a:pPr>
            <a:r>
              <a:rPr lang="en-US" altLang="en-US" b="1" i="1" dirty="0">
                <a:latin typeface="Arial" panose="020B0604020202020204" pitchFamily="34" charset="0"/>
              </a:rPr>
              <a:t>(a)</a:t>
            </a:r>
          </a:p>
          <a:p>
            <a:pPr algn="ctr" eaLnBrk="1" hangingPunct="1">
              <a:lnSpc>
                <a:spcPct val="80000"/>
              </a:lnSpc>
              <a:spcBef>
                <a:spcPct val="0"/>
              </a:spcBef>
              <a:buClrTx/>
              <a:buFontTx/>
              <a:buNone/>
            </a:pPr>
            <a:r>
              <a:rPr lang="en-US" altLang="en-US" b="1" dirty="0">
                <a:latin typeface="Arial" panose="020B0604020202020204" pitchFamily="34" charset="0"/>
              </a:rPr>
              <a:t>Transactions</a:t>
            </a:r>
          </a:p>
          <a:p>
            <a:pPr algn="ctr" eaLnBrk="1" hangingPunct="1">
              <a:lnSpc>
                <a:spcPct val="80000"/>
              </a:lnSpc>
              <a:spcBef>
                <a:spcPct val="0"/>
              </a:spcBef>
              <a:buClrTx/>
              <a:buFontTx/>
              <a:buNone/>
            </a:pPr>
            <a:r>
              <a:rPr lang="en-US" altLang="en-US" b="1" dirty="0">
                <a:latin typeface="Arial" panose="020B0604020202020204" pitchFamily="34" charset="0"/>
              </a:rPr>
              <a:t>demand for</a:t>
            </a:r>
          </a:p>
          <a:p>
            <a:pPr algn="ctr" eaLnBrk="1" hangingPunct="1">
              <a:lnSpc>
                <a:spcPct val="80000"/>
              </a:lnSpc>
              <a:spcBef>
                <a:spcPct val="0"/>
              </a:spcBef>
              <a:buClrTx/>
              <a:buFontTx/>
              <a:buNone/>
            </a:pPr>
            <a:r>
              <a:rPr lang="en-US" altLang="en-US" b="1" dirty="0">
                <a:latin typeface="Arial" panose="020B0604020202020204" pitchFamily="34" charset="0"/>
              </a:rPr>
              <a:t>money</a:t>
            </a:r>
            <a:r>
              <a:rPr lang="en-US" altLang="en-US" b="1" dirty="0">
                <a:solidFill>
                  <a:srgbClr val="000000"/>
                </a:solidFill>
                <a:latin typeface="Arial" panose="020B0604020202020204" pitchFamily="34" charset="0"/>
              </a:rPr>
              <a:t>, </a:t>
            </a:r>
            <a:r>
              <a:rPr lang="en-US" altLang="en-US" b="1" i="1" dirty="0">
                <a:solidFill>
                  <a:srgbClr val="000000"/>
                </a:solidFill>
                <a:latin typeface="Arial" panose="020B0604020202020204" pitchFamily="34" charset="0"/>
              </a:rPr>
              <a:t>D</a:t>
            </a:r>
            <a:r>
              <a:rPr lang="en-US" altLang="en-US" b="1" i="1" baseline="-25000" dirty="0">
                <a:solidFill>
                  <a:srgbClr val="000000"/>
                </a:solidFill>
                <a:latin typeface="Arial" panose="020B0604020202020204" pitchFamily="34" charset="0"/>
              </a:rPr>
              <a:t>t</a:t>
            </a:r>
          </a:p>
        </p:txBody>
      </p:sp>
      <p:sp>
        <p:nvSpPr>
          <p:cNvPr id="25688" name="Text Box 88"/>
          <p:cNvSpPr txBox="1">
            <a:spLocks noChangeArrowheads="1"/>
          </p:cNvSpPr>
          <p:nvPr/>
        </p:nvSpPr>
        <p:spPr bwMode="auto">
          <a:xfrm>
            <a:off x="3721100" y="1628775"/>
            <a:ext cx="170815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spcBef>
                <a:spcPct val="0"/>
              </a:spcBef>
              <a:buClrTx/>
              <a:buFontTx/>
              <a:buNone/>
            </a:pPr>
            <a:r>
              <a:rPr lang="en-US" altLang="en-US" b="1" i="1" dirty="0">
                <a:solidFill>
                  <a:srgbClr val="000000"/>
                </a:solidFill>
                <a:latin typeface="Arial" panose="020B0604020202020204" pitchFamily="34" charset="0"/>
              </a:rPr>
              <a:t>(b)</a:t>
            </a:r>
          </a:p>
          <a:p>
            <a:pPr algn="ctr" eaLnBrk="1" hangingPunct="1">
              <a:lnSpc>
                <a:spcPct val="80000"/>
              </a:lnSpc>
              <a:spcBef>
                <a:spcPct val="0"/>
              </a:spcBef>
              <a:buClrTx/>
              <a:buFontTx/>
              <a:buNone/>
            </a:pPr>
            <a:r>
              <a:rPr lang="en-US" altLang="en-US" b="1" dirty="0">
                <a:solidFill>
                  <a:srgbClr val="000000"/>
                </a:solidFill>
                <a:latin typeface="Arial" panose="020B0604020202020204" pitchFamily="34" charset="0"/>
              </a:rPr>
              <a:t>Asset</a:t>
            </a:r>
          </a:p>
          <a:p>
            <a:pPr algn="ctr" eaLnBrk="1" hangingPunct="1">
              <a:lnSpc>
                <a:spcPct val="80000"/>
              </a:lnSpc>
              <a:spcBef>
                <a:spcPct val="0"/>
              </a:spcBef>
              <a:buClrTx/>
              <a:buFontTx/>
              <a:buNone/>
            </a:pPr>
            <a:r>
              <a:rPr lang="en-US" altLang="en-US" b="1" dirty="0">
                <a:solidFill>
                  <a:srgbClr val="000000"/>
                </a:solidFill>
                <a:latin typeface="Arial" panose="020B0604020202020204" pitchFamily="34" charset="0"/>
              </a:rPr>
              <a:t>demand for</a:t>
            </a:r>
          </a:p>
          <a:p>
            <a:pPr algn="ctr" eaLnBrk="1" hangingPunct="1">
              <a:lnSpc>
                <a:spcPct val="80000"/>
              </a:lnSpc>
              <a:spcBef>
                <a:spcPct val="0"/>
              </a:spcBef>
              <a:buClrTx/>
              <a:buFontTx/>
              <a:buNone/>
            </a:pPr>
            <a:r>
              <a:rPr lang="en-US" altLang="en-US" b="1" dirty="0">
                <a:solidFill>
                  <a:srgbClr val="000000"/>
                </a:solidFill>
                <a:latin typeface="Arial" panose="020B0604020202020204" pitchFamily="34" charset="0"/>
              </a:rPr>
              <a:t>money, </a:t>
            </a:r>
            <a:r>
              <a:rPr lang="en-US" altLang="en-US" b="1" i="1" dirty="0">
                <a:solidFill>
                  <a:srgbClr val="000000"/>
                </a:solidFill>
                <a:latin typeface="Arial" panose="020B0604020202020204" pitchFamily="34" charset="0"/>
              </a:rPr>
              <a:t>D</a:t>
            </a:r>
            <a:r>
              <a:rPr lang="en-US" altLang="en-US" b="1" i="1" baseline="-25000" dirty="0">
                <a:solidFill>
                  <a:srgbClr val="000000"/>
                </a:solidFill>
                <a:latin typeface="Arial" panose="020B0604020202020204" pitchFamily="34" charset="0"/>
              </a:rPr>
              <a:t>a</a:t>
            </a:r>
          </a:p>
        </p:txBody>
      </p:sp>
      <p:sp>
        <p:nvSpPr>
          <p:cNvPr id="25689" name="Text Box 89"/>
          <p:cNvSpPr txBox="1">
            <a:spLocks noChangeArrowheads="1"/>
          </p:cNvSpPr>
          <p:nvPr/>
        </p:nvSpPr>
        <p:spPr bwMode="auto">
          <a:xfrm>
            <a:off x="6203950" y="1260475"/>
            <a:ext cx="17081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Bef>
                <a:spcPct val="0"/>
              </a:spcBef>
              <a:buClrTx/>
              <a:buFontTx/>
              <a:buNone/>
            </a:pPr>
            <a:r>
              <a:rPr lang="en-US" altLang="en-US" b="1" i="1" dirty="0">
                <a:solidFill>
                  <a:srgbClr val="000000"/>
                </a:solidFill>
                <a:latin typeface="Arial" panose="020B0604020202020204" pitchFamily="34" charset="0"/>
              </a:rPr>
              <a:t>(c)</a:t>
            </a:r>
          </a:p>
          <a:p>
            <a:pPr algn="ctr" eaLnBrk="1" hangingPunct="1">
              <a:lnSpc>
                <a:spcPct val="90000"/>
              </a:lnSpc>
              <a:spcBef>
                <a:spcPct val="0"/>
              </a:spcBef>
              <a:buClrTx/>
              <a:buFontTx/>
              <a:buNone/>
            </a:pPr>
            <a:r>
              <a:rPr lang="en-US" altLang="en-US" b="1" dirty="0">
                <a:solidFill>
                  <a:srgbClr val="000000"/>
                </a:solidFill>
                <a:latin typeface="Arial" panose="020B0604020202020204" pitchFamily="34" charset="0"/>
              </a:rPr>
              <a:t>Total</a:t>
            </a:r>
          </a:p>
          <a:p>
            <a:pPr algn="ctr" eaLnBrk="1" hangingPunct="1">
              <a:lnSpc>
                <a:spcPct val="90000"/>
              </a:lnSpc>
              <a:spcBef>
                <a:spcPct val="0"/>
              </a:spcBef>
              <a:buClrTx/>
              <a:buFontTx/>
              <a:buNone/>
            </a:pPr>
            <a:r>
              <a:rPr lang="en-US" altLang="en-US" b="1" dirty="0">
                <a:solidFill>
                  <a:srgbClr val="000000"/>
                </a:solidFill>
                <a:latin typeface="Arial" panose="020B0604020202020204" pitchFamily="34" charset="0"/>
              </a:rPr>
              <a:t>demand for</a:t>
            </a:r>
          </a:p>
          <a:p>
            <a:pPr algn="ctr" eaLnBrk="1" hangingPunct="1">
              <a:lnSpc>
                <a:spcPct val="90000"/>
              </a:lnSpc>
              <a:spcBef>
                <a:spcPct val="0"/>
              </a:spcBef>
              <a:buClrTx/>
              <a:buFontTx/>
              <a:buNone/>
            </a:pPr>
            <a:r>
              <a:rPr lang="en-US" altLang="en-US" b="1" dirty="0">
                <a:solidFill>
                  <a:srgbClr val="000000"/>
                </a:solidFill>
                <a:latin typeface="Arial" panose="020B0604020202020204" pitchFamily="34" charset="0"/>
              </a:rPr>
              <a:t>money, </a:t>
            </a:r>
            <a:r>
              <a:rPr lang="en-US" altLang="en-US" b="1" i="1" dirty="0">
                <a:solidFill>
                  <a:srgbClr val="000000"/>
                </a:solidFill>
                <a:latin typeface="Arial" panose="020B0604020202020204" pitchFamily="34" charset="0"/>
              </a:rPr>
              <a:t>D</a:t>
            </a:r>
            <a:r>
              <a:rPr lang="en-US" altLang="en-US" b="1" i="1" baseline="-25000" dirty="0">
                <a:solidFill>
                  <a:srgbClr val="000000"/>
                </a:solidFill>
                <a:latin typeface="Arial" panose="020B0604020202020204" pitchFamily="34" charset="0"/>
              </a:rPr>
              <a:t>m</a:t>
            </a:r>
          </a:p>
          <a:p>
            <a:pPr algn="ctr" eaLnBrk="1" hangingPunct="1">
              <a:lnSpc>
                <a:spcPct val="90000"/>
              </a:lnSpc>
              <a:spcBef>
                <a:spcPct val="0"/>
              </a:spcBef>
              <a:buClrTx/>
              <a:buFontTx/>
              <a:buNone/>
            </a:pPr>
            <a:r>
              <a:rPr lang="en-US" altLang="en-US" b="1" dirty="0">
                <a:solidFill>
                  <a:srgbClr val="000000"/>
                </a:solidFill>
                <a:latin typeface="Arial" panose="020B0604020202020204" pitchFamily="34" charset="0"/>
              </a:rPr>
              <a:t>and supply</a:t>
            </a:r>
          </a:p>
        </p:txBody>
      </p:sp>
      <p:sp>
        <p:nvSpPr>
          <p:cNvPr id="25690" name="Line 90"/>
          <p:cNvSpPr>
            <a:spLocks noChangeShapeType="1"/>
          </p:cNvSpPr>
          <p:nvPr/>
        </p:nvSpPr>
        <p:spPr bwMode="auto">
          <a:xfrm>
            <a:off x="2216150" y="3230563"/>
            <a:ext cx="0" cy="1695450"/>
          </a:xfrm>
          <a:prstGeom prst="line">
            <a:avLst/>
          </a:prstGeom>
          <a:noFill/>
          <a:ln w="57150">
            <a:solidFill>
              <a:srgbClr val="6699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5691" name="Line 91"/>
          <p:cNvSpPr>
            <a:spLocks noChangeShapeType="1"/>
          </p:cNvSpPr>
          <p:nvPr/>
        </p:nvSpPr>
        <p:spPr bwMode="auto">
          <a:xfrm>
            <a:off x="3673475" y="3230563"/>
            <a:ext cx="1490663" cy="1704975"/>
          </a:xfrm>
          <a:prstGeom prst="line">
            <a:avLst/>
          </a:prstGeom>
          <a:noFill/>
          <a:ln w="57150">
            <a:solidFill>
              <a:srgbClr val="6699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5692" name="Text Box 92"/>
          <p:cNvSpPr txBox="1">
            <a:spLocks noChangeArrowheads="1"/>
          </p:cNvSpPr>
          <p:nvPr/>
        </p:nvSpPr>
        <p:spPr bwMode="auto">
          <a:xfrm>
            <a:off x="2222500" y="4621213"/>
            <a:ext cx="3508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spcBef>
                <a:spcPct val="0"/>
              </a:spcBef>
              <a:buClrTx/>
              <a:buFontTx/>
              <a:buNone/>
            </a:pPr>
            <a:r>
              <a:rPr lang="en-US" altLang="en-US" sz="1400" b="1" i="1" dirty="0">
                <a:latin typeface="Arial" panose="020B0604020202020204" pitchFamily="34" charset="0"/>
              </a:rPr>
              <a:t>D</a:t>
            </a:r>
            <a:r>
              <a:rPr lang="en-US" altLang="en-US" sz="1400" b="1" i="1" baseline="-25000" dirty="0">
                <a:latin typeface="Arial" panose="020B0604020202020204" pitchFamily="34" charset="0"/>
              </a:rPr>
              <a:t>t</a:t>
            </a:r>
          </a:p>
        </p:txBody>
      </p:sp>
      <p:sp>
        <p:nvSpPr>
          <p:cNvPr id="25693" name="Text Box 93"/>
          <p:cNvSpPr txBox="1">
            <a:spLocks noChangeArrowheads="1"/>
          </p:cNvSpPr>
          <p:nvPr/>
        </p:nvSpPr>
        <p:spPr bwMode="auto">
          <a:xfrm>
            <a:off x="5108575" y="4621213"/>
            <a:ext cx="3762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spcBef>
                <a:spcPct val="0"/>
              </a:spcBef>
              <a:buClrTx/>
              <a:buFontTx/>
              <a:buNone/>
            </a:pPr>
            <a:r>
              <a:rPr lang="en-US" altLang="en-US" sz="1400" b="1" i="1" dirty="0">
                <a:latin typeface="Arial" panose="020B0604020202020204" pitchFamily="34" charset="0"/>
              </a:rPr>
              <a:t>D</a:t>
            </a:r>
            <a:r>
              <a:rPr lang="en-US" altLang="en-US" sz="1400" b="1" i="1" baseline="-25000" dirty="0">
                <a:latin typeface="Arial" panose="020B0604020202020204" pitchFamily="34" charset="0"/>
              </a:rPr>
              <a:t>a</a:t>
            </a:r>
          </a:p>
        </p:txBody>
      </p:sp>
      <p:sp>
        <p:nvSpPr>
          <p:cNvPr id="25694" name="Text Box 94"/>
          <p:cNvSpPr txBox="1">
            <a:spLocks noChangeArrowheads="1"/>
          </p:cNvSpPr>
          <p:nvPr/>
        </p:nvSpPr>
        <p:spPr bwMode="auto">
          <a:xfrm>
            <a:off x="7912290" y="4621213"/>
            <a:ext cx="420308"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spcBef>
                <a:spcPct val="0"/>
              </a:spcBef>
              <a:buClrTx/>
              <a:buFontTx/>
              <a:buNone/>
            </a:pPr>
            <a:r>
              <a:rPr lang="en-US" altLang="en-US" sz="1400" b="1" i="1" dirty="0">
                <a:latin typeface="Arial" panose="020B0604020202020204" pitchFamily="34" charset="0"/>
              </a:rPr>
              <a:t>D</a:t>
            </a:r>
            <a:r>
              <a:rPr lang="en-US" altLang="en-US" sz="1400" b="1" i="1" baseline="-25000" dirty="0">
                <a:latin typeface="Arial" panose="020B0604020202020204" pitchFamily="34" charset="0"/>
              </a:rPr>
              <a:t>m</a:t>
            </a:r>
          </a:p>
        </p:txBody>
      </p:sp>
      <p:sp>
        <p:nvSpPr>
          <p:cNvPr id="25695" name="Line 95"/>
          <p:cNvSpPr>
            <a:spLocks noChangeShapeType="1"/>
          </p:cNvSpPr>
          <p:nvPr/>
        </p:nvSpPr>
        <p:spPr bwMode="auto">
          <a:xfrm>
            <a:off x="6604000" y="3230563"/>
            <a:ext cx="1490663" cy="1704975"/>
          </a:xfrm>
          <a:prstGeom prst="line">
            <a:avLst/>
          </a:prstGeom>
          <a:noFill/>
          <a:ln w="57150">
            <a:solidFill>
              <a:srgbClr val="6699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5696" name="Line 96"/>
          <p:cNvSpPr>
            <a:spLocks noChangeShapeType="1"/>
          </p:cNvSpPr>
          <p:nvPr/>
        </p:nvSpPr>
        <p:spPr bwMode="auto">
          <a:xfrm>
            <a:off x="7366000" y="3230563"/>
            <a:ext cx="0" cy="1695450"/>
          </a:xfrm>
          <a:prstGeom prst="line">
            <a:avLst/>
          </a:prstGeom>
          <a:noFill/>
          <a:ln w="571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5697" name="Text Box 97"/>
          <p:cNvSpPr txBox="1">
            <a:spLocks noChangeArrowheads="1"/>
          </p:cNvSpPr>
          <p:nvPr/>
        </p:nvSpPr>
        <p:spPr bwMode="auto">
          <a:xfrm>
            <a:off x="7334250" y="3201988"/>
            <a:ext cx="4048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spcBef>
                <a:spcPct val="0"/>
              </a:spcBef>
              <a:buClrTx/>
              <a:buFontTx/>
              <a:buNone/>
            </a:pPr>
            <a:r>
              <a:rPr lang="en-US" altLang="en-US" sz="1400" b="1" i="1" dirty="0">
                <a:latin typeface="Arial" panose="020B0604020202020204" pitchFamily="34" charset="0"/>
              </a:rPr>
              <a:t>S</a:t>
            </a:r>
            <a:r>
              <a:rPr lang="en-US" altLang="en-US" sz="1400" b="1" i="1" baseline="-25000" dirty="0">
                <a:latin typeface="Arial" panose="020B0604020202020204" pitchFamily="34" charset="0"/>
              </a:rPr>
              <a:t>m</a:t>
            </a:r>
          </a:p>
        </p:txBody>
      </p:sp>
      <p:sp>
        <p:nvSpPr>
          <p:cNvPr id="25698" name="Line 98"/>
          <p:cNvSpPr>
            <a:spLocks noChangeShapeType="1"/>
          </p:cNvSpPr>
          <p:nvPr/>
        </p:nvSpPr>
        <p:spPr bwMode="auto">
          <a:xfrm flipH="1">
            <a:off x="5934075" y="4076700"/>
            <a:ext cx="1428750" cy="0"/>
          </a:xfrm>
          <a:prstGeom prst="line">
            <a:avLst/>
          </a:prstGeom>
          <a:noFill/>
          <a:ln w="254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5699" name="Text Box 99"/>
          <p:cNvSpPr txBox="1">
            <a:spLocks noChangeArrowheads="1"/>
          </p:cNvSpPr>
          <p:nvPr/>
        </p:nvSpPr>
        <p:spPr bwMode="auto">
          <a:xfrm>
            <a:off x="5608638" y="39306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400" b="1" dirty="0">
                <a:solidFill>
                  <a:srgbClr val="000000"/>
                </a:solidFill>
                <a:latin typeface="Arial" panose="020B0604020202020204" pitchFamily="34" charset="0"/>
              </a:rPr>
              <a:t>5</a:t>
            </a:r>
          </a:p>
        </p:txBody>
      </p:sp>
      <p:sp>
        <p:nvSpPr>
          <p:cNvPr id="44"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8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68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68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66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662"/>
                                        </p:tgtEl>
                                        <p:attrNameLst>
                                          <p:attrName>style.visibility</p:attrName>
                                        </p:attrNameLst>
                                      </p:cBhvr>
                                      <p:to>
                                        <p:strVal val="visible"/>
                                      </p:to>
                                    </p:set>
                                  </p:childTnLst>
                                </p:cTn>
                              </p:par>
                            </p:childTnLst>
                          </p:cTn>
                        </p:par>
                        <p:par>
                          <p:cTn id="33" fill="hold" nodeType="afterGroup">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25687"/>
                                        </p:tgtEl>
                                        <p:attrNameLst>
                                          <p:attrName>style.visibility</p:attrName>
                                        </p:attrNameLst>
                                      </p:cBhvr>
                                      <p:to>
                                        <p:strVal val="visible"/>
                                      </p:to>
                                    </p:set>
                                    <p:animEffect transition="in" filter="wipe(up)">
                                      <p:cBhvr>
                                        <p:cTn id="36" dur="500"/>
                                        <p:tgtEl>
                                          <p:spTgt spid="25687"/>
                                        </p:tgtEl>
                                      </p:cBhvr>
                                    </p:animEffect>
                                  </p:childTnLst>
                                </p:cTn>
                              </p:par>
                            </p:childTnLst>
                          </p:cTn>
                        </p:par>
                        <p:par>
                          <p:cTn id="37" fill="hold" nodeType="afterGroup">
                            <p:stCondLst>
                              <p:cond delay="1000"/>
                            </p:stCondLst>
                            <p:childTnLst>
                              <p:par>
                                <p:cTn id="38" presetID="22" presetClass="entr" presetSubtype="1" fill="hold" nodeType="afterEffect">
                                  <p:stCondLst>
                                    <p:cond delay="0"/>
                                  </p:stCondLst>
                                  <p:childTnLst>
                                    <p:set>
                                      <p:cBhvr>
                                        <p:cTn id="39" dur="1" fill="hold">
                                          <p:stCondLst>
                                            <p:cond delay="0"/>
                                          </p:stCondLst>
                                        </p:cTn>
                                        <p:tgtEl>
                                          <p:spTgt spid="25690"/>
                                        </p:tgtEl>
                                        <p:attrNameLst>
                                          <p:attrName>style.visibility</p:attrName>
                                        </p:attrNameLst>
                                      </p:cBhvr>
                                      <p:to>
                                        <p:strVal val="visible"/>
                                      </p:to>
                                    </p:set>
                                    <p:animEffect transition="in" filter="wipe(up)">
                                      <p:cBhvr>
                                        <p:cTn id="40" dur="1000"/>
                                        <p:tgtEl>
                                          <p:spTgt spid="25690"/>
                                        </p:tgtEl>
                                      </p:cBhvr>
                                    </p:animEffect>
                                  </p:childTnLst>
                                </p:cTn>
                              </p:par>
                            </p:childTnLst>
                          </p:cTn>
                        </p:par>
                        <p:par>
                          <p:cTn id="41" fill="hold" nodeType="afterGroup">
                            <p:stCondLst>
                              <p:cond delay="2000"/>
                            </p:stCondLst>
                            <p:childTnLst>
                              <p:par>
                                <p:cTn id="42" presetID="1" presetClass="entr" presetSubtype="0" fill="hold" grpId="0" nodeType="afterEffect">
                                  <p:stCondLst>
                                    <p:cond delay="0"/>
                                  </p:stCondLst>
                                  <p:childTnLst>
                                    <p:set>
                                      <p:cBhvr>
                                        <p:cTn id="43" dur="1" fill="hold">
                                          <p:stCondLst>
                                            <p:cond delay="0"/>
                                          </p:stCondLst>
                                        </p:cTn>
                                        <p:tgtEl>
                                          <p:spTgt spid="25692"/>
                                        </p:tgtEl>
                                        <p:attrNameLst>
                                          <p:attrName>style.visibility</p:attrName>
                                        </p:attrNameLst>
                                      </p:cBhvr>
                                      <p:to>
                                        <p:strVal val="visible"/>
                                      </p:to>
                                    </p:set>
                                  </p:childTnLst>
                                </p:cTn>
                              </p:par>
                            </p:childTnLst>
                          </p:cTn>
                        </p:par>
                        <p:par>
                          <p:cTn id="44" fill="hold" nodeType="afterGroup">
                            <p:stCondLst>
                              <p:cond delay="2000"/>
                            </p:stCondLst>
                            <p:childTnLst>
                              <p:par>
                                <p:cTn id="45" presetID="23" presetClass="entr" presetSubtype="16" fill="hold" grpId="0" nodeType="afterEffect">
                                  <p:stCondLst>
                                    <p:cond delay="0"/>
                                  </p:stCondLst>
                                  <p:childTnLst>
                                    <p:set>
                                      <p:cBhvr>
                                        <p:cTn id="46" dur="1" fill="hold">
                                          <p:stCondLst>
                                            <p:cond delay="0"/>
                                          </p:stCondLst>
                                        </p:cTn>
                                        <p:tgtEl>
                                          <p:spTgt spid="25686"/>
                                        </p:tgtEl>
                                        <p:attrNameLst>
                                          <p:attrName>style.visibility</p:attrName>
                                        </p:attrNameLst>
                                      </p:cBhvr>
                                      <p:to>
                                        <p:strVal val="visible"/>
                                      </p:to>
                                    </p:set>
                                    <p:anim calcmode="lin" valueType="num">
                                      <p:cBhvr>
                                        <p:cTn id="47" dur="1000" fill="hold"/>
                                        <p:tgtEl>
                                          <p:spTgt spid="25686"/>
                                        </p:tgtEl>
                                        <p:attrNameLst>
                                          <p:attrName>ppt_w</p:attrName>
                                        </p:attrNameLst>
                                      </p:cBhvr>
                                      <p:tavLst>
                                        <p:tav tm="0">
                                          <p:val>
                                            <p:fltVal val="0"/>
                                          </p:val>
                                        </p:tav>
                                        <p:tav tm="100000">
                                          <p:val>
                                            <p:strVal val="#ppt_w"/>
                                          </p:val>
                                        </p:tav>
                                      </p:tavLst>
                                    </p:anim>
                                    <p:anim calcmode="lin" valueType="num">
                                      <p:cBhvr>
                                        <p:cTn id="48" dur="1000" fill="hold"/>
                                        <p:tgtEl>
                                          <p:spTgt spid="25686"/>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25688"/>
                                        </p:tgtEl>
                                        <p:attrNameLst>
                                          <p:attrName>style.visibility</p:attrName>
                                        </p:attrNameLst>
                                      </p:cBhvr>
                                      <p:to>
                                        <p:strVal val="visible"/>
                                      </p:to>
                                    </p:set>
                                    <p:animEffect transition="in" filter="wipe(up)">
                                      <p:cBhvr>
                                        <p:cTn id="53" dur="500"/>
                                        <p:tgtEl>
                                          <p:spTgt spid="25688"/>
                                        </p:tgtEl>
                                      </p:cBhvr>
                                    </p:animEffect>
                                  </p:childTnLst>
                                </p:cTn>
                              </p:par>
                            </p:childTnLst>
                          </p:cTn>
                        </p:par>
                        <p:par>
                          <p:cTn id="54" fill="hold" nodeType="afterGroup">
                            <p:stCondLst>
                              <p:cond delay="500"/>
                            </p:stCondLst>
                            <p:childTnLst>
                              <p:par>
                                <p:cTn id="55" presetID="22" presetClass="entr" presetSubtype="8" fill="hold" nodeType="afterEffect">
                                  <p:stCondLst>
                                    <p:cond delay="0"/>
                                  </p:stCondLst>
                                  <p:childTnLst>
                                    <p:set>
                                      <p:cBhvr>
                                        <p:cTn id="56" dur="1" fill="hold">
                                          <p:stCondLst>
                                            <p:cond delay="0"/>
                                          </p:stCondLst>
                                        </p:cTn>
                                        <p:tgtEl>
                                          <p:spTgt spid="25691"/>
                                        </p:tgtEl>
                                        <p:attrNameLst>
                                          <p:attrName>style.visibility</p:attrName>
                                        </p:attrNameLst>
                                      </p:cBhvr>
                                      <p:to>
                                        <p:strVal val="visible"/>
                                      </p:to>
                                    </p:set>
                                    <p:animEffect transition="in" filter="wipe(left)">
                                      <p:cBhvr>
                                        <p:cTn id="57" dur="1000"/>
                                        <p:tgtEl>
                                          <p:spTgt spid="25691"/>
                                        </p:tgtEl>
                                      </p:cBhvr>
                                    </p:animEffect>
                                  </p:childTnLst>
                                </p:cTn>
                              </p:par>
                            </p:childTnLst>
                          </p:cTn>
                        </p:par>
                        <p:par>
                          <p:cTn id="58" fill="hold" nodeType="afterGroup">
                            <p:stCondLst>
                              <p:cond delay="1500"/>
                            </p:stCondLst>
                            <p:childTnLst>
                              <p:par>
                                <p:cTn id="59" presetID="1" presetClass="entr" presetSubtype="0" fill="hold" grpId="0" nodeType="afterEffect">
                                  <p:stCondLst>
                                    <p:cond delay="0"/>
                                  </p:stCondLst>
                                  <p:childTnLst>
                                    <p:set>
                                      <p:cBhvr>
                                        <p:cTn id="60" dur="1" fill="hold">
                                          <p:stCondLst>
                                            <p:cond delay="0"/>
                                          </p:stCondLst>
                                        </p:cTn>
                                        <p:tgtEl>
                                          <p:spTgt spid="25693"/>
                                        </p:tgtEl>
                                        <p:attrNameLst>
                                          <p:attrName>style.visibility</p:attrName>
                                        </p:attrNameLst>
                                      </p:cBhvr>
                                      <p:to>
                                        <p:strVal val="visible"/>
                                      </p:to>
                                    </p:set>
                                  </p:childTnLst>
                                </p:cTn>
                              </p:par>
                            </p:childTnLst>
                          </p:cTn>
                        </p:par>
                        <p:par>
                          <p:cTn id="61" fill="hold" nodeType="afterGroup">
                            <p:stCondLst>
                              <p:cond delay="1500"/>
                            </p:stCondLst>
                            <p:childTnLst>
                              <p:par>
                                <p:cTn id="62" presetID="23" presetClass="entr" presetSubtype="16" fill="hold" grpId="0" nodeType="afterEffect">
                                  <p:stCondLst>
                                    <p:cond delay="0"/>
                                  </p:stCondLst>
                                  <p:childTnLst>
                                    <p:set>
                                      <p:cBhvr>
                                        <p:cTn id="63" dur="1" fill="hold">
                                          <p:stCondLst>
                                            <p:cond delay="0"/>
                                          </p:stCondLst>
                                        </p:cTn>
                                        <p:tgtEl>
                                          <p:spTgt spid="25685"/>
                                        </p:tgtEl>
                                        <p:attrNameLst>
                                          <p:attrName>style.visibility</p:attrName>
                                        </p:attrNameLst>
                                      </p:cBhvr>
                                      <p:to>
                                        <p:strVal val="visible"/>
                                      </p:to>
                                    </p:set>
                                    <p:anim calcmode="lin" valueType="num">
                                      <p:cBhvr>
                                        <p:cTn id="64" dur="1000" fill="hold"/>
                                        <p:tgtEl>
                                          <p:spTgt spid="25685"/>
                                        </p:tgtEl>
                                        <p:attrNameLst>
                                          <p:attrName>ppt_w</p:attrName>
                                        </p:attrNameLst>
                                      </p:cBhvr>
                                      <p:tavLst>
                                        <p:tav tm="0">
                                          <p:val>
                                            <p:fltVal val="0"/>
                                          </p:val>
                                        </p:tav>
                                        <p:tav tm="100000">
                                          <p:val>
                                            <p:strVal val="#ppt_w"/>
                                          </p:val>
                                        </p:tav>
                                      </p:tavLst>
                                    </p:anim>
                                    <p:anim calcmode="lin" valueType="num">
                                      <p:cBhvr>
                                        <p:cTn id="65" dur="1000" fill="hold"/>
                                        <p:tgtEl>
                                          <p:spTgt spid="25685"/>
                                        </p:tgtEl>
                                        <p:attrNameLst>
                                          <p:attrName>ppt_h</p:attrName>
                                        </p:attrNameLst>
                                      </p:cBhvr>
                                      <p:tavLst>
                                        <p:tav tm="0">
                                          <p:val>
                                            <p:fltVal val="0"/>
                                          </p:val>
                                        </p:tav>
                                        <p:tav tm="100000">
                                          <p:val>
                                            <p:strVal val="#ppt_h"/>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25689"/>
                                        </p:tgtEl>
                                        <p:attrNameLst>
                                          <p:attrName>style.visibility</p:attrName>
                                        </p:attrNameLst>
                                      </p:cBhvr>
                                      <p:to>
                                        <p:strVal val="visible"/>
                                      </p:to>
                                    </p:set>
                                    <p:animEffect transition="in" filter="wipe(up)">
                                      <p:cBhvr>
                                        <p:cTn id="70" dur="500"/>
                                        <p:tgtEl>
                                          <p:spTgt spid="25689"/>
                                        </p:tgtEl>
                                      </p:cBhvr>
                                    </p:animEffect>
                                  </p:childTnLst>
                                </p:cTn>
                              </p:par>
                            </p:childTnLst>
                          </p:cTn>
                        </p:par>
                        <p:par>
                          <p:cTn id="71" fill="hold" nodeType="afterGroup">
                            <p:stCondLst>
                              <p:cond delay="500"/>
                            </p:stCondLst>
                            <p:childTnLst>
                              <p:par>
                                <p:cTn id="72" presetID="22" presetClass="entr" presetSubtype="8" fill="hold" nodeType="afterEffect">
                                  <p:stCondLst>
                                    <p:cond delay="0"/>
                                  </p:stCondLst>
                                  <p:childTnLst>
                                    <p:set>
                                      <p:cBhvr>
                                        <p:cTn id="73" dur="1" fill="hold">
                                          <p:stCondLst>
                                            <p:cond delay="0"/>
                                          </p:stCondLst>
                                        </p:cTn>
                                        <p:tgtEl>
                                          <p:spTgt spid="25695"/>
                                        </p:tgtEl>
                                        <p:attrNameLst>
                                          <p:attrName>style.visibility</p:attrName>
                                        </p:attrNameLst>
                                      </p:cBhvr>
                                      <p:to>
                                        <p:strVal val="visible"/>
                                      </p:to>
                                    </p:set>
                                    <p:animEffect transition="in" filter="wipe(left)">
                                      <p:cBhvr>
                                        <p:cTn id="74" dur="1000"/>
                                        <p:tgtEl>
                                          <p:spTgt spid="25695"/>
                                        </p:tgtEl>
                                      </p:cBhvr>
                                    </p:animEffect>
                                  </p:childTnLst>
                                </p:cTn>
                              </p:par>
                            </p:childTnLst>
                          </p:cTn>
                        </p:par>
                        <p:par>
                          <p:cTn id="75" fill="hold" nodeType="afterGroup">
                            <p:stCondLst>
                              <p:cond delay="1500"/>
                            </p:stCondLst>
                            <p:childTnLst>
                              <p:par>
                                <p:cTn id="76" presetID="1" presetClass="entr" presetSubtype="0" fill="hold" grpId="0" nodeType="afterEffect">
                                  <p:stCondLst>
                                    <p:cond delay="0"/>
                                  </p:stCondLst>
                                  <p:childTnLst>
                                    <p:set>
                                      <p:cBhvr>
                                        <p:cTn id="77" dur="1" fill="hold">
                                          <p:stCondLst>
                                            <p:cond delay="0"/>
                                          </p:stCondLst>
                                        </p:cTn>
                                        <p:tgtEl>
                                          <p:spTgt spid="25694"/>
                                        </p:tgtEl>
                                        <p:attrNameLst>
                                          <p:attrName>style.visibility</p:attrName>
                                        </p:attrNameLst>
                                      </p:cBhvr>
                                      <p:to>
                                        <p:strVal val="visible"/>
                                      </p:to>
                                    </p:set>
                                  </p:childTnLst>
                                </p:cTn>
                              </p:par>
                            </p:childTnLst>
                          </p:cTn>
                        </p:par>
                        <p:par>
                          <p:cTn id="78" fill="hold" nodeType="afterGroup">
                            <p:stCondLst>
                              <p:cond delay="1500"/>
                            </p:stCondLst>
                            <p:childTnLst>
                              <p:par>
                                <p:cTn id="79" presetID="22" presetClass="entr" presetSubtype="1" fill="hold" nodeType="afterEffect">
                                  <p:stCondLst>
                                    <p:cond delay="0"/>
                                  </p:stCondLst>
                                  <p:childTnLst>
                                    <p:set>
                                      <p:cBhvr>
                                        <p:cTn id="80" dur="1" fill="hold">
                                          <p:stCondLst>
                                            <p:cond delay="0"/>
                                          </p:stCondLst>
                                        </p:cTn>
                                        <p:tgtEl>
                                          <p:spTgt spid="25696"/>
                                        </p:tgtEl>
                                        <p:attrNameLst>
                                          <p:attrName>style.visibility</p:attrName>
                                        </p:attrNameLst>
                                      </p:cBhvr>
                                      <p:to>
                                        <p:strVal val="visible"/>
                                      </p:to>
                                    </p:set>
                                    <p:animEffect transition="in" filter="wipe(up)">
                                      <p:cBhvr>
                                        <p:cTn id="81" dur="1000"/>
                                        <p:tgtEl>
                                          <p:spTgt spid="25696"/>
                                        </p:tgtEl>
                                      </p:cBhvr>
                                    </p:animEffect>
                                  </p:childTnLst>
                                </p:cTn>
                              </p:par>
                            </p:childTnLst>
                          </p:cTn>
                        </p:par>
                        <p:par>
                          <p:cTn id="82" fill="hold" nodeType="afterGroup">
                            <p:stCondLst>
                              <p:cond delay="2500"/>
                            </p:stCondLst>
                            <p:childTnLst>
                              <p:par>
                                <p:cTn id="83" presetID="1" presetClass="entr" presetSubtype="0" fill="hold" grpId="0" nodeType="afterEffect">
                                  <p:stCondLst>
                                    <p:cond delay="0"/>
                                  </p:stCondLst>
                                  <p:childTnLst>
                                    <p:set>
                                      <p:cBhvr>
                                        <p:cTn id="84" dur="1" fill="hold">
                                          <p:stCondLst>
                                            <p:cond delay="0"/>
                                          </p:stCondLst>
                                        </p:cTn>
                                        <p:tgtEl>
                                          <p:spTgt spid="25697"/>
                                        </p:tgtEl>
                                        <p:attrNameLst>
                                          <p:attrName>style.visibility</p:attrName>
                                        </p:attrNameLst>
                                      </p:cBhvr>
                                      <p:to>
                                        <p:strVal val="visible"/>
                                      </p:to>
                                    </p:set>
                                  </p:childTnLst>
                                </p:cTn>
                              </p:par>
                            </p:childTnLst>
                          </p:cTn>
                        </p:par>
                        <p:par>
                          <p:cTn id="85" fill="hold" nodeType="afterGroup">
                            <p:stCondLst>
                              <p:cond delay="2500"/>
                            </p:stCondLst>
                            <p:childTnLst>
                              <p:par>
                                <p:cTn id="86" presetID="22" presetClass="entr" presetSubtype="2" fill="hold" nodeType="afterEffect">
                                  <p:stCondLst>
                                    <p:cond delay="0"/>
                                  </p:stCondLst>
                                  <p:childTnLst>
                                    <p:set>
                                      <p:cBhvr>
                                        <p:cTn id="87" dur="1" fill="hold">
                                          <p:stCondLst>
                                            <p:cond delay="0"/>
                                          </p:stCondLst>
                                        </p:cTn>
                                        <p:tgtEl>
                                          <p:spTgt spid="25698"/>
                                        </p:tgtEl>
                                        <p:attrNameLst>
                                          <p:attrName>style.visibility</p:attrName>
                                        </p:attrNameLst>
                                      </p:cBhvr>
                                      <p:to>
                                        <p:strVal val="visible"/>
                                      </p:to>
                                    </p:set>
                                    <p:animEffect transition="in" filter="wipe(right)">
                                      <p:cBhvr>
                                        <p:cTn id="88" dur="500"/>
                                        <p:tgtEl>
                                          <p:spTgt spid="25698"/>
                                        </p:tgtEl>
                                      </p:cBhvr>
                                    </p:animEffect>
                                  </p:childTnLst>
                                </p:cTn>
                              </p:par>
                            </p:childTnLst>
                          </p:cTn>
                        </p:par>
                        <p:par>
                          <p:cTn id="89" fill="hold" nodeType="afterGroup">
                            <p:stCondLst>
                              <p:cond delay="3000"/>
                            </p:stCondLst>
                            <p:childTnLst>
                              <p:par>
                                <p:cTn id="90" presetID="1" presetClass="entr" presetSubtype="0" fill="hold" grpId="0" nodeType="afterEffect">
                                  <p:stCondLst>
                                    <p:cond delay="0"/>
                                  </p:stCondLst>
                                  <p:childTnLst>
                                    <p:set>
                                      <p:cBhvr>
                                        <p:cTn id="91" dur="1" fill="hold">
                                          <p:stCondLst>
                                            <p:cond delay="0"/>
                                          </p:stCondLst>
                                        </p:cTn>
                                        <p:tgtEl>
                                          <p:spTgt spid="25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62" grpId="0"/>
      <p:bldP spid="25663" grpId="0"/>
      <p:bldP spid="25682" grpId="0"/>
      <p:bldP spid="25683" grpId="0"/>
      <p:bldP spid="25684" grpId="0"/>
      <p:bldP spid="25685" grpId="0"/>
      <p:bldP spid="25686" grpId="0"/>
      <p:bldP spid="25687" grpId="0"/>
      <p:bldP spid="25688" grpId="0"/>
      <p:bldP spid="25689" grpId="0"/>
      <p:bldP spid="25692" grpId="0"/>
      <p:bldP spid="25693" grpId="0"/>
      <p:bldP spid="25694" grpId="0"/>
      <p:bldP spid="25697" grpId="0"/>
      <p:bldP spid="2569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Interest Rates Continued</a:t>
            </a:r>
          </a:p>
        </p:txBody>
      </p:sp>
      <p:sp>
        <p:nvSpPr>
          <p:cNvPr id="13315" name="Rectangle 3"/>
          <p:cNvSpPr>
            <a:spLocks noGrp="1" noChangeArrowheads="1"/>
          </p:cNvSpPr>
          <p:nvPr>
            <p:ph idx="1"/>
          </p:nvPr>
        </p:nvSpPr>
        <p:spPr/>
        <p:txBody>
          <a:bodyPr/>
          <a:lstStyle/>
          <a:p>
            <a:pPr eaLnBrk="1" hangingPunct="1">
              <a:buSzPct val="100000"/>
            </a:pPr>
            <a:r>
              <a:rPr lang="en-US" altLang="en-US" sz="3200" dirty="0"/>
              <a:t>Equilibrium interest rate</a:t>
            </a:r>
          </a:p>
          <a:p>
            <a:pPr lvl="1" eaLnBrk="1" hangingPunct="1">
              <a:buClr>
                <a:schemeClr val="accent1"/>
              </a:buClr>
              <a:buSzPct val="100000"/>
            </a:pPr>
            <a:r>
              <a:rPr lang="en-US" altLang="en-US" sz="3200" dirty="0"/>
              <a:t>Changes with shifts in money supply and money demand</a:t>
            </a:r>
          </a:p>
          <a:p>
            <a:pPr eaLnBrk="1" hangingPunct="1">
              <a:buSzPct val="100000"/>
            </a:pPr>
            <a:r>
              <a:rPr lang="en-US" altLang="en-US" sz="3200" dirty="0"/>
              <a:t>Interest rates and bond prices</a:t>
            </a:r>
          </a:p>
          <a:p>
            <a:pPr lvl="1" eaLnBrk="1" hangingPunct="1">
              <a:buClr>
                <a:schemeClr val="accent1"/>
              </a:buClr>
              <a:buSzPct val="100000"/>
            </a:pPr>
            <a:r>
              <a:rPr lang="en-US" altLang="en-US" sz="3200" dirty="0"/>
              <a:t>Inversely related</a:t>
            </a:r>
          </a:p>
          <a:p>
            <a:pPr lvl="1" eaLnBrk="1" hangingPunct="1">
              <a:buClr>
                <a:schemeClr val="accent1"/>
              </a:buClr>
              <a:buSzPct val="100000"/>
            </a:pPr>
            <a:r>
              <a:rPr lang="en-US" altLang="en-US" sz="3200" dirty="0"/>
              <a:t>Bond pays fixed annual interest payment</a:t>
            </a:r>
          </a:p>
          <a:p>
            <a:pPr lvl="1" eaLnBrk="1" hangingPunct="1">
              <a:buClr>
                <a:schemeClr val="accent1"/>
              </a:buClr>
              <a:buSzPct val="100000"/>
            </a:pPr>
            <a:r>
              <a:rPr lang="en-US" altLang="en-US" sz="3200" dirty="0"/>
              <a:t>Lower bond price will raise the interest rate</a:t>
            </a:r>
          </a:p>
        </p:txBody>
      </p:sp>
      <p:sp>
        <p:nvSpPr>
          <p:cNvPr id="5"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LO1</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28156" cy="1143000"/>
          </a:xfrm>
        </p:spPr>
        <p:txBody>
          <a:bodyPr wrap="square" numCol="1" anchorCtr="0" compatLnSpc="1">
            <a:prstTxWarp prst="textNoShape">
              <a:avLst/>
            </a:prstTxWarp>
          </a:bodyPr>
          <a:lstStyle/>
          <a:p>
            <a:pPr eaLnBrk="1" hangingPunct="1">
              <a:defRPr/>
            </a:pPr>
            <a:r>
              <a:rPr lang="en-US" dirty="0">
                <a:ea typeface="ＭＳ Ｐゴシック" charset="0"/>
              </a:rPr>
              <a:t>Federal Reserve Balance Sheet</a:t>
            </a:r>
          </a:p>
        </p:txBody>
      </p:sp>
      <p:sp>
        <p:nvSpPr>
          <p:cNvPr id="15363" name="Rectangle 3"/>
          <p:cNvSpPr>
            <a:spLocks noGrp="1" noChangeArrowheads="1"/>
          </p:cNvSpPr>
          <p:nvPr>
            <p:ph idx="1"/>
          </p:nvPr>
        </p:nvSpPr>
        <p:spPr/>
        <p:txBody>
          <a:bodyPr/>
          <a:lstStyle/>
          <a:p>
            <a:pPr eaLnBrk="1" hangingPunct="1">
              <a:buSzPct val="100000"/>
            </a:pPr>
            <a:r>
              <a:rPr lang="en-US" altLang="en-US" sz="3200" dirty="0"/>
              <a:t>Assets</a:t>
            </a:r>
          </a:p>
          <a:p>
            <a:pPr lvl="1" eaLnBrk="1" hangingPunct="1">
              <a:buClr>
                <a:schemeClr val="accent1"/>
              </a:buClr>
              <a:buSzPct val="100000"/>
            </a:pPr>
            <a:r>
              <a:rPr lang="en-US" altLang="en-US" sz="3200" dirty="0"/>
              <a:t>Securities</a:t>
            </a:r>
          </a:p>
          <a:p>
            <a:pPr lvl="1" eaLnBrk="1" hangingPunct="1">
              <a:buClr>
                <a:schemeClr val="accent1"/>
              </a:buClr>
              <a:buSzPct val="100000"/>
            </a:pPr>
            <a:r>
              <a:rPr lang="en-US" altLang="en-US" sz="3200" dirty="0"/>
              <a:t>Loans to commercial banks</a:t>
            </a:r>
          </a:p>
          <a:p>
            <a:pPr eaLnBrk="1" hangingPunct="1">
              <a:buSzPct val="100000"/>
            </a:pPr>
            <a:r>
              <a:rPr lang="en-US" altLang="en-US" sz="3200" dirty="0"/>
              <a:t>Liabilities</a:t>
            </a:r>
          </a:p>
          <a:p>
            <a:pPr lvl="1" eaLnBrk="1" hangingPunct="1">
              <a:buClr>
                <a:schemeClr val="accent1"/>
              </a:buClr>
              <a:buSzPct val="100000"/>
            </a:pPr>
            <a:r>
              <a:rPr lang="en-US" altLang="en-US" sz="3200" dirty="0"/>
              <a:t>Reserves of commercial banks</a:t>
            </a:r>
          </a:p>
          <a:p>
            <a:pPr lvl="1" eaLnBrk="1" hangingPunct="1">
              <a:buClr>
                <a:schemeClr val="accent1"/>
              </a:buClr>
              <a:buSzPct val="100000"/>
            </a:pPr>
            <a:r>
              <a:rPr lang="en-US" altLang="en-US" sz="3200" dirty="0"/>
              <a:t>Treasury deposits</a:t>
            </a:r>
          </a:p>
          <a:p>
            <a:pPr lvl="1" eaLnBrk="1" hangingPunct="1">
              <a:buClr>
                <a:schemeClr val="accent1"/>
              </a:buClr>
              <a:buSzPct val="100000"/>
            </a:pPr>
            <a:r>
              <a:rPr lang="en-US" altLang="en-US" sz="3200" dirty="0"/>
              <a:t>Federal Reserve Notes outstanding</a:t>
            </a:r>
          </a:p>
        </p:txBody>
      </p:sp>
      <p:sp>
        <p:nvSpPr>
          <p:cNvPr id="5"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LO2</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0"/>
          <p:cNvSpPr txBox="1">
            <a:spLocks noChangeArrowheads="1"/>
          </p:cNvSpPr>
          <p:nvPr/>
        </p:nvSpPr>
        <p:spPr bwMode="auto">
          <a:xfrm>
            <a:off x="551978" y="1814513"/>
            <a:ext cx="72818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85000"/>
              </a:lnSpc>
              <a:spcBef>
                <a:spcPct val="0"/>
              </a:spcBef>
              <a:buClrTx/>
              <a:buFontTx/>
              <a:buNone/>
            </a:pPr>
            <a:r>
              <a:rPr lang="en-US" altLang="en-US" sz="2400" b="1" dirty="0">
                <a:latin typeface="Arial" panose="020B0604020202020204" pitchFamily="34" charset="0"/>
              </a:rPr>
              <a:t>April 6, 2016 (in Millions)</a:t>
            </a:r>
          </a:p>
        </p:txBody>
      </p:sp>
      <p:sp>
        <p:nvSpPr>
          <p:cNvPr id="17411" name="Text Box 13"/>
          <p:cNvSpPr txBox="1">
            <a:spLocks noChangeArrowheads="1"/>
          </p:cNvSpPr>
          <p:nvPr/>
        </p:nvSpPr>
        <p:spPr bwMode="auto">
          <a:xfrm>
            <a:off x="551978" y="5327651"/>
            <a:ext cx="5821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i="1" dirty="0">
                <a:latin typeface="Times New Roman" panose="02020603050405020304" pitchFamily="18" charset="0"/>
              </a:rPr>
              <a:t>Source: Federal Reserve Statistical Release, H.4.1, </a:t>
            </a:r>
            <a:r>
              <a:rPr lang="en-US" altLang="en-US" sz="1200" dirty="0">
                <a:latin typeface="Times New Roman" panose="02020603050405020304" pitchFamily="18" charset="0"/>
              </a:rPr>
              <a:t>April 6,2016</a:t>
            </a:r>
            <a:r>
              <a:rPr lang="en-US" altLang="en-US" sz="1200" i="1" dirty="0">
                <a:latin typeface="Times New Roman" panose="02020603050405020304" pitchFamily="18" charset="0"/>
              </a:rPr>
              <a:t>, </a:t>
            </a:r>
            <a:r>
              <a:rPr lang="en-US" altLang="en-US" sz="1200" b="1" dirty="0">
                <a:latin typeface="Times New Roman" panose="02020603050405020304" pitchFamily="18" charset="0"/>
              </a:rPr>
              <a:t>www.federalreserve.gov</a:t>
            </a:r>
            <a:endParaRPr lang="en-US" altLang="en-US" sz="1200" i="1" dirty="0">
              <a:latin typeface="Times New Roman" panose="02020603050405020304" pitchFamily="18" charset="0"/>
            </a:endParaRPr>
          </a:p>
        </p:txBody>
      </p:sp>
      <p:sp>
        <p:nvSpPr>
          <p:cNvPr id="17412" name="Text Box 5"/>
          <p:cNvSpPr txBox="1">
            <a:spLocks noChangeArrowheads="1"/>
          </p:cNvSpPr>
          <p:nvPr/>
        </p:nvSpPr>
        <p:spPr bwMode="auto">
          <a:xfrm>
            <a:off x="551978" y="2974975"/>
            <a:ext cx="22510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Securities</a:t>
            </a:r>
          </a:p>
          <a:p>
            <a:pPr eaLnBrk="1" hangingPunct="1">
              <a:spcBef>
                <a:spcPct val="0"/>
              </a:spcBef>
              <a:buClrTx/>
              <a:buFontTx/>
              <a:buNone/>
            </a:pPr>
            <a:r>
              <a:rPr lang="en-US" altLang="en-US" sz="1600" b="1" dirty="0">
                <a:latin typeface="Arial" panose="020B0604020202020204" pitchFamily="34" charset="0"/>
              </a:rPr>
              <a:t>Loans to Commercial</a:t>
            </a:r>
          </a:p>
          <a:p>
            <a:pPr eaLnBrk="1" hangingPunct="1">
              <a:spcBef>
                <a:spcPct val="0"/>
              </a:spcBef>
              <a:buClrTx/>
              <a:buFontTx/>
              <a:buNone/>
            </a:pPr>
            <a:r>
              <a:rPr lang="en-US" altLang="en-US" sz="1600" b="1" dirty="0">
                <a:latin typeface="Arial" panose="020B0604020202020204" pitchFamily="34" charset="0"/>
              </a:rPr>
              <a:t>     Banks</a:t>
            </a:r>
          </a:p>
          <a:p>
            <a:pPr eaLnBrk="1" hangingPunct="1">
              <a:spcBef>
                <a:spcPct val="0"/>
              </a:spcBef>
              <a:buClrTx/>
              <a:buFontTx/>
              <a:buNone/>
            </a:pPr>
            <a:r>
              <a:rPr lang="en-US" altLang="en-US" sz="1600" b="1" dirty="0">
                <a:latin typeface="Arial" panose="020B0604020202020204" pitchFamily="34" charset="0"/>
              </a:rPr>
              <a:t>All Other Assets</a:t>
            </a:r>
          </a:p>
          <a:p>
            <a:pPr eaLnBrk="1" hangingPunct="1">
              <a:spcBef>
                <a:spcPct val="0"/>
              </a:spcBef>
              <a:buClrTx/>
              <a:buFontTx/>
              <a:buNone/>
            </a:pPr>
            <a:endParaRPr lang="en-US" altLang="en-US" sz="1600" b="1" dirty="0">
              <a:latin typeface="Arial" panose="020B0604020202020204" pitchFamily="34" charset="0"/>
            </a:endParaRPr>
          </a:p>
          <a:p>
            <a:pPr eaLnBrk="1" hangingPunct="1">
              <a:spcBef>
                <a:spcPct val="0"/>
              </a:spcBef>
              <a:buClrTx/>
              <a:buFontTx/>
              <a:buNone/>
            </a:pPr>
            <a:endParaRPr lang="en-US" altLang="en-US" sz="1600" b="1" dirty="0">
              <a:latin typeface="Arial" panose="020B0604020202020204" pitchFamily="34" charset="0"/>
            </a:endParaRPr>
          </a:p>
          <a:p>
            <a:pPr eaLnBrk="1" hangingPunct="1">
              <a:spcBef>
                <a:spcPct val="0"/>
              </a:spcBef>
              <a:buClrTx/>
              <a:buFontTx/>
              <a:buNone/>
            </a:pPr>
            <a:endParaRPr lang="en-US" altLang="en-US" sz="1600" b="1" dirty="0">
              <a:latin typeface="Arial" panose="020B0604020202020204" pitchFamily="34" charset="0"/>
            </a:endParaRPr>
          </a:p>
          <a:p>
            <a:pPr eaLnBrk="1" hangingPunct="1">
              <a:spcBef>
                <a:spcPct val="0"/>
              </a:spcBef>
              <a:buClrTx/>
              <a:buFontTx/>
              <a:buNone/>
            </a:pPr>
            <a:r>
              <a:rPr lang="en-US" altLang="en-US" sz="1600" b="1" dirty="0">
                <a:latin typeface="Arial" panose="020B0604020202020204" pitchFamily="34" charset="0"/>
              </a:rPr>
              <a:t>Total </a:t>
            </a:r>
          </a:p>
        </p:txBody>
      </p:sp>
      <p:sp>
        <p:nvSpPr>
          <p:cNvPr id="17413" name="Text Box 6"/>
          <p:cNvSpPr txBox="1">
            <a:spLocks noChangeArrowheads="1"/>
          </p:cNvSpPr>
          <p:nvPr/>
        </p:nvSpPr>
        <p:spPr bwMode="auto">
          <a:xfrm>
            <a:off x="4212753" y="2997200"/>
            <a:ext cx="25558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Reserves of Commercial</a:t>
            </a:r>
          </a:p>
          <a:p>
            <a:pPr eaLnBrk="1" hangingPunct="1">
              <a:spcBef>
                <a:spcPct val="0"/>
              </a:spcBef>
              <a:buClrTx/>
              <a:buFontTx/>
              <a:buNone/>
            </a:pPr>
            <a:r>
              <a:rPr lang="en-US" altLang="en-US" sz="1600" b="1" dirty="0">
                <a:latin typeface="Arial" panose="020B0604020202020204" pitchFamily="34" charset="0"/>
              </a:rPr>
              <a:t>     Banks</a:t>
            </a:r>
          </a:p>
          <a:p>
            <a:pPr eaLnBrk="1" hangingPunct="1">
              <a:spcBef>
                <a:spcPct val="0"/>
              </a:spcBef>
              <a:buClrTx/>
              <a:buFontTx/>
              <a:buNone/>
            </a:pPr>
            <a:r>
              <a:rPr lang="en-US" altLang="en-US" sz="1600" b="1" dirty="0">
                <a:latin typeface="Arial" panose="020B0604020202020204" pitchFamily="34" charset="0"/>
              </a:rPr>
              <a:t>Treasury Deposits</a:t>
            </a:r>
          </a:p>
          <a:p>
            <a:pPr eaLnBrk="1" hangingPunct="1">
              <a:spcBef>
                <a:spcPct val="0"/>
              </a:spcBef>
              <a:buClrTx/>
              <a:buFontTx/>
              <a:buNone/>
            </a:pPr>
            <a:r>
              <a:rPr lang="en-US" altLang="en-US" sz="1600" b="1" dirty="0">
                <a:latin typeface="Arial" panose="020B0604020202020204" pitchFamily="34" charset="0"/>
              </a:rPr>
              <a:t>Federal Reserve Notes</a:t>
            </a:r>
          </a:p>
          <a:p>
            <a:pPr eaLnBrk="1" hangingPunct="1">
              <a:spcBef>
                <a:spcPct val="0"/>
              </a:spcBef>
              <a:buClrTx/>
              <a:buFontTx/>
              <a:buNone/>
            </a:pPr>
            <a:r>
              <a:rPr lang="en-US" altLang="en-US" sz="1600" b="1" dirty="0">
                <a:latin typeface="Arial" panose="020B0604020202020204" pitchFamily="34" charset="0"/>
              </a:rPr>
              <a:t>     (Outstanding)</a:t>
            </a:r>
          </a:p>
          <a:p>
            <a:pPr eaLnBrk="1" hangingPunct="1">
              <a:spcBef>
                <a:spcPct val="0"/>
              </a:spcBef>
              <a:buClrTx/>
              <a:buFontTx/>
              <a:buNone/>
            </a:pPr>
            <a:r>
              <a:rPr lang="en-US" altLang="en-US" sz="1600" b="1" dirty="0">
                <a:latin typeface="Arial" panose="020B0604020202020204" pitchFamily="34" charset="0"/>
              </a:rPr>
              <a:t>All Other Liabilities and</a:t>
            </a:r>
          </a:p>
          <a:p>
            <a:pPr eaLnBrk="1" hangingPunct="1">
              <a:spcBef>
                <a:spcPct val="0"/>
              </a:spcBef>
              <a:buClrTx/>
              <a:buFontTx/>
              <a:buNone/>
            </a:pPr>
            <a:r>
              <a:rPr lang="en-US" altLang="en-US" sz="1600" b="1" dirty="0">
                <a:latin typeface="Arial" panose="020B0604020202020204" pitchFamily="34" charset="0"/>
              </a:rPr>
              <a:t>     Net Worth</a:t>
            </a:r>
          </a:p>
          <a:p>
            <a:pPr eaLnBrk="1" hangingPunct="1">
              <a:spcBef>
                <a:spcPct val="0"/>
              </a:spcBef>
              <a:buClrTx/>
              <a:buFontTx/>
              <a:buNone/>
            </a:pPr>
            <a:r>
              <a:rPr lang="en-US" altLang="en-US" sz="1600" b="1" dirty="0">
                <a:latin typeface="Arial" panose="020B0604020202020204" pitchFamily="34" charset="0"/>
              </a:rPr>
              <a:t>Total </a:t>
            </a:r>
          </a:p>
        </p:txBody>
      </p:sp>
      <p:sp>
        <p:nvSpPr>
          <p:cNvPr id="17414" name="Text Box 7"/>
          <p:cNvSpPr txBox="1">
            <a:spLocks noChangeArrowheads="1"/>
          </p:cNvSpPr>
          <p:nvPr/>
        </p:nvSpPr>
        <p:spPr bwMode="auto">
          <a:xfrm>
            <a:off x="2777653" y="2995613"/>
            <a:ext cx="125412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600" b="1" dirty="0">
                <a:latin typeface="Arial" panose="020B0604020202020204" pitchFamily="34" charset="0"/>
              </a:rPr>
              <a:t>$4,243,689</a:t>
            </a:r>
          </a:p>
          <a:p>
            <a:pPr algn="r" eaLnBrk="1" hangingPunct="1">
              <a:spcBef>
                <a:spcPct val="0"/>
              </a:spcBef>
              <a:buClrTx/>
              <a:buFontTx/>
              <a:buNone/>
            </a:pPr>
            <a:endParaRPr lang="en-US" altLang="en-US" sz="1600" b="1" dirty="0">
              <a:latin typeface="Arial" panose="020B0604020202020204" pitchFamily="34" charset="0"/>
            </a:endParaRPr>
          </a:p>
          <a:p>
            <a:pPr algn="r" eaLnBrk="1" hangingPunct="1">
              <a:spcBef>
                <a:spcPct val="0"/>
              </a:spcBef>
              <a:buClrTx/>
              <a:buFontTx/>
              <a:buNone/>
            </a:pPr>
            <a:r>
              <a:rPr lang="en-US" altLang="en-US" sz="1600" b="1" dirty="0">
                <a:latin typeface="Arial" panose="020B0604020202020204" pitchFamily="34" charset="0"/>
              </a:rPr>
              <a:t>37</a:t>
            </a:r>
          </a:p>
          <a:p>
            <a:pPr algn="r" eaLnBrk="1" hangingPunct="1">
              <a:spcBef>
                <a:spcPct val="0"/>
              </a:spcBef>
              <a:buClrTx/>
              <a:buFontTx/>
              <a:buNone/>
            </a:pPr>
            <a:r>
              <a:rPr lang="en-US" altLang="en-US" sz="1600" b="1" dirty="0">
                <a:latin typeface="Arial" panose="020B0604020202020204" pitchFamily="34" charset="0"/>
              </a:rPr>
              <a:t>240,343</a:t>
            </a:r>
          </a:p>
          <a:p>
            <a:pPr algn="r" eaLnBrk="1" hangingPunct="1">
              <a:spcBef>
                <a:spcPct val="0"/>
              </a:spcBef>
              <a:buClrTx/>
              <a:buFontTx/>
              <a:buNone/>
            </a:pPr>
            <a:endParaRPr lang="en-US" altLang="en-US" sz="1600" b="1" dirty="0">
              <a:latin typeface="Arial" panose="020B0604020202020204" pitchFamily="34" charset="0"/>
            </a:endParaRPr>
          </a:p>
          <a:p>
            <a:pPr algn="r" eaLnBrk="1" hangingPunct="1">
              <a:spcBef>
                <a:spcPct val="0"/>
              </a:spcBef>
              <a:buClrTx/>
              <a:buFontTx/>
              <a:buNone/>
            </a:pPr>
            <a:endParaRPr lang="en-US" altLang="en-US" sz="1600" b="1" dirty="0">
              <a:latin typeface="Arial" panose="020B0604020202020204" pitchFamily="34" charset="0"/>
            </a:endParaRPr>
          </a:p>
          <a:p>
            <a:pPr algn="r" eaLnBrk="1" hangingPunct="1">
              <a:spcBef>
                <a:spcPct val="0"/>
              </a:spcBef>
              <a:buClrTx/>
              <a:buFontTx/>
              <a:buNone/>
            </a:pPr>
            <a:endParaRPr lang="en-US" altLang="en-US" sz="1600" b="1" dirty="0">
              <a:latin typeface="Arial" panose="020B0604020202020204" pitchFamily="34" charset="0"/>
            </a:endParaRPr>
          </a:p>
          <a:p>
            <a:pPr algn="r" eaLnBrk="1" hangingPunct="1">
              <a:spcBef>
                <a:spcPct val="0"/>
              </a:spcBef>
              <a:buClrTx/>
              <a:buFontTx/>
              <a:buNone/>
            </a:pPr>
            <a:r>
              <a:rPr lang="en-US" altLang="en-US" sz="1600" b="1" dirty="0">
                <a:solidFill>
                  <a:srgbClr val="000000"/>
                </a:solidFill>
                <a:latin typeface="Arial" panose="020B0604020202020204" pitchFamily="34" charset="0"/>
              </a:rPr>
              <a:t>$4,484,069</a:t>
            </a:r>
          </a:p>
        </p:txBody>
      </p:sp>
      <p:sp>
        <p:nvSpPr>
          <p:cNvPr id="17415" name="Line 17"/>
          <p:cNvSpPr>
            <a:spLocks noChangeShapeType="1"/>
          </p:cNvSpPr>
          <p:nvPr/>
        </p:nvSpPr>
        <p:spPr bwMode="auto">
          <a:xfrm>
            <a:off x="2979265" y="4130675"/>
            <a:ext cx="10064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16" name="Text Box 8"/>
          <p:cNvSpPr txBox="1">
            <a:spLocks noChangeArrowheads="1"/>
          </p:cNvSpPr>
          <p:nvPr/>
        </p:nvSpPr>
        <p:spPr bwMode="auto">
          <a:xfrm>
            <a:off x="6490815" y="2995613"/>
            <a:ext cx="1335088"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endParaRPr lang="en-US" altLang="en-US" sz="1600" b="1" dirty="0">
              <a:latin typeface="Arial" panose="020B0604020202020204" pitchFamily="34" charset="0"/>
            </a:endParaRPr>
          </a:p>
          <a:p>
            <a:pPr algn="r" eaLnBrk="1" hangingPunct="1">
              <a:spcBef>
                <a:spcPct val="0"/>
              </a:spcBef>
              <a:buClrTx/>
              <a:buFontTx/>
              <a:buNone/>
            </a:pPr>
            <a:r>
              <a:rPr lang="en-US" altLang="en-US" sz="1600" b="1" dirty="0">
                <a:latin typeface="Arial" panose="020B0604020202020204" pitchFamily="34" charset="0"/>
              </a:rPr>
              <a:t>$2,467,091 </a:t>
            </a:r>
          </a:p>
          <a:p>
            <a:pPr algn="r" eaLnBrk="1" hangingPunct="1">
              <a:spcBef>
                <a:spcPct val="0"/>
              </a:spcBef>
              <a:buClrTx/>
              <a:buFontTx/>
              <a:buNone/>
            </a:pPr>
            <a:r>
              <a:rPr lang="en-US" altLang="en-US" sz="1600" b="1" dirty="0">
                <a:latin typeface="Arial" panose="020B0604020202020204" pitchFamily="34" charset="0"/>
              </a:rPr>
              <a:t>263,537</a:t>
            </a:r>
          </a:p>
          <a:p>
            <a:pPr algn="r" eaLnBrk="1" hangingPunct="1">
              <a:spcBef>
                <a:spcPct val="0"/>
              </a:spcBef>
              <a:buClrTx/>
              <a:buFontTx/>
              <a:buNone/>
            </a:pPr>
            <a:r>
              <a:rPr lang="en-US" altLang="en-US" sz="1600" b="1" dirty="0">
                <a:latin typeface="Arial" panose="020B0604020202020204" pitchFamily="34" charset="0"/>
              </a:rPr>
              <a:t>1,400,041</a:t>
            </a:r>
          </a:p>
          <a:p>
            <a:pPr algn="r" eaLnBrk="1" hangingPunct="1">
              <a:spcBef>
                <a:spcPct val="0"/>
              </a:spcBef>
              <a:buClrTx/>
              <a:buFontTx/>
              <a:buNone/>
            </a:pPr>
            <a:endParaRPr lang="en-US" altLang="en-US" sz="1600" b="1" dirty="0">
              <a:latin typeface="Arial" panose="020B0604020202020204" pitchFamily="34" charset="0"/>
            </a:endParaRPr>
          </a:p>
          <a:p>
            <a:pPr algn="r" eaLnBrk="1" hangingPunct="1">
              <a:spcBef>
                <a:spcPct val="0"/>
              </a:spcBef>
              <a:buClrTx/>
              <a:buFontTx/>
              <a:buNone/>
            </a:pPr>
            <a:r>
              <a:rPr lang="en-US" altLang="en-US" sz="1600" b="1" dirty="0">
                <a:latin typeface="Arial" panose="020B0604020202020204" pitchFamily="34" charset="0"/>
              </a:rPr>
              <a:t>353,400</a:t>
            </a:r>
          </a:p>
          <a:p>
            <a:pPr algn="r" eaLnBrk="1" hangingPunct="1">
              <a:spcBef>
                <a:spcPct val="0"/>
              </a:spcBef>
              <a:buClrTx/>
              <a:buFontTx/>
              <a:buNone/>
            </a:pPr>
            <a:endParaRPr lang="en-US" altLang="en-US" sz="1600" b="1" dirty="0">
              <a:solidFill>
                <a:srgbClr val="000000"/>
              </a:solidFill>
              <a:latin typeface="Arial" panose="020B0604020202020204" pitchFamily="34" charset="0"/>
            </a:endParaRPr>
          </a:p>
          <a:p>
            <a:pPr algn="r" eaLnBrk="1" hangingPunct="1">
              <a:spcBef>
                <a:spcPct val="0"/>
              </a:spcBef>
              <a:buClrTx/>
              <a:buFontTx/>
              <a:buNone/>
            </a:pPr>
            <a:r>
              <a:rPr lang="en-US" altLang="en-US" sz="1600" b="1" dirty="0">
                <a:solidFill>
                  <a:srgbClr val="000000"/>
                </a:solidFill>
                <a:latin typeface="Arial" panose="020B0604020202020204" pitchFamily="34" charset="0"/>
              </a:rPr>
              <a:t>$4,484,069</a:t>
            </a:r>
          </a:p>
        </p:txBody>
      </p:sp>
      <p:sp>
        <p:nvSpPr>
          <p:cNvPr id="17417" name="Line 16"/>
          <p:cNvSpPr>
            <a:spLocks noChangeShapeType="1"/>
          </p:cNvSpPr>
          <p:nvPr/>
        </p:nvSpPr>
        <p:spPr bwMode="auto">
          <a:xfrm>
            <a:off x="6806728" y="5010150"/>
            <a:ext cx="1006475"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18" name="Line 18"/>
          <p:cNvSpPr>
            <a:spLocks noChangeShapeType="1"/>
          </p:cNvSpPr>
          <p:nvPr/>
        </p:nvSpPr>
        <p:spPr bwMode="auto">
          <a:xfrm>
            <a:off x="6806728" y="4524375"/>
            <a:ext cx="10064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516" name="Title 19"/>
          <p:cNvSpPr>
            <a:spLocks noGrp="1"/>
          </p:cNvSpPr>
          <p:nvPr>
            <p:ph type="title"/>
          </p:nvPr>
        </p:nvSpPr>
        <p:spPr>
          <a:xfrm>
            <a:off x="457200" y="274638"/>
            <a:ext cx="7950820" cy="1143000"/>
          </a:xfrm>
        </p:spPr>
        <p:txBody>
          <a:bodyPr/>
          <a:lstStyle/>
          <a:p>
            <a:pPr eaLnBrk="1" fontAlgn="auto" hangingPunct="1">
              <a:spcAft>
                <a:spcPts val="0"/>
              </a:spcAft>
              <a:defRPr/>
            </a:pPr>
            <a:r>
              <a:rPr lang="en-US" altLang="en-US" dirty="0">
                <a:ea typeface="+mj-ea"/>
              </a:rPr>
              <a:t>Federal Reserve Balance Sheet Example</a:t>
            </a:r>
          </a:p>
        </p:txBody>
      </p:sp>
      <p:sp>
        <p:nvSpPr>
          <p:cNvPr id="17420" name="Text Box 19"/>
          <p:cNvSpPr txBox="1">
            <a:spLocks noChangeArrowheads="1"/>
          </p:cNvSpPr>
          <p:nvPr/>
        </p:nvSpPr>
        <p:spPr bwMode="auto">
          <a:xfrm>
            <a:off x="556740" y="2414588"/>
            <a:ext cx="7277100" cy="396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2000" dirty="0"/>
              <a:t>Assets 				Liabilities and Net Worth</a:t>
            </a:r>
          </a:p>
        </p:txBody>
      </p:sp>
      <p:sp>
        <p:nvSpPr>
          <p:cNvPr id="17421" name="Line 16"/>
          <p:cNvSpPr>
            <a:spLocks noChangeShapeType="1"/>
          </p:cNvSpPr>
          <p:nvPr/>
        </p:nvSpPr>
        <p:spPr bwMode="auto">
          <a:xfrm>
            <a:off x="2979265" y="5021263"/>
            <a:ext cx="1006475"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LO2</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fontAlgn="auto" hangingPunct="1">
              <a:lnSpc>
                <a:spcPct val="85000"/>
              </a:lnSpc>
              <a:spcAft>
                <a:spcPts val="0"/>
              </a:spcAft>
              <a:defRPr/>
            </a:pPr>
            <a:r>
              <a:rPr lang="en-US" altLang="en-US" dirty="0">
                <a:ea typeface="+mj-ea"/>
              </a:rPr>
              <a:t>Central Banks</a:t>
            </a:r>
          </a:p>
        </p:txBody>
      </p:sp>
      <p:sp>
        <p:nvSpPr>
          <p:cNvPr id="5"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LO2</a:t>
            </a:r>
          </a:p>
        </p:txBody>
      </p:sp>
      <p:pic>
        <p:nvPicPr>
          <p:cNvPr id="2" name="Picture 1" descr="Screen Clipping"/>
          <p:cNvPicPr>
            <a:picLocks noChangeAspect="1"/>
          </p:cNvPicPr>
          <p:nvPr/>
        </p:nvPicPr>
        <p:blipFill>
          <a:blip r:embed="rId3"/>
          <a:stretch>
            <a:fillRect/>
          </a:stretch>
        </p:blipFill>
        <p:spPr>
          <a:xfrm>
            <a:off x="1835128" y="1626960"/>
            <a:ext cx="4864144" cy="4228737"/>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Four Tools of Monetary Policy</a:t>
            </a:r>
          </a:p>
        </p:txBody>
      </p:sp>
      <p:sp>
        <p:nvSpPr>
          <p:cNvPr id="21507" name="Content Placeholder 2"/>
          <p:cNvSpPr>
            <a:spLocks noGrp="1"/>
          </p:cNvSpPr>
          <p:nvPr>
            <p:ph idx="1"/>
          </p:nvPr>
        </p:nvSpPr>
        <p:spPr/>
        <p:txBody>
          <a:bodyPr/>
          <a:lstStyle/>
          <a:p>
            <a:pPr marL="514350" indent="-514350">
              <a:buFont typeface="Tahoma" panose="020B0604030504040204" pitchFamily="34" charset="0"/>
              <a:buAutoNum type="arabicPeriod"/>
            </a:pPr>
            <a:r>
              <a:rPr lang="en-US" altLang="en-US" sz="3200" dirty="0"/>
              <a:t>Open Market Operations</a:t>
            </a:r>
          </a:p>
          <a:p>
            <a:pPr marL="514350" indent="-514350">
              <a:buFont typeface="Tahoma" panose="020B0604030504040204" pitchFamily="34" charset="0"/>
              <a:buAutoNum type="arabicPeriod"/>
            </a:pPr>
            <a:r>
              <a:rPr lang="en-US" altLang="en-US" sz="3200" dirty="0"/>
              <a:t>The Reserve Ratio</a:t>
            </a:r>
          </a:p>
          <a:p>
            <a:pPr marL="514350" indent="-514350">
              <a:buFont typeface="Tahoma" panose="020B0604030504040204" pitchFamily="34" charset="0"/>
              <a:buAutoNum type="arabicPeriod"/>
            </a:pPr>
            <a:r>
              <a:rPr lang="en-US" altLang="en-US" sz="3200" dirty="0"/>
              <a:t>The Discount Rate</a:t>
            </a:r>
          </a:p>
          <a:p>
            <a:pPr marL="514350" indent="-514350">
              <a:buFont typeface="Tahoma" panose="020B0604030504040204" pitchFamily="34" charset="0"/>
              <a:buAutoNum type="arabicPeriod"/>
            </a:pPr>
            <a:r>
              <a:rPr lang="en-US" altLang="en-US" sz="3200" dirty="0"/>
              <a:t>Interest on Reserves</a:t>
            </a:r>
          </a:p>
        </p:txBody>
      </p:sp>
      <p:sp>
        <p:nvSpPr>
          <p:cNvPr id="4" name="TextBox 1"/>
          <p:cNvSpPr txBox="1">
            <a:spLocks noChangeArrowheads="1"/>
          </p:cNvSpPr>
          <p:nvPr/>
        </p:nvSpPr>
        <p:spPr bwMode="auto">
          <a:xfrm>
            <a:off x="0" y="6496050"/>
            <a:ext cx="64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200" dirty="0">
                <a:latin typeface="Arial" panose="020B0604020202020204" pitchFamily="34" charset="0"/>
              </a:rPr>
              <a:t>LO3</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 Office Col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Adjacency - Office Colors" id="{B1709EEF-8A2A-493D-BD1E-8A1E2C64C97E}" vid="{A56F7D82-2F02-47CE-B017-F41FC9221C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 - Office Colors</Template>
  <TotalTime>2808</TotalTime>
  <Words>4775</Words>
  <Application>Microsoft Office PowerPoint</Application>
  <PresentationFormat>On-screen Show (4:3)</PresentationFormat>
  <Paragraphs>567</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MS PGothic</vt:lpstr>
      <vt:lpstr>MS PGothic</vt:lpstr>
      <vt:lpstr>Arial</vt:lpstr>
      <vt:lpstr>Calibri</vt:lpstr>
      <vt:lpstr>Tahoma</vt:lpstr>
      <vt:lpstr>Times New Roman</vt:lpstr>
      <vt:lpstr>Wingdings</vt:lpstr>
      <vt:lpstr>Adjacency - Office Colors</vt:lpstr>
      <vt:lpstr>Chapter 30</vt:lpstr>
      <vt:lpstr>Interest Rates</vt:lpstr>
      <vt:lpstr>Demand for Money</vt:lpstr>
      <vt:lpstr>Demand for Money Continued</vt:lpstr>
      <vt:lpstr>Interest Rates Continued</vt:lpstr>
      <vt:lpstr>Federal Reserve Balance Sheet</vt:lpstr>
      <vt:lpstr>Federal Reserve Balance Sheet Example</vt:lpstr>
      <vt:lpstr>Central Banks</vt:lpstr>
      <vt:lpstr>Four Tools of Monetary Policy</vt:lpstr>
      <vt:lpstr>Tool #1: Open-Market Operations</vt:lpstr>
      <vt:lpstr>Open-Market Operations: Fed Buys Bonds from Commercial Banks </vt:lpstr>
      <vt:lpstr>Open Market Operations: Fed Buys Bonds from Commercial Banks Continued</vt:lpstr>
      <vt:lpstr>Open Market Operations: Fed Buys Bonds from the Public</vt:lpstr>
      <vt:lpstr>Open Market Operations: Fed Sells Bonds to Commercial Banks</vt:lpstr>
      <vt:lpstr>Open Market Operations: Fed Sells Bonds to the Public</vt:lpstr>
      <vt:lpstr>Repos and Reverse Repos</vt:lpstr>
      <vt:lpstr>Tool #2: The Reserve Ratio</vt:lpstr>
      <vt:lpstr>The Reserve Ratio Continued</vt:lpstr>
      <vt:lpstr>Tool #3: The Discount Rate</vt:lpstr>
      <vt:lpstr>Tool #4: Interest on Reserves</vt:lpstr>
      <vt:lpstr>Tools of Monetary Policy Summary</vt:lpstr>
      <vt:lpstr>The Federal Funds Rate</vt:lpstr>
      <vt:lpstr>Expansionary Monetary Policy</vt:lpstr>
      <vt:lpstr>Restrictive Monetary Policy</vt:lpstr>
      <vt:lpstr>Prime Interest Rate and Federal Funds Rate</vt:lpstr>
      <vt:lpstr>Taylor Rule</vt:lpstr>
      <vt:lpstr>Monetary Policy, Real GDP, Price Level</vt:lpstr>
      <vt:lpstr>Monetary Policy and Equilibrium GDP </vt:lpstr>
      <vt:lpstr>Monetary Policy and Equilibrium GDP Continued</vt:lpstr>
      <vt:lpstr>Expansionary Monetary Policy Effects</vt:lpstr>
      <vt:lpstr>Restrictive Monetary Policy Effects</vt:lpstr>
      <vt:lpstr>Evaluation and Issues</vt:lpstr>
      <vt:lpstr>Recent U.S. Monetary Policy</vt:lpstr>
      <vt:lpstr>After the Great Recession</vt:lpstr>
      <vt:lpstr>Problems and Complications</vt:lpstr>
      <vt:lpstr>The Big Picture</vt:lpstr>
      <vt:lpstr>Less than Zero</vt:lpstr>
    </vt:vector>
  </TitlesOfParts>
  <Manager>The McGraw-Hill Companies Copyright 2008</Manager>
  <Company>Personal Home Copy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dc:title>
  <dc:subject>McConnell-Brue Economics</dc:subject>
  <dc:creator>C. Norman Hollingsworth</dc:creator>
  <cp:lastModifiedBy>John Slonim</cp:lastModifiedBy>
  <cp:revision>301</cp:revision>
  <dcterms:created xsi:type="dcterms:W3CDTF">2008-07-16T17:47:26Z</dcterms:created>
  <dcterms:modified xsi:type="dcterms:W3CDTF">2018-01-26T18:12:47Z</dcterms:modified>
</cp:coreProperties>
</file>