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6" r:id="rId2"/>
    <p:sldMasterId id="2147484032" r:id="rId3"/>
    <p:sldMasterId id="2147484047" r:id="rId4"/>
    <p:sldMasterId id="2147484260" r:id="rId5"/>
  </p:sldMasterIdLst>
  <p:notesMasterIdLst>
    <p:notesMasterId r:id="rId27"/>
  </p:notesMasterIdLst>
  <p:sldIdLst>
    <p:sldId id="287" r:id="rId6"/>
    <p:sldId id="257" r:id="rId7"/>
    <p:sldId id="271" r:id="rId8"/>
    <p:sldId id="272" r:id="rId9"/>
    <p:sldId id="273" r:id="rId10"/>
    <p:sldId id="274" r:id="rId11"/>
    <p:sldId id="275" r:id="rId12"/>
    <p:sldId id="276" r:id="rId13"/>
    <p:sldId id="285" r:id="rId14"/>
    <p:sldId id="277" r:id="rId15"/>
    <p:sldId id="278" r:id="rId16"/>
    <p:sldId id="279" r:id="rId17"/>
    <p:sldId id="280" r:id="rId18"/>
    <p:sldId id="281" r:id="rId19"/>
    <p:sldId id="282" r:id="rId20"/>
    <p:sldId id="266" r:id="rId21"/>
    <p:sldId id="283" r:id="rId22"/>
    <p:sldId id="286" r:id="rId23"/>
    <p:sldId id="267" r:id="rId24"/>
    <p:sldId id="284" r:id="rId25"/>
    <p:sldId id="26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600">
          <p15:clr>
            <a:srgbClr val="A4A3A4"/>
          </p15:clr>
        </p15:guide>
        <p15:guide id="2" pos="3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669900"/>
    <a:srgbClr val="FFFFCC"/>
    <a:srgbClr val="FFCC99"/>
    <a:srgbClr val="FFCC66"/>
    <a:srgbClr val="FF99FF"/>
    <a:srgbClr val="0000FF"/>
    <a:srgbClr val="4B4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5" autoAdjust="0"/>
    <p:restoredTop sz="77113" autoAdjust="0"/>
  </p:normalViewPr>
  <p:slideViewPr>
    <p:cSldViewPr snapToGrid="0">
      <p:cViewPr varScale="1">
        <p:scale>
          <a:sx n="53" d="100"/>
          <a:sy n="53" d="100"/>
        </p:scale>
        <p:origin x="1956" y="28"/>
      </p:cViewPr>
      <p:guideLst>
        <p:guide orient="horz" pos="2600"/>
        <p:guide pos="34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pitchFamily="17"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5DDEB60-6607-48B7-A2F5-4646896789A4}" type="datetimeFigureOut">
              <a:rPr lang="en-US" altLang="en-US"/>
              <a:pPr>
                <a:defRPr/>
              </a:pPr>
              <a:t>1/26/2018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pitchFamily="17"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D3D576E-B14E-4ACC-B643-AE46F838C667}" type="slidenum">
              <a:rPr lang="en-US" altLang="en-US"/>
              <a:pPr>
                <a:defRPr/>
              </a:pPr>
              <a:t>‹#›</a:t>
            </a:fld>
            <a:endParaRPr lang="en-US" altLang="en-US" dirty="0"/>
          </a:p>
        </p:txBody>
      </p:sp>
    </p:spTree>
    <p:extLst>
      <p:ext uri="{BB962C8B-B14F-4D97-AF65-F5344CB8AC3E}">
        <p14:creationId xmlns:p14="http://schemas.microsoft.com/office/powerpoint/2010/main" val="1344598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chapter explains how the banking system creates money and increases the money supply. The balance sheets of the banks are used to show how different transactions impact the banks and the money supply. You will learn the difference between excess and required reserves. You will learn how the money multiplier impacts the money supply. Lastly, we will discuss the bank panics of the 1930s.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C1C2C4-B143-465F-9380-6324BB56BFB5}" type="slidenum">
              <a:rPr lang="en-US" altLang="en-US"/>
              <a:pPr/>
              <a:t>1</a:t>
            </a:fld>
            <a:endParaRPr lang="en-US" altLang="en-US" dirty="0"/>
          </a:p>
        </p:txBody>
      </p:sp>
    </p:spTree>
    <p:extLst>
      <p:ext uri="{BB962C8B-B14F-4D97-AF65-F5344CB8AC3E}">
        <p14:creationId xmlns:p14="http://schemas.microsoft.com/office/powerpoint/2010/main" val="170902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our example, the excess reserves would equal $90,000, which is actual reserves of $110,000 minus the required reserve of $20,000.</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AFD758-C394-4C56-B596-2E4B147BF31D}" type="slidenum">
              <a:rPr lang="en-US" altLang="en-US"/>
              <a:pPr/>
              <a:t>10</a:t>
            </a:fld>
            <a:endParaRPr lang="en-US" altLang="en-US" dirty="0"/>
          </a:p>
        </p:txBody>
      </p:sp>
    </p:spTree>
    <p:extLst>
      <p:ext uri="{BB962C8B-B14F-4D97-AF65-F5344CB8AC3E}">
        <p14:creationId xmlns:p14="http://schemas.microsoft.com/office/powerpoint/2010/main" val="58447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Now we see that when a customer writes a check against his balance, it reduces the reserves and the checkable deposits by the amount of the check.</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C1D2AC-6E11-4A89-AA2A-4D9C8EA88221}" type="slidenum">
              <a:rPr lang="en-US" altLang="en-US"/>
              <a:pPr/>
              <a:t>11</a:t>
            </a:fld>
            <a:endParaRPr lang="en-US" altLang="en-US" dirty="0"/>
          </a:p>
        </p:txBody>
      </p:sp>
    </p:spTree>
    <p:extLst>
      <p:ext uri="{BB962C8B-B14F-4D97-AF65-F5344CB8AC3E}">
        <p14:creationId xmlns:p14="http://schemas.microsoft.com/office/powerpoint/2010/main" val="266399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Now we are actually creating new money as opposed to just moving around old money. Loans that banks make are its assets. Having someone owe you money is a good thing (having them actually pay you is even better). Here both assets and deposits increased.</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56A3D8-FD6F-477F-8CB1-F084698E9A4C}" type="slidenum">
              <a:rPr lang="en-US" altLang="en-US"/>
              <a:pPr/>
              <a:t>12</a:t>
            </a:fld>
            <a:endParaRPr lang="en-US" altLang="en-US" dirty="0"/>
          </a:p>
        </p:txBody>
      </p:sp>
    </p:spTree>
    <p:extLst>
      <p:ext uri="{BB962C8B-B14F-4D97-AF65-F5344CB8AC3E}">
        <p14:creationId xmlns:p14="http://schemas.microsoft.com/office/powerpoint/2010/main" val="266347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the customer with the loan wrote a check which came out of our bank and went into another bank. The other bank’s reserves would have increased while ours decreased by the amount of the check.</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4FE8E0-29BD-43BC-B27D-44B2DD6D5651}" type="slidenum">
              <a:rPr lang="en-US" altLang="en-US"/>
              <a:pPr/>
              <a:t>13</a:t>
            </a:fld>
            <a:endParaRPr lang="en-US" altLang="en-US" dirty="0"/>
          </a:p>
        </p:txBody>
      </p:sp>
    </p:spTree>
    <p:extLst>
      <p:ext uri="{BB962C8B-B14F-4D97-AF65-F5344CB8AC3E}">
        <p14:creationId xmlns:p14="http://schemas.microsoft.com/office/powerpoint/2010/main" val="210917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Buying government securities has the same effect as lending: new money is created.</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B7464C-3B69-48F8-A5F0-CC331DBA6DFF}" type="slidenum">
              <a:rPr lang="en-US" altLang="en-US"/>
              <a:pPr/>
              <a:t>14</a:t>
            </a:fld>
            <a:endParaRPr lang="en-US" altLang="en-US" dirty="0"/>
          </a:p>
        </p:txBody>
      </p:sp>
    </p:spTree>
    <p:extLst>
      <p:ext uri="{BB962C8B-B14F-4D97-AF65-F5344CB8AC3E}">
        <p14:creationId xmlns:p14="http://schemas.microsoft.com/office/powerpoint/2010/main" val="57201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Obviously, the events of the past couple of years illustrate the fact that even with the restrictions in place, it is a difficult balancing act for a bank to earn a profit while maintaining sufficient liquidity to handle the low periods that naturally occur in the business cycle.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29431A-4696-46FD-A73E-024190FFD331}" type="slidenum">
              <a:rPr lang="en-US" altLang="en-US"/>
              <a:pPr/>
              <a:t>15</a:t>
            </a:fld>
            <a:endParaRPr lang="en-US" altLang="en-US" dirty="0"/>
          </a:p>
        </p:txBody>
      </p:sp>
    </p:spTree>
    <p:extLst>
      <p:ext uri="{BB962C8B-B14F-4D97-AF65-F5344CB8AC3E}">
        <p14:creationId xmlns:p14="http://schemas.microsoft.com/office/powerpoint/2010/main" val="376663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the checks of one bank are deposited into another, new money is created which leads to even more new money being created and so on and so forth.</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CF2FE-5035-41E8-BAC4-EAD17F02613C}" type="slidenum">
              <a:rPr lang="en-US" altLang="en-US"/>
              <a:pPr/>
              <a:t>16</a:t>
            </a:fld>
            <a:endParaRPr lang="en-US" altLang="en-US" dirty="0"/>
          </a:p>
        </p:txBody>
      </p:sp>
    </p:spTree>
    <p:extLst>
      <p:ext uri="{BB962C8B-B14F-4D97-AF65-F5344CB8AC3E}">
        <p14:creationId xmlns:p14="http://schemas.microsoft.com/office/powerpoint/2010/main" val="357499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table illustrates the creation of new money based on a single $100 deposit made into one bank. Each subsequent bank can lend a smaller portion of $100 after factoring in their reserve requirement, but overall total deposits in all banks will increase.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855CBD-8EB9-4C6F-9439-84799C24B3C1}" type="slidenum">
              <a:rPr lang="en-US" altLang="en-US"/>
              <a:pPr/>
              <a:t>17</a:t>
            </a:fld>
            <a:endParaRPr lang="en-US" altLang="en-US" dirty="0"/>
          </a:p>
        </p:txBody>
      </p:sp>
    </p:spTree>
    <p:extLst>
      <p:ext uri="{BB962C8B-B14F-4D97-AF65-F5344CB8AC3E}">
        <p14:creationId xmlns:p14="http://schemas.microsoft.com/office/powerpoint/2010/main" val="176455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shows that, in total, the original $100 deposit will end up adding $400 in new money into the system.</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DA9E91-7109-4F84-AFCA-9472552D61D6}" type="slidenum">
              <a:rPr lang="en-US" altLang="en-US"/>
              <a:pPr/>
              <a:t>18</a:t>
            </a:fld>
            <a:endParaRPr lang="en-US" altLang="en-US" dirty="0"/>
          </a:p>
        </p:txBody>
      </p:sp>
    </p:spTree>
    <p:extLst>
      <p:ext uri="{BB962C8B-B14F-4D97-AF65-F5344CB8AC3E}">
        <p14:creationId xmlns:p14="http://schemas.microsoft.com/office/powerpoint/2010/main" val="149526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money multiplier is a key measure in banking that helps to predict the money supply that will be available to drive economic growth. As you can see from the formula, if the reserve requirement is 20%, the money multiplier will be 1 divided by 0.2, which is 5. We can then use the money multiplier multiplied by the excess reserves to determine the maximum checkable-deposit creation that will be provided by the new money entering the system.</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90A3657-CA5C-4972-A12A-BA7AD2D004F4}" type="slidenum">
              <a:rPr lang="en-US" altLang="en-US"/>
              <a:pPr/>
              <a:t>19</a:t>
            </a:fld>
            <a:endParaRPr lang="en-US" altLang="en-US" dirty="0"/>
          </a:p>
        </p:txBody>
      </p:sp>
    </p:spTree>
    <p:extLst>
      <p:ext uri="{BB962C8B-B14F-4D97-AF65-F5344CB8AC3E}">
        <p14:creationId xmlns:p14="http://schemas.microsoft.com/office/powerpoint/2010/main" val="333329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development of a functioning banking system is key to the economic development of any system. Banking developed as early traders recognized that carrying gold around to use in transactions was both unsafe and inconvenient. Goldsmiths would take the gold, store it in a safe place, and give the trader a receipt which could then be used in place of the gold. The trader could give the receipt to another party who could then go to the goldsmith and retrieve the gold. </a:t>
            </a:r>
          </a:p>
          <a:p>
            <a:pPr eaLnBrk="1" hangingPunct="1">
              <a:spcBef>
                <a:spcPct val="0"/>
              </a:spcBef>
            </a:pPr>
            <a:r>
              <a:rPr lang="en-US" altLang="en-US" dirty="0"/>
              <a:t>As the system developed, the goldsmiths discovered that owners rarely actually came back for the gold, so some goldsmiths began issuing excess paper receipts as loans to merchants, producers, and really just about anyone whom they felt would pay back the loan. This was the beginning of the fractional reserve system still in use today. The only way that the system can fail is if every depositor demands their funds back at the same time, causing a run on the bank. Today’s banking system has many safeguards in place to secure deposits and prevent panics from occurring.</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4E5C7D-2644-43B8-8633-5EDCD7D7A5A8}" type="slidenum">
              <a:rPr lang="en-US" altLang="en-US"/>
              <a:pPr/>
              <a:t>2</a:t>
            </a:fld>
            <a:endParaRPr lang="en-US" altLang="en-US" dirty="0"/>
          </a:p>
        </p:txBody>
      </p:sp>
    </p:spTree>
    <p:extLst>
      <p:ext uri="{BB962C8B-B14F-4D97-AF65-F5344CB8AC3E}">
        <p14:creationId xmlns:p14="http://schemas.microsoft.com/office/powerpoint/2010/main" val="40417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Ironically, one of the items that is slowing current economic growth is people paying down credit card balances and other loans; this is, in effect, removing money from the system.</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34B556-3593-4333-ABA6-357A57CEC16E}" type="slidenum">
              <a:rPr lang="en-US" altLang="en-US"/>
              <a:pPr/>
              <a:t>20</a:t>
            </a:fld>
            <a:endParaRPr lang="en-US" altLang="en-US" dirty="0"/>
          </a:p>
        </p:txBody>
      </p:sp>
    </p:spTree>
    <p:extLst>
      <p:ext uri="{BB962C8B-B14F-4D97-AF65-F5344CB8AC3E}">
        <p14:creationId xmlns:p14="http://schemas.microsoft.com/office/powerpoint/2010/main" val="75457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By using leverage, a bank can use borrowed money to invest which leads to greater profits for investors if things go well but increased losses if things go bad. The government in the past has stepped in to bail out banks who made bad investment decisions leading to a moral hazard. If banks do not have to assume the risk of bad decisions, there is no incentive for them to make more conservative decisions in the future. Bankers have lobbied the government against any attempt to require lower leverage levels so the current regulatory system relies on bank supervisors who attempt to prevent the banks from making bad loans. That system was unable to prevent the 2007-2008 financial crisis.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B703A0-83E8-40E5-B96D-1A883E9264BE}" type="slidenum">
              <a:rPr lang="en-US" altLang="en-US"/>
              <a:pPr/>
              <a:t>21</a:t>
            </a:fld>
            <a:endParaRPr lang="en-US" altLang="en-US" dirty="0"/>
          </a:p>
        </p:txBody>
      </p:sp>
    </p:spTree>
    <p:extLst>
      <p:ext uri="{BB962C8B-B14F-4D97-AF65-F5344CB8AC3E}">
        <p14:creationId xmlns:p14="http://schemas.microsoft.com/office/powerpoint/2010/main" val="145171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we move into what is almost a basic bookkeeping exercise explaining how businesses use accounts to track information and compute balances, all the while maintaining an equality in their balance sheet accounts.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2453C5-D81F-4513-934B-8E90DFB46441}" type="slidenum">
              <a:rPr lang="en-US" altLang="en-US"/>
              <a:pPr/>
              <a:t>3</a:t>
            </a:fld>
            <a:endParaRPr lang="en-US" altLang="en-US" dirty="0"/>
          </a:p>
        </p:txBody>
      </p:sp>
    </p:spTree>
    <p:extLst>
      <p:ext uri="{BB962C8B-B14F-4D97-AF65-F5344CB8AC3E}">
        <p14:creationId xmlns:p14="http://schemas.microsoft.com/office/powerpoint/2010/main" val="349942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Investors have created a bank and organized it as a corporation by contributing a total of $250,000 cash to the bank in exchange for ownership shares in the bank worth $250,000.</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E45BE2-13BC-47A5-AB2B-431DA0678E44}" type="slidenum">
              <a:rPr lang="en-US" altLang="en-US"/>
              <a:pPr/>
              <a:t>4</a:t>
            </a:fld>
            <a:endParaRPr lang="en-US" altLang="en-US" dirty="0"/>
          </a:p>
        </p:txBody>
      </p:sp>
    </p:spTree>
    <p:extLst>
      <p:ext uri="{BB962C8B-B14F-4D97-AF65-F5344CB8AC3E}">
        <p14:creationId xmlns:p14="http://schemas.microsoft.com/office/powerpoint/2010/main" val="242355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business acquires a building and some equipment for cash. This did not affect the total net worth of the bank but was rather an exchange of one asset for another asset.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B26345-D72B-416F-B13E-9136F9EC3D25}" type="slidenum">
              <a:rPr lang="en-US" altLang="en-US"/>
              <a:pPr/>
              <a:t>5</a:t>
            </a:fld>
            <a:endParaRPr lang="en-US" altLang="en-US" dirty="0"/>
          </a:p>
        </p:txBody>
      </p:sp>
    </p:spTree>
    <p:extLst>
      <p:ext uri="{BB962C8B-B14F-4D97-AF65-F5344CB8AC3E}">
        <p14:creationId xmlns:p14="http://schemas.microsoft.com/office/powerpoint/2010/main" val="228896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this slide, the bank has actually increased its value by accepting deposits from customers. The deposits are recorded as liabilities of the bank, as the bank must return the money to the customers upon request. The assets of the bank also increase as the bank now has more cash.</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8B4044-5F9A-4E8C-A5AF-8C01FA8F2E09}" type="slidenum">
              <a:rPr lang="en-US" altLang="en-US"/>
              <a:pPr/>
              <a:t>6</a:t>
            </a:fld>
            <a:endParaRPr lang="en-US" altLang="en-US" dirty="0"/>
          </a:p>
        </p:txBody>
      </p:sp>
    </p:spTree>
    <p:extLst>
      <p:ext uri="{BB962C8B-B14F-4D97-AF65-F5344CB8AC3E}">
        <p14:creationId xmlns:p14="http://schemas.microsoft.com/office/powerpoint/2010/main" val="217640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Banks are not required to keep 100% of their deposits on hand at all times because the probability that all customers will ask for their money back at the same time is small. If all customers did return to demand their money at the same time, this would be referred to as a “run on the bank.”</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3B0244-2E47-4011-9E12-F3103ABD81F5}" type="slidenum">
              <a:rPr lang="en-US" altLang="en-US"/>
              <a:pPr/>
              <a:t>7</a:t>
            </a:fld>
            <a:endParaRPr lang="en-US" altLang="en-US" dirty="0"/>
          </a:p>
        </p:txBody>
      </p:sp>
    </p:spTree>
    <p:extLst>
      <p:ext uri="{BB962C8B-B14F-4D97-AF65-F5344CB8AC3E}">
        <p14:creationId xmlns:p14="http://schemas.microsoft.com/office/powerpoint/2010/main" val="375500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to reserves, commercial bank deposits are also protected through other means such as insurance.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A2F3F8-85B4-4463-9615-AF5AA5898F48}" type="slidenum">
              <a:rPr lang="en-US" altLang="en-US"/>
              <a:pPr/>
              <a:t>8</a:t>
            </a:fld>
            <a:endParaRPr lang="en-US" altLang="en-US" dirty="0"/>
          </a:p>
        </p:txBody>
      </p:sp>
    </p:spTree>
    <p:extLst>
      <p:ext uri="{BB962C8B-B14F-4D97-AF65-F5344CB8AC3E}">
        <p14:creationId xmlns:p14="http://schemas.microsoft.com/office/powerpoint/2010/main" val="240195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the bank has transferred all of its cash to the Federal Reserve Bank to serve as required reserves.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E1B3DE-B272-4DC3-9582-8E373AF81C69}" type="slidenum">
              <a:rPr lang="en-US" altLang="en-US"/>
              <a:pPr/>
              <a:t>9</a:t>
            </a:fld>
            <a:endParaRPr lang="en-US" altLang="en-US" dirty="0"/>
          </a:p>
        </p:txBody>
      </p:sp>
    </p:spTree>
    <p:extLst>
      <p:ext uri="{BB962C8B-B14F-4D97-AF65-F5344CB8AC3E}">
        <p14:creationId xmlns:p14="http://schemas.microsoft.com/office/powerpoint/2010/main" val="333358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DF50C3-C290-480D-B7AD-5445EBD66CED}"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7A5ADD-91B1-4444-9A13-6EAA42B4876B}" type="slidenum">
              <a:rPr lang="en-US" altLang="en-US"/>
              <a:pPr>
                <a:defRPr/>
              </a:pPr>
              <a:t>‹#›</a:t>
            </a:fld>
            <a:endParaRPr lang="en-US" altLang="en-US" dirty="0"/>
          </a:p>
        </p:txBody>
      </p:sp>
    </p:spTree>
    <p:extLst>
      <p:ext uri="{BB962C8B-B14F-4D97-AF65-F5344CB8AC3E}">
        <p14:creationId xmlns:p14="http://schemas.microsoft.com/office/powerpoint/2010/main" val="22315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0AB443-A11E-47DB-B1B4-B3E86C7630BD}"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F398A7-22A3-4090-9549-4F91F37138F1}" type="slidenum">
              <a:rPr lang="en-US" altLang="en-US"/>
              <a:pPr>
                <a:defRPr/>
              </a:pPr>
              <a:t>‹#›</a:t>
            </a:fld>
            <a:endParaRPr lang="en-US" altLang="en-US" dirty="0"/>
          </a:p>
        </p:txBody>
      </p:sp>
    </p:spTree>
    <p:extLst>
      <p:ext uri="{BB962C8B-B14F-4D97-AF65-F5344CB8AC3E}">
        <p14:creationId xmlns:p14="http://schemas.microsoft.com/office/powerpoint/2010/main" val="184735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86C6A6-0C77-4343-81AA-EBE814753AB9}"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672475-B1E4-4B41-AA2A-F4C71F07DE99}" type="slidenum">
              <a:rPr lang="en-US" altLang="en-US"/>
              <a:pPr>
                <a:defRPr/>
              </a:pPr>
              <a:t>‹#›</a:t>
            </a:fld>
            <a:endParaRPr lang="en-US" altLang="en-US" dirty="0"/>
          </a:p>
        </p:txBody>
      </p:sp>
    </p:spTree>
    <p:extLst>
      <p:ext uri="{BB962C8B-B14F-4D97-AF65-F5344CB8AC3E}">
        <p14:creationId xmlns:p14="http://schemas.microsoft.com/office/powerpoint/2010/main" val="304863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589C"/>
        </a:solidFill>
        <a:effectLst/>
      </p:bgPr>
    </p:bg>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230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2438400"/>
            <a:ext cx="9144000" cy="914400"/>
          </a:xfrm>
          <a:prstGeom prst="rect">
            <a:avLst/>
          </a:prstGeom>
          <a:solidFill>
            <a:srgbClr val="522890"/>
          </a:solidFill>
          <a:ln>
            <a:noFill/>
          </a:ln>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dirty="0">
              <a:latin typeface="Tw Cen MT" panose="020B0602020104020603" pitchFamily="34" charset="0"/>
            </a:endParaRPr>
          </a:p>
        </p:txBody>
      </p:sp>
      <p:sp>
        <p:nvSpPr>
          <p:cNvPr id="5" name="Text Box 5"/>
          <p:cNvSpPr txBox="1">
            <a:spLocks noChangeArrowheads="1"/>
          </p:cNvSpPr>
          <p:nvPr/>
        </p:nvSpPr>
        <p:spPr bwMode="auto">
          <a:xfrm>
            <a:off x="381000" y="1447800"/>
            <a:ext cx="685800" cy="76200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17" charset="-128"/>
              </a:defRPr>
            </a:lvl1pPr>
            <a:lvl2pPr marL="742950" indent="-285750" eaLnBrk="0" hangingPunct="0">
              <a:defRPr>
                <a:solidFill>
                  <a:schemeClr val="tx1"/>
                </a:solidFill>
                <a:latin typeface="Arial" charset="0"/>
                <a:ea typeface="ＭＳ Ｐゴシック" pitchFamily="17" charset="-128"/>
              </a:defRPr>
            </a:lvl2pPr>
            <a:lvl3pPr marL="1143000" indent="-228600" eaLnBrk="0" hangingPunct="0">
              <a:defRPr>
                <a:solidFill>
                  <a:schemeClr val="tx1"/>
                </a:solidFill>
                <a:latin typeface="Arial" charset="0"/>
                <a:ea typeface="ＭＳ Ｐゴシック" pitchFamily="17" charset="-128"/>
              </a:defRPr>
            </a:lvl3pPr>
            <a:lvl4pPr marL="1600200" indent="-228600" eaLnBrk="0" hangingPunct="0">
              <a:defRPr>
                <a:solidFill>
                  <a:schemeClr val="tx1"/>
                </a:solidFill>
                <a:latin typeface="Arial" charset="0"/>
                <a:ea typeface="ＭＳ Ｐゴシック" pitchFamily="17" charset="-128"/>
              </a:defRPr>
            </a:lvl4pPr>
            <a:lvl5pPr marL="2057400" indent="-228600" eaLnBrk="0" hangingPunct="0">
              <a:defRPr>
                <a:solidFill>
                  <a:schemeClr val="tx1"/>
                </a:solidFill>
                <a:latin typeface="Arial" charset="0"/>
                <a:ea typeface="ＭＳ Ｐゴシック" pitchFamily="1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7" charset="-128"/>
              </a:defRPr>
            </a:lvl9pPr>
          </a:lstStyle>
          <a:p>
            <a:pPr eaLnBrk="1" hangingPunct="1">
              <a:spcBef>
                <a:spcPct val="50000"/>
              </a:spcBef>
              <a:defRPr/>
            </a:pPr>
            <a:endParaRPr lang="en-US" sz="4400" dirty="0">
              <a:solidFill>
                <a:schemeClr val="bg1"/>
              </a:solidFill>
            </a:endParaRPr>
          </a:p>
        </p:txBody>
      </p:sp>
      <p:sp>
        <p:nvSpPr>
          <p:cNvPr id="6" name="Rectangle 5"/>
          <p:cNvSpPr>
            <a:spLocks noChangeArrowheads="1"/>
          </p:cNvSpPr>
          <p:nvPr/>
        </p:nvSpPr>
        <p:spPr bwMode="auto">
          <a:xfrm>
            <a:off x="0" y="6629400"/>
            <a:ext cx="2667000" cy="228600"/>
          </a:xfrm>
          <a:prstGeom prst="rect">
            <a:avLst/>
          </a:prstGeom>
          <a:noFill/>
          <a:ln>
            <a:noFill/>
          </a:ln>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US" altLang="en-US" sz="1000" b="1" dirty="0">
                <a:solidFill>
                  <a:schemeClr val="bg1"/>
                </a:solidFill>
              </a:rPr>
              <a:t>McGraw-Hill/Irwin</a:t>
            </a:r>
          </a:p>
        </p:txBody>
      </p:sp>
      <p:sp>
        <p:nvSpPr>
          <p:cNvPr id="7" name="Rectangle 6"/>
          <p:cNvSpPr>
            <a:spLocks noChangeArrowheads="1"/>
          </p:cNvSpPr>
          <p:nvPr/>
        </p:nvSpPr>
        <p:spPr bwMode="auto">
          <a:xfrm>
            <a:off x="3733800" y="6629400"/>
            <a:ext cx="541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50000"/>
              </a:spcBef>
              <a:defRPr/>
            </a:pPr>
            <a:r>
              <a:rPr lang="en-US" altLang="en-US" sz="1000" b="1" i="1" dirty="0">
                <a:solidFill>
                  <a:schemeClr val="bg1"/>
                </a:solidFill>
              </a:rPr>
              <a:t>Copyright</a:t>
            </a:r>
            <a:r>
              <a:rPr lang="en-US" altLang="en-US" sz="1000" dirty="0">
                <a:solidFill>
                  <a:schemeClr val="bg1"/>
                </a:solidFill>
              </a:rPr>
              <a:t> </a:t>
            </a:r>
            <a:r>
              <a:rPr lang="en-US" altLang="en-US" sz="1000" b="1" i="1" dirty="0">
                <a:solidFill>
                  <a:schemeClr val="bg1"/>
                </a:solidFill>
              </a:rPr>
              <a:t>© 2012 by The McGraw-Hill Companies, Inc. All rights reserved.</a:t>
            </a:r>
          </a:p>
        </p:txBody>
      </p:sp>
      <p:sp>
        <p:nvSpPr>
          <p:cNvPr id="83972" name="Rectangle 4"/>
          <p:cNvSpPr>
            <a:spLocks noGrp="1" noChangeArrowheads="1"/>
          </p:cNvSpPr>
          <p:nvPr>
            <p:ph type="ctrTitle"/>
          </p:nvPr>
        </p:nvSpPr>
        <p:spPr>
          <a:xfrm>
            <a:off x="2438400" y="2590800"/>
            <a:ext cx="6705600" cy="685800"/>
          </a:xfrm>
        </p:spPr>
        <p:txBody>
          <a:bodyPr/>
          <a:lstStyle>
            <a:lvl1pPr>
              <a:defRPr sz="2000"/>
            </a:lvl1pPr>
          </a:lstStyle>
          <a:p>
            <a:r>
              <a:rPr lang="en-US"/>
              <a:t>Click to edit Master title style</a:t>
            </a:r>
          </a:p>
        </p:txBody>
      </p:sp>
    </p:spTree>
    <p:extLst>
      <p:ext uri="{BB962C8B-B14F-4D97-AF65-F5344CB8AC3E}">
        <p14:creationId xmlns:p14="http://schemas.microsoft.com/office/powerpoint/2010/main" val="71340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459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627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515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522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70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931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7D28F2-375F-4460-AA77-16324B7B83BC}"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023095-E6A6-4557-A92B-2243E3A9F12B}" type="slidenum">
              <a:rPr lang="en-US" altLang="en-US"/>
              <a:pPr>
                <a:defRPr/>
              </a:pPr>
              <a:t>‹#›</a:t>
            </a:fld>
            <a:endParaRPr lang="en-US" altLang="en-US" dirty="0"/>
          </a:p>
        </p:txBody>
      </p:sp>
    </p:spTree>
    <p:extLst>
      <p:ext uri="{BB962C8B-B14F-4D97-AF65-F5344CB8AC3E}">
        <p14:creationId xmlns:p14="http://schemas.microsoft.com/office/powerpoint/2010/main" val="3804896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828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19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42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DBFAF02-122C-477C-8A42-878C88BA23F6}"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8075F3-CC2C-4404-8D54-820EF1BE1BD0}" type="slidenum">
              <a:rPr lang="en-US" altLang="en-US"/>
              <a:pPr>
                <a:defRPr/>
              </a:pPr>
              <a:t>‹#›</a:t>
            </a:fld>
            <a:endParaRPr lang="en-US" altLang="en-US" dirty="0"/>
          </a:p>
        </p:txBody>
      </p:sp>
    </p:spTree>
    <p:extLst>
      <p:ext uri="{BB962C8B-B14F-4D97-AF65-F5344CB8AC3E}">
        <p14:creationId xmlns:p14="http://schemas.microsoft.com/office/powerpoint/2010/main" val="2418753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826AD1-4CD7-4043-A13C-D8B5FB7E70B9}"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765692-E2EF-4C11-86C6-7397A4CDCC37}" type="slidenum">
              <a:rPr lang="en-US" altLang="en-US"/>
              <a:pPr>
                <a:defRPr/>
              </a:pPr>
              <a:t>‹#›</a:t>
            </a:fld>
            <a:endParaRPr lang="en-US" altLang="en-US" dirty="0"/>
          </a:p>
        </p:txBody>
      </p:sp>
    </p:spTree>
    <p:extLst>
      <p:ext uri="{BB962C8B-B14F-4D97-AF65-F5344CB8AC3E}">
        <p14:creationId xmlns:p14="http://schemas.microsoft.com/office/powerpoint/2010/main" val="2060581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14949C-FA69-442C-9A3C-382C7994D294}"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8C4383-F7E0-4338-9859-72AE0BE00C86}" type="slidenum">
              <a:rPr lang="en-US" altLang="en-US"/>
              <a:pPr>
                <a:defRPr/>
              </a:pPr>
              <a:t>‹#›</a:t>
            </a:fld>
            <a:endParaRPr lang="en-US" altLang="en-US" dirty="0"/>
          </a:p>
        </p:txBody>
      </p:sp>
    </p:spTree>
    <p:extLst>
      <p:ext uri="{BB962C8B-B14F-4D97-AF65-F5344CB8AC3E}">
        <p14:creationId xmlns:p14="http://schemas.microsoft.com/office/powerpoint/2010/main" val="1399952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475E2D-2A07-48F6-943C-2B2E6A79D35C}"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B14741-FAD5-41A8-841B-19B2EF110E92}" type="slidenum">
              <a:rPr lang="en-US" altLang="en-US"/>
              <a:pPr>
                <a:defRPr/>
              </a:pPr>
              <a:t>‹#›</a:t>
            </a:fld>
            <a:endParaRPr lang="en-US" altLang="en-US" dirty="0"/>
          </a:p>
        </p:txBody>
      </p:sp>
    </p:spTree>
    <p:extLst>
      <p:ext uri="{BB962C8B-B14F-4D97-AF65-F5344CB8AC3E}">
        <p14:creationId xmlns:p14="http://schemas.microsoft.com/office/powerpoint/2010/main" val="561284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50DF6F-2667-4770-8BBF-B15523C81ED7}" type="datetime1">
              <a:rPr lang="en-US" altLang="en-US"/>
              <a:pPr>
                <a:defRPr/>
              </a:pPr>
              <a:t>1/26/2018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13B65FA-A9A8-472F-AA1F-C5C2E7E523B2}" type="slidenum">
              <a:rPr lang="en-US" altLang="en-US"/>
              <a:pPr>
                <a:defRPr/>
              </a:pPr>
              <a:t>‹#›</a:t>
            </a:fld>
            <a:endParaRPr lang="en-US" altLang="en-US" dirty="0"/>
          </a:p>
        </p:txBody>
      </p:sp>
    </p:spTree>
    <p:extLst>
      <p:ext uri="{BB962C8B-B14F-4D97-AF65-F5344CB8AC3E}">
        <p14:creationId xmlns:p14="http://schemas.microsoft.com/office/powerpoint/2010/main" val="266970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2DFC76-DDEA-45E1-932D-F698C3486D90}" type="datetime1">
              <a:rPr lang="en-US" altLang="en-US"/>
              <a:pPr>
                <a:defRPr/>
              </a:pPr>
              <a:t>1/26/2018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6A9C722-B0F9-43BA-9A95-E161BDCD01E8}" type="slidenum">
              <a:rPr lang="en-US" altLang="en-US"/>
              <a:pPr>
                <a:defRPr/>
              </a:pPr>
              <a:t>‹#›</a:t>
            </a:fld>
            <a:endParaRPr lang="en-US" altLang="en-US" dirty="0"/>
          </a:p>
        </p:txBody>
      </p:sp>
    </p:spTree>
    <p:extLst>
      <p:ext uri="{BB962C8B-B14F-4D97-AF65-F5344CB8AC3E}">
        <p14:creationId xmlns:p14="http://schemas.microsoft.com/office/powerpoint/2010/main" val="66391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1C98F3-A39A-4AA0-A33D-3E3354058058}" type="datetime1">
              <a:rPr lang="en-US" altLang="en-US"/>
              <a:pPr>
                <a:defRPr/>
              </a:pPr>
              <a:t>1/26/2018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DDBA33B-6314-4A8E-B308-151C55F87E7A}" type="slidenum">
              <a:rPr lang="en-US" altLang="en-US"/>
              <a:pPr>
                <a:defRPr/>
              </a:pPr>
              <a:t>‹#›</a:t>
            </a:fld>
            <a:endParaRPr lang="en-US" altLang="en-US" dirty="0"/>
          </a:p>
        </p:txBody>
      </p:sp>
    </p:spTree>
    <p:extLst>
      <p:ext uri="{BB962C8B-B14F-4D97-AF65-F5344CB8AC3E}">
        <p14:creationId xmlns:p14="http://schemas.microsoft.com/office/powerpoint/2010/main" val="29040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6FB052-E539-4067-AD7F-88256637B128}"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F12F7D-3A8D-4EF3-AC47-6623FB41A1C2}" type="slidenum">
              <a:rPr lang="en-US" altLang="en-US"/>
              <a:pPr>
                <a:defRPr/>
              </a:pPr>
              <a:t>‹#›</a:t>
            </a:fld>
            <a:endParaRPr lang="en-US" altLang="en-US" dirty="0"/>
          </a:p>
        </p:txBody>
      </p:sp>
    </p:spTree>
    <p:extLst>
      <p:ext uri="{BB962C8B-B14F-4D97-AF65-F5344CB8AC3E}">
        <p14:creationId xmlns:p14="http://schemas.microsoft.com/office/powerpoint/2010/main" val="167282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435A2D-1F7B-4DA1-A86B-7B53DC11FF2B}"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11F1CF-B7CF-4953-8319-CA3CA45B2914}" type="slidenum">
              <a:rPr lang="en-US" altLang="en-US"/>
              <a:pPr>
                <a:defRPr/>
              </a:pPr>
              <a:t>‹#›</a:t>
            </a:fld>
            <a:endParaRPr lang="en-US" altLang="en-US" dirty="0"/>
          </a:p>
        </p:txBody>
      </p:sp>
    </p:spTree>
    <p:extLst>
      <p:ext uri="{BB962C8B-B14F-4D97-AF65-F5344CB8AC3E}">
        <p14:creationId xmlns:p14="http://schemas.microsoft.com/office/powerpoint/2010/main" val="64301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2BB027-9094-4147-B16D-80D2118F5407}"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7C1DBA-C898-4A1D-89B7-1E9413FA9272}" type="slidenum">
              <a:rPr lang="en-US" altLang="en-US"/>
              <a:pPr>
                <a:defRPr/>
              </a:pPr>
              <a:t>‹#›</a:t>
            </a:fld>
            <a:endParaRPr lang="en-US" altLang="en-US" dirty="0"/>
          </a:p>
        </p:txBody>
      </p:sp>
    </p:spTree>
    <p:extLst>
      <p:ext uri="{BB962C8B-B14F-4D97-AF65-F5344CB8AC3E}">
        <p14:creationId xmlns:p14="http://schemas.microsoft.com/office/powerpoint/2010/main" val="1837347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401C4C-F56A-41D9-A5F5-9A2307EEB31A}"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E6C224-C4FB-4C48-B27D-0DA2563853AB}" type="slidenum">
              <a:rPr lang="en-US" altLang="en-US"/>
              <a:pPr>
                <a:defRPr/>
              </a:pPr>
              <a:t>‹#›</a:t>
            </a:fld>
            <a:endParaRPr lang="en-US" altLang="en-US" dirty="0"/>
          </a:p>
        </p:txBody>
      </p:sp>
    </p:spTree>
    <p:extLst>
      <p:ext uri="{BB962C8B-B14F-4D97-AF65-F5344CB8AC3E}">
        <p14:creationId xmlns:p14="http://schemas.microsoft.com/office/powerpoint/2010/main" val="390985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DCB430-70F7-4A1E-ACE6-CBD67F89A307}" type="datetime1">
              <a:rPr lang="en-US" altLang="en-US"/>
              <a:pPr>
                <a:defRPr/>
              </a:pPr>
              <a:t>1/26/2018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677F8A-12BE-49AA-9378-DC4838A2948F}" type="slidenum">
              <a:rPr lang="en-US" altLang="en-US"/>
              <a:pPr>
                <a:defRPr/>
              </a:pPr>
              <a:t>‹#›</a:t>
            </a:fld>
            <a:endParaRPr lang="en-US" altLang="en-US" dirty="0"/>
          </a:p>
        </p:txBody>
      </p:sp>
    </p:spTree>
    <p:extLst>
      <p:ext uri="{BB962C8B-B14F-4D97-AF65-F5344CB8AC3E}">
        <p14:creationId xmlns:p14="http://schemas.microsoft.com/office/powerpoint/2010/main" val="2749869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56"/>
          <a:stretch>
            <a:fillRect/>
          </a:stretch>
        </p:blipFill>
        <p:spPr bwMode="auto">
          <a:xfrm>
            <a:off x="1295400" y="0"/>
            <a:ext cx="3849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114800"/>
            <a:ext cx="91440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chemeClr val="bg1"/>
                </a:solidFill>
              </a:ln>
              <a:solidFill>
                <a:schemeClr val="bg1"/>
              </a:solidFill>
            </a:endParaRPr>
          </a:p>
        </p:txBody>
      </p:sp>
      <p:sp>
        <p:nvSpPr>
          <p:cNvPr id="6" name="Rectangle 5"/>
          <p:cNvSpPr/>
          <p:nvPr/>
        </p:nvSpPr>
        <p:spPr>
          <a:xfrm>
            <a:off x="0" y="3962400"/>
            <a:ext cx="9144000" cy="1524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p:cNvSpPr>
            <a:spLocks noGrp="1"/>
          </p:cNvSpPr>
          <p:nvPr>
            <p:ph type="subTitle" idx="1"/>
          </p:nvPr>
        </p:nvSpPr>
        <p:spPr>
          <a:xfrm>
            <a:off x="1600200" y="5505635"/>
            <a:ext cx="6400800" cy="6858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4321206"/>
            <a:ext cx="7772400" cy="1143000"/>
          </a:xfrm>
        </p:spPr>
        <p:txBody>
          <a:bodyPr/>
          <a:lstStyle>
            <a:lvl1pPr>
              <a:defRPr b="1">
                <a:solidFill>
                  <a:srgbClr val="009BD2"/>
                </a:solidFill>
                <a:latin typeface="Century Gothic" pitchFamily="34" charset="0"/>
              </a:defRPr>
            </a:lvl1pPr>
          </a:lstStyle>
          <a:p>
            <a:r>
              <a:rPr lang="en-US"/>
              <a:t>Click to edit Master title style</a:t>
            </a:r>
            <a:endParaRPr lang="en-US" dirty="0"/>
          </a:p>
        </p:txBody>
      </p:sp>
      <p:sp>
        <p:nvSpPr>
          <p:cNvPr id="7" name="Date Placeholder 3"/>
          <p:cNvSpPr>
            <a:spLocks noGrp="1"/>
          </p:cNvSpPr>
          <p:nvPr>
            <p:ph type="dt" sz="half" idx="10"/>
          </p:nvPr>
        </p:nvSpPr>
        <p:spPr>
          <a:xfrm>
            <a:off x="0" y="6492875"/>
            <a:ext cx="2133600" cy="365125"/>
          </a:xfrm>
        </p:spPr>
        <p:txBody>
          <a:bodyPr/>
          <a:lstStyle>
            <a:lvl1pPr>
              <a:defRPr smtClean="0"/>
            </a:lvl1pPr>
          </a:lstStyle>
          <a:p>
            <a:pPr>
              <a:defRPr/>
            </a:pPr>
            <a:fld id="{8E36CB2F-EC45-4081-BF12-C7131D7EB76E}" type="datetime1">
              <a:rPr lang="en-US" altLang="en-US"/>
              <a:pPr>
                <a:defRPr/>
              </a:pPr>
              <a:t>1/26/2018</a:t>
            </a:fld>
            <a:endParaRPr lang="en-US" altLang="en-US" dirty="0"/>
          </a:p>
        </p:txBody>
      </p:sp>
      <p:sp>
        <p:nvSpPr>
          <p:cNvPr id="8" name="Footer Placeholder 4"/>
          <p:cNvSpPr>
            <a:spLocks noGrp="1"/>
          </p:cNvSpPr>
          <p:nvPr>
            <p:ph type="ftr" sz="quarter" idx="11"/>
          </p:nvPr>
        </p:nvSpPr>
        <p:spPr>
          <a:xfrm>
            <a:off x="4876800" y="6492875"/>
            <a:ext cx="4267200" cy="365125"/>
          </a:xfrm>
        </p:spPr>
        <p:txBody>
          <a:bodyPr/>
          <a:lstStyle>
            <a:lvl1pPr>
              <a:defRPr/>
            </a:lvl1pPr>
          </a:lstStyle>
          <a:p>
            <a:pPr>
              <a:defRPr/>
            </a:pPr>
            <a:endParaRPr lang="en-US" dirty="0"/>
          </a:p>
        </p:txBody>
      </p:sp>
    </p:spTree>
    <p:extLst>
      <p:ext uri="{BB962C8B-B14F-4D97-AF65-F5344CB8AC3E}">
        <p14:creationId xmlns:p14="http://schemas.microsoft.com/office/powerpoint/2010/main" val="1226750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350" y="0"/>
            <a:ext cx="9144000" cy="1285875"/>
          </a:xfrm>
          <a:prstGeom prst="rect">
            <a:avLst/>
          </a:prstGeom>
          <a:solidFill>
            <a:srgbClr val="15429B"/>
          </a:solidFill>
          <a:ln>
            <a:solidFill>
              <a:srgbClr val="1542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chemeClr val="bg1"/>
                </a:solidFill>
              </a:ln>
              <a:solidFill>
                <a:schemeClr val="bg1"/>
              </a:solidFill>
            </a:endParaRPr>
          </a:p>
        </p:txBody>
      </p:sp>
      <p:sp>
        <p:nvSpPr>
          <p:cNvPr id="5" name="Rectangle 4"/>
          <p:cNvSpPr/>
          <p:nvPr/>
        </p:nvSpPr>
        <p:spPr>
          <a:xfrm>
            <a:off x="-6350" y="1219200"/>
            <a:ext cx="9144000" cy="1524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lvl1pPr algn="ctr">
              <a:defRPr sz="3600" b="1">
                <a:solidFill>
                  <a:schemeClr val="bg1"/>
                </a:solidFill>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9D2A27"/>
              </a:buClr>
              <a:buSzPct val="104000"/>
              <a:buFont typeface="Arial" pitchFamily="34" charset="0"/>
              <a:buChar char="•"/>
              <a:defRPr/>
            </a:lvl1pPr>
            <a:lvl2pPr marL="742950" indent="-285750">
              <a:buClr>
                <a:srgbClr val="9D2A27"/>
              </a:buClr>
              <a:buSzPct val="104000"/>
              <a:buFont typeface="Arial" pitchFamily="34" charset="0"/>
              <a:buChar char="•"/>
              <a:defRPr/>
            </a:lvl2pPr>
            <a:lvl3pPr marL="1143000" indent="-228600">
              <a:buClr>
                <a:srgbClr val="9D2A27"/>
              </a:buClr>
              <a:buSzPct val="104000"/>
              <a:buFont typeface="Arial" pitchFamily="34" charset="0"/>
              <a:buChar char="•"/>
              <a:defRPr/>
            </a:lvl3pPr>
            <a:lvl4pPr marL="1600200" indent="-228600">
              <a:buClr>
                <a:srgbClr val="9D2A27"/>
              </a:buClr>
              <a:buSzPct val="104000"/>
              <a:buFont typeface="Arial" pitchFamily="34" charset="0"/>
              <a:buChar char="•"/>
              <a:defRPr/>
            </a:lvl4pPr>
            <a:lvl5pPr marL="2057400" indent="-228600">
              <a:buClr>
                <a:srgbClr val="9D2A27"/>
              </a:buClr>
              <a:buSzPct val="104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60457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CB2A917-BED2-48C6-A5BE-16F5EDB6F253}"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DA829E47-B034-4053-8596-7888D5EE8EF3}" type="datetime1">
              <a:rPr lang="en-US" altLang="en-US"/>
              <a:pPr>
                <a:defRPr/>
              </a:pPr>
              <a:t>1/26/2018</a:t>
            </a:fld>
            <a:endParaRPr lang="en-US" altLang="en-US" dirty="0"/>
          </a:p>
        </p:txBody>
      </p:sp>
    </p:spTree>
    <p:extLst>
      <p:ext uri="{BB962C8B-B14F-4D97-AF65-F5344CB8AC3E}">
        <p14:creationId xmlns:p14="http://schemas.microsoft.com/office/powerpoint/2010/main" val="54906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35-</a:t>
            </a:r>
            <a:fld id="{5D89AFA6-C902-4491-A1C4-FDCA4DC514C4}"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95B01AC9-92E8-40A0-89F6-333DB10AE82F}"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90DB942E-88B5-41FA-ACBD-D976C0FCE5AB}" type="slidenum">
              <a:rPr lang="en-US" altLang="en-US"/>
              <a:pPr>
                <a:defRPr/>
              </a:pPr>
              <a:t>‹#›</a:t>
            </a:fld>
            <a:endParaRPr lang="en-US" altLang="en-US" dirty="0"/>
          </a:p>
        </p:txBody>
      </p:sp>
    </p:spTree>
    <p:extLst>
      <p:ext uri="{BB962C8B-B14F-4D97-AF65-F5344CB8AC3E}">
        <p14:creationId xmlns:p14="http://schemas.microsoft.com/office/powerpoint/2010/main" val="1867304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1D762E3-F53A-41FC-8339-C2D79C8A805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94A8785F-8C51-4E95-BCB3-18F6F4F8F51B}" type="datetime1">
              <a:rPr lang="en-US" altLang="en-US"/>
              <a:pPr>
                <a:defRPr/>
              </a:pPr>
              <a:t>1/26/2018</a:t>
            </a:fld>
            <a:endParaRPr lang="en-US" altLang="en-US" dirty="0"/>
          </a:p>
        </p:txBody>
      </p:sp>
    </p:spTree>
    <p:extLst>
      <p:ext uri="{BB962C8B-B14F-4D97-AF65-F5344CB8AC3E}">
        <p14:creationId xmlns:p14="http://schemas.microsoft.com/office/powerpoint/2010/main" val="130229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7F671E2-39D9-49C7-86AE-2896D9975029}"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C5538FA2-7C64-4B62-B58E-4D19113D1BD3}" type="datetime1">
              <a:rPr lang="en-US" altLang="en-US"/>
              <a:pPr>
                <a:defRPr/>
              </a:pPr>
              <a:t>1/26/2018</a:t>
            </a:fld>
            <a:endParaRPr lang="en-US" altLang="en-US" dirty="0"/>
          </a:p>
        </p:txBody>
      </p:sp>
    </p:spTree>
    <p:extLst>
      <p:ext uri="{BB962C8B-B14F-4D97-AF65-F5344CB8AC3E}">
        <p14:creationId xmlns:p14="http://schemas.microsoft.com/office/powerpoint/2010/main" val="238578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9DAAE2-D330-4EFE-AF5F-D1DE9C10616F}"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7BF172-168B-4318-B72B-030BF9532B2F}" type="slidenum">
              <a:rPr lang="en-US" altLang="en-US"/>
              <a:pPr>
                <a:defRPr/>
              </a:pPr>
              <a:t>‹#›</a:t>
            </a:fld>
            <a:endParaRPr lang="en-US" altLang="en-US" dirty="0"/>
          </a:p>
        </p:txBody>
      </p:sp>
    </p:spTree>
    <p:extLst>
      <p:ext uri="{BB962C8B-B14F-4D97-AF65-F5344CB8AC3E}">
        <p14:creationId xmlns:p14="http://schemas.microsoft.com/office/powerpoint/2010/main" val="3184690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951186E6-6880-407D-878F-45E8C6DA41D5}"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fld id="{73075975-92A5-4067-AE3A-764D64552845}" type="datetime1">
              <a:rPr lang="en-US" altLang="en-US"/>
              <a:pPr>
                <a:defRPr/>
              </a:pPr>
              <a:t>1/26/2018</a:t>
            </a:fld>
            <a:endParaRPr lang="en-US" altLang="en-US" dirty="0"/>
          </a:p>
        </p:txBody>
      </p:sp>
    </p:spTree>
    <p:extLst>
      <p:ext uri="{BB962C8B-B14F-4D97-AF65-F5344CB8AC3E}">
        <p14:creationId xmlns:p14="http://schemas.microsoft.com/office/powerpoint/2010/main" val="747406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5C5BFF54-0570-42CF-B3F3-5A340D7115EA}"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fld id="{10663378-B8CB-4998-9721-7A1F98927A4E}" type="datetime1">
              <a:rPr lang="en-US" altLang="en-US"/>
              <a:pPr>
                <a:defRPr/>
              </a:pPr>
              <a:t>1/26/2018</a:t>
            </a:fld>
            <a:endParaRPr lang="en-US" alt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35-</a:t>
            </a:r>
            <a:fld id="{5D89AFA6-C902-4491-A1C4-FDCA4DC514C4}"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638736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033B819-07B6-4B18-96DF-BB56CF6D489A}"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D59EC9B9-58C7-4D93-9D40-3CEBD9F7FE13}" type="datetime1">
              <a:rPr lang="en-US" altLang="en-US"/>
              <a:pPr>
                <a:defRPr/>
              </a:pPr>
              <a:t>1/26/2018</a:t>
            </a:fld>
            <a:endParaRPr lang="en-US" altLang="en-US" dirty="0"/>
          </a:p>
        </p:txBody>
      </p:sp>
    </p:spTree>
    <p:extLst>
      <p:ext uri="{BB962C8B-B14F-4D97-AF65-F5344CB8AC3E}">
        <p14:creationId xmlns:p14="http://schemas.microsoft.com/office/powerpoint/2010/main" val="1613897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23C89D6D-6F09-4898-8A71-745C67C35020}"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fld id="{55431DE7-AC9E-4E02-8F89-84F06455F880}" type="datetime1">
              <a:rPr lang="en-US" altLang="en-US"/>
              <a:pPr>
                <a:defRPr/>
              </a:pPr>
              <a:t>1/26/2018</a:t>
            </a:fld>
            <a:endParaRPr lang="en-US" altLang="en-US" dirty="0"/>
          </a:p>
        </p:txBody>
      </p:sp>
    </p:spTree>
    <p:extLst>
      <p:ext uri="{BB962C8B-B14F-4D97-AF65-F5344CB8AC3E}">
        <p14:creationId xmlns:p14="http://schemas.microsoft.com/office/powerpoint/2010/main" val="3105994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45FD773-A196-493C-8B5C-75D2F1E96C8A}"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7EBB48E9-7C97-441C-8394-FA655F7AA6D8}" type="datetime1">
              <a:rPr lang="en-US" altLang="en-US"/>
              <a:pPr>
                <a:defRPr/>
              </a:pPr>
              <a:t>1/26/2018</a:t>
            </a:fld>
            <a:endParaRPr lang="en-US" altLang="en-US" dirty="0"/>
          </a:p>
        </p:txBody>
      </p:sp>
    </p:spTree>
    <p:extLst>
      <p:ext uri="{BB962C8B-B14F-4D97-AF65-F5344CB8AC3E}">
        <p14:creationId xmlns:p14="http://schemas.microsoft.com/office/powerpoint/2010/main" val="1345035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6370E547-5D59-4F75-A21D-1EB5F4CE50B6}"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1063167B-AE2C-4C38-BD3A-7D7CA65DF157}" type="datetime1">
              <a:rPr lang="en-US" altLang="en-US"/>
              <a:pPr>
                <a:defRPr/>
              </a:pPr>
              <a:t>1/26/2018</a:t>
            </a:fld>
            <a:endParaRPr lang="en-US" altLang="en-US" dirty="0"/>
          </a:p>
        </p:txBody>
      </p:sp>
    </p:spTree>
    <p:extLst>
      <p:ext uri="{BB962C8B-B14F-4D97-AF65-F5344CB8AC3E}">
        <p14:creationId xmlns:p14="http://schemas.microsoft.com/office/powerpoint/2010/main" val="333920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2D405F3-C91A-4015-AAB6-9D5A87893196}"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0893AB60-0359-4540-9DC6-6B76E1CF8562}" type="datetime1">
              <a:rPr lang="en-US" altLang="en-US"/>
              <a:pPr>
                <a:defRPr/>
              </a:pPr>
              <a:t>1/26/2018</a:t>
            </a:fld>
            <a:endParaRPr lang="en-US" altLang="en-US" dirty="0"/>
          </a:p>
        </p:txBody>
      </p:sp>
    </p:spTree>
    <p:extLst>
      <p:ext uri="{BB962C8B-B14F-4D97-AF65-F5344CB8AC3E}">
        <p14:creationId xmlns:p14="http://schemas.microsoft.com/office/powerpoint/2010/main" val="427343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1C1B1A6-A624-4983-9079-AF76CB8129A5}" type="datetime1">
              <a:rPr lang="en-US" altLang="en-US"/>
              <a:pPr>
                <a:defRPr/>
              </a:pPr>
              <a:t>1/26/2018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B0B701C-6D29-45FE-9E2F-0D93C34E7EAF}" type="slidenum">
              <a:rPr lang="en-US" altLang="en-US"/>
              <a:pPr>
                <a:defRPr/>
              </a:pPr>
              <a:t>‹#›</a:t>
            </a:fld>
            <a:endParaRPr lang="en-US" altLang="en-US" dirty="0"/>
          </a:p>
        </p:txBody>
      </p:sp>
    </p:spTree>
    <p:extLst>
      <p:ext uri="{BB962C8B-B14F-4D97-AF65-F5344CB8AC3E}">
        <p14:creationId xmlns:p14="http://schemas.microsoft.com/office/powerpoint/2010/main" val="3632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B3C5EE-7FE1-4B20-ADFF-E95EEA01A041}" type="datetime1">
              <a:rPr lang="en-US" altLang="en-US"/>
              <a:pPr>
                <a:defRPr/>
              </a:pPr>
              <a:t>1/26/2018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6E872C9-E362-4668-A87A-850102B02A6A}" type="slidenum">
              <a:rPr lang="en-US" altLang="en-US"/>
              <a:pPr>
                <a:defRPr/>
              </a:pPr>
              <a:t>‹#›</a:t>
            </a:fld>
            <a:endParaRPr lang="en-US" altLang="en-US" dirty="0"/>
          </a:p>
        </p:txBody>
      </p:sp>
    </p:spTree>
    <p:extLst>
      <p:ext uri="{BB962C8B-B14F-4D97-AF65-F5344CB8AC3E}">
        <p14:creationId xmlns:p14="http://schemas.microsoft.com/office/powerpoint/2010/main" val="364854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C719EA-9D05-409A-A2FE-F8E334F5A376}" type="datetime1">
              <a:rPr lang="en-US" altLang="en-US"/>
              <a:pPr>
                <a:defRPr/>
              </a:pPr>
              <a:t>1/26/2018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CD20F8-63B7-4DB5-B905-6B5DB87069CF}" type="slidenum">
              <a:rPr lang="en-US" altLang="en-US"/>
              <a:pPr>
                <a:defRPr/>
              </a:pPr>
              <a:t>‹#›</a:t>
            </a:fld>
            <a:endParaRPr lang="en-US" altLang="en-US" dirty="0"/>
          </a:p>
        </p:txBody>
      </p:sp>
    </p:spTree>
    <p:extLst>
      <p:ext uri="{BB962C8B-B14F-4D97-AF65-F5344CB8AC3E}">
        <p14:creationId xmlns:p14="http://schemas.microsoft.com/office/powerpoint/2010/main" val="317524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7304AE-6576-49BF-A172-63C6FBD83DEE}"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BD1122-F196-4D9E-A4BE-70691FB8E638}" type="slidenum">
              <a:rPr lang="en-US" altLang="en-US"/>
              <a:pPr>
                <a:defRPr/>
              </a:pPr>
              <a:t>‹#›</a:t>
            </a:fld>
            <a:endParaRPr lang="en-US" altLang="en-US" dirty="0"/>
          </a:p>
        </p:txBody>
      </p:sp>
    </p:spTree>
    <p:extLst>
      <p:ext uri="{BB962C8B-B14F-4D97-AF65-F5344CB8AC3E}">
        <p14:creationId xmlns:p14="http://schemas.microsoft.com/office/powerpoint/2010/main" val="364810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0ABF7F-C0AA-41CE-91A5-79A75A4EB516}" type="datetime1">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E7430A-18BC-44E5-9191-4EFB3EB817E6}" type="slidenum">
              <a:rPr lang="en-US" altLang="en-US"/>
              <a:pPr>
                <a:defRPr/>
              </a:pPr>
              <a:t>‹#›</a:t>
            </a:fld>
            <a:endParaRPr lang="en-US" altLang="en-US" dirty="0"/>
          </a:p>
        </p:txBody>
      </p:sp>
    </p:spTree>
    <p:extLst>
      <p:ext uri="{BB962C8B-B14F-4D97-AF65-F5344CB8AC3E}">
        <p14:creationId xmlns:p14="http://schemas.microsoft.com/office/powerpoint/2010/main" val="372574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7CC5EF01-5FE9-4EEA-A125-2E0647BD129C}" type="datetime1">
              <a:rPr lang="en-US" altLang="en-US"/>
              <a:pPr>
                <a:defRPr/>
              </a:pPr>
              <a:t>1/26/2018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itchFamily="17"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297354D-E220-43FD-989D-91E01449B54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4" charset="-128"/>
        </a:defRPr>
      </a:lvl1pPr>
      <a:lvl2pPr algn="ctr" defTabSz="457200" rtl="0" eaLnBrk="0" fontAlgn="base" hangingPunct="0">
        <a:spcBef>
          <a:spcPct val="0"/>
        </a:spcBef>
        <a:spcAft>
          <a:spcPct val="0"/>
        </a:spcAft>
        <a:defRPr sz="4400">
          <a:solidFill>
            <a:schemeClr val="tx1"/>
          </a:solidFill>
          <a:latin typeface="Calibri" pitchFamily="4" charset="0"/>
          <a:ea typeface="MS PGothic" panose="020B0600070205080204" pitchFamily="34" charset="-128"/>
          <a:cs typeface="ＭＳ Ｐゴシック" pitchFamily="4" charset="-128"/>
        </a:defRPr>
      </a:lvl2pPr>
      <a:lvl3pPr algn="ctr" defTabSz="457200" rtl="0" eaLnBrk="0" fontAlgn="base" hangingPunct="0">
        <a:spcBef>
          <a:spcPct val="0"/>
        </a:spcBef>
        <a:spcAft>
          <a:spcPct val="0"/>
        </a:spcAft>
        <a:defRPr sz="4400">
          <a:solidFill>
            <a:schemeClr val="tx1"/>
          </a:solidFill>
          <a:latin typeface="Calibri" pitchFamily="4" charset="0"/>
          <a:ea typeface="MS PGothic" panose="020B0600070205080204" pitchFamily="34" charset="-128"/>
          <a:cs typeface="ＭＳ Ｐゴシック" pitchFamily="4" charset="-128"/>
        </a:defRPr>
      </a:lvl3pPr>
      <a:lvl4pPr algn="ctr" defTabSz="457200" rtl="0" eaLnBrk="0" fontAlgn="base" hangingPunct="0">
        <a:spcBef>
          <a:spcPct val="0"/>
        </a:spcBef>
        <a:spcAft>
          <a:spcPct val="0"/>
        </a:spcAft>
        <a:defRPr sz="4400">
          <a:solidFill>
            <a:schemeClr val="tx1"/>
          </a:solidFill>
          <a:latin typeface="Calibri" pitchFamily="4" charset="0"/>
          <a:ea typeface="MS PGothic" panose="020B0600070205080204" pitchFamily="34" charset="-128"/>
          <a:cs typeface="ＭＳ Ｐゴシック" pitchFamily="4" charset="-128"/>
        </a:defRPr>
      </a:lvl4pPr>
      <a:lvl5pPr algn="ctr" defTabSz="457200" rtl="0" eaLnBrk="0" fontAlgn="base" hangingPunct="0">
        <a:spcBef>
          <a:spcPct val="0"/>
        </a:spcBef>
        <a:spcAft>
          <a:spcPct val="0"/>
        </a:spcAft>
        <a:defRPr sz="4400">
          <a:solidFill>
            <a:schemeClr val="tx1"/>
          </a:solidFill>
          <a:latin typeface="Calibri" pitchFamily="4" charset="0"/>
          <a:ea typeface="MS PGothic" panose="020B0600070205080204" pitchFamily="34" charset="-128"/>
          <a:cs typeface="ＭＳ Ｐゴシック" pitchFamily="4" charset="-128"/>
        </a:defRPr>
      </a:lvl5pPr>
      <a:lvl6pPr marL="4572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b="1" dirty="0">
              <a:solidFill>
                <a:schemeClr val="bg1"/>
              </a:solidFill>
              <a:latin typeface="Tahoma" panose="020B0604030504040204" pitchFamily="34" charset="0"/>
            </a:endParaRPr>
          </a:p>
        </p:txBody>
      </p:sp>
      <p:sp>
        <p:nvSpPr>
          <p:cNvPr id="2051" name="Rectangle 3"/>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457200" y="1143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5"/>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4519"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28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2800">
          <a:solidFill>
            <a:schemeClr val="bg1"/>
          </a:solidFill>
          <a:latin typeface="Tahoma" pitchFamily="34" charset="0"/>
          <a:ea typeface="MS PGothic" panose="020B0600070205080204" pitchFamily="34" charset="-128"/>
        </a:defRPr>
      </a:lvl2pPr>
      <a:lvl3pPr algn="ctr" rtl="0" eaLnBrk="0" fontAlgn="base" hangingPunct="0">
        <a:spcBef>
          <a:spcPct val="0"/>
        </a:spcBef>
        <a:spcAft>
          <a:spcPct val="0"/>
        </a:spcAft>
        <a:defRPr sz="2800">
          <a:solidFill>
            <a:schemeClr val="bg1"/>
          </a:solidFill>
          <a:latin typeface="Tahoma" pitchFamily="34" charset="0"/>
          <a:ea typeface="MS PGothic" panose="020B0600070205080204" pitchFamily="34" charset="-128"/>
        </a:defRPr>
      </a:lvl3pPr>
      <a:lvl4pPr algn="ctr" rtl="0" eaLnBrk="0" fontAlgn="base" hangingPunct="0">
        <a:spcBef>
          <a:spcPct val="0"/>
        </a:spcBef>
        <a:spcAft>
          <a:spcPct val="0"/>
        </a:spcAft>
        <a:defRPr sz="2800">
          <a:solidFill>
            <a:schemeClr val="bg1"/>
          </a:solidFill>
          <a:latin typeface="Tahoma" pitchFamily="34" charset="0"/>
          <a:ea typeface="MS PGothic" panose="020B0600070205080204" pitchFamily="34" charset="-128"/>
        </a:defRPr>
      </a:lvl4pPr>
      <a:lvl5pPr algn="ctr" rtl="0" eaLnBrk="0" fontAlgn="base" hangingPunct="0">
        <a:spcBef>
          <a:spcPct val="0"/>
        </a:spcBef>
        <a:spcAft>
          <a:spcPct val="0"/>
        </a:spcAft>
        <a:defRPr sz="2800">
          <a:solidFill>
            <a:schemeClr val="bg1"/>
          </a:solidFill>
          <a:latin typeface="Tahoma" pitchFamily="34" charset="0"/>
          <a:ea typeface="MS PGothic" panose="020B0600070205080204" pitchFamily="34" charset="-128"/>
        </a:defRPr>
      </a:lvl5pPr>
      <a:lvl6pPr marL="457200" algn="ctr" rtl="0" fontAlgn="base">
        <a:spcBef>
          <a:spcPct val="0"/>
        </a:spcBef>
        <a:spcAft>
          <a:spcPct val="0"/>
        </a:spcAft>
        <a:defRPr sz="2800">
          <a:solidFill>
            <a:schemeClr val="bg1"/>
          </a:solidFill>
          <a:latin typeface="Tahoma" pitchFamily="34" charset="0"/>
        </a:defRPr>
      </a:lvl6pPr>
      <a:lvl7pPr marL="914400" algn="ctr" rtl="0" fontAlgn="base">
        <a:spcBef>
          <a:spcPct val="0"/>
        </a:spcBef>
        <a:spcAft>
          <a:spcPct val="0"/>
        </a:spcAft>
        <a:defRPr sz="2800">
          <a:solidFill>
            <a:schemeClr val="bg1"/>
          </a:solidFill>
          <a:latin typeface="Tahoma" pitchFamily="34" charset="0"/>
        </a:defRPr>
      </a:lvl7pPr>
      <a:lvl8pPr marL="1371600" algn="ctr" rtl="0" fontAlgn="base">
        <a:spcBef>
          <a:spcPct val="0"/>
        </a:spcBef>
        <a:spcAft>
          <a:spcPct val="0"/>
        </a:spcAft>
        <a:defRPr sz="2800">
          <a:solidFill>
            <a:schemeClr val="bg1"/>
          </a:solidFill>
          <a:latin typeface="Tahoma" pitchFamily="34" charset="0"/>
        </a:defRPr>
      </a:lvl8pPr>
      <a:lvl9pPr marL="1828800" algn="ctr" rtl="0" fontAlgn="base">
        <a:spcBef>
          <a:spcPct val="0"/>
        </a:spcBef>
        <a:spcAft>
          <a:spcPct val="0"/>
        </a:spcAft>
        <a:defRPr sz="2800">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3399FF"/>
        </a:buClr>
        <a:buChar char="•"/>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3399FF"/>
        </a:buClr>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3399FF"/>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3399FF"/>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3399FF"/>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3399FF"/>
        </a:buClr>
        <a:buChar char="•"/>
        <a:defRPr sz="2000">
          <a:solidFill>
            <a:schemeClr val="tx1"/>
          </a:solidFill>
          <a:latin typeface="+mn-lt"/>
        </a:defRPr>
      </a:lvl6pPr>
      <a:lvl7pPr marL="2971800" indent="-228600" algn="l" rtl="0" fontAlgn="base">
        <a:spcBef>
          <a:spcPct val="20000"/>
        </a:spcBef>
        <a:spcAft>
          <a:spcPct val="0"/>
        </a:spcAft>
        <a:buClr>
          <a:srgbClr val="3399FF"/>
        </a:buClr>
        <a:buChar char="•"/>
        <a:defRPr sz="2000">
          <a:solidFill>
            <a:schemeClr val="tx1"/>
          </a:solidFill>
          <a:latin typeface="+mn-lt"/>
        </a:defRPr>
      </a:lvl7pPr>
      <a:lvl8pPr marL="3429000" indent="-228600" algn="l" rtl="0" fontAlgn="base">
        <a:spcBef>
          <a:spcPct val="20000"/>
        </a:spcBef>
        <a:spcAft>
          <a:spcPct val="0"/>
        </a:spcAft>
        <a:buClr>
          <a:srgbClr val="3399FF"/>
        </a:buClr>
        <a:buChar char="•"/>
        <a:defRPr sz="2000">
          <a:solidFill>
            <a:schemeClr val="tx1"/>
          </a:solidFill>
          <a:latin typeface="+mn-lt"/>
        </a:defRPr>
      </a:lvl8pPr>
      <a:lvl9pPr marL="3886200" indent="-228600" algn="l" rtl="0" fontAlgn="base">
        <a:spcBef>
          <a:spcPct val="20000"/>
        </a:spcBef>
        <a:spcAft>
          <a:spcPct val="0"/>
        </a:spcAft>
        <a:buClr>
          <a:srgbClr val="3399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446CF9B-83BA-4499-9F3A-57B25C0CFB58}" type="datetime1">
              <a:rPr lang="en-US" altLang="en-US"/>
              <a:pPr>
                <a:defRPr/>
              </a:pPr>
              <a:t>1/26/2018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17"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7D23609-25F3-46AE-A863-90DF8A200C3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5429B"/>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143BA04-ADA6-41C1-9D94-0119425A2288}" type="datetime1">
              <a:rPr lang="en-US" altLang="en-US"/>
              <a:pPr>
                <a:defRPr/>
              </a:pPr>
              <a:t>1/26/2018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ＭＳ Ｐゴシック" pitchFamily="17"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D4FB9E9-398E-443C-B777-91B0BDF2FB0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123"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55847BE8-4C88-46D1-B2E6-62419B97A1BB}"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anose="020B0604020202020204" pitchFamily="34" charset="0"/>
                <a:ea typeface="ＭＳ Ｐゴシック" panose="020B0600070205080204" pitchFamily="34" charset="-128"/>
                <a:cs typeface="+mn-cs"/>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bg2"/>
                </a:solidFill>
              </a:defRPr>
            </a:lvl1pPr>
          </a:lstStyle>
          <a:p>
            <a:pPr>
              <a:defRPr/>
            </a:pPr>
            <a:fld id="{D6869EF5-E825-4339-903F-F85ACF923DDA}" type="datetime1">
              <a:rPr lang="en-US" altLang="en-US"/>
              <a:pPr>
                <a:defRPr/>
              </a:pPr>
              <a:t>1/26/2018</a:t>
            </a:fld>
            <a:endParaRPr lang="en-US" alt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4509" r:id="rId1"/>
    <p:sldLayoutId id="2147484522"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29</a:t>
            </a:r>
            <a:endParaRPr lang="en-US" altLang="en-US" dirty="0">
              <a:ea typeface="+mj-ea"/>
            </a:endParaRPr>
          </a:p>
        </p:txBody>
      </p:sp>
      <p:sp>
        <p:nvSpPr>
          <p:cNvPr id="12290" name="Rectangle 3"/>
          <p:cNvSpPr>
            <a:spLocks noGrp="1" noChangeArrowheads="1"/>
          </p:cNvSpPr>
          <p:nvPr>
            <p:ph type="subTitle" idx="1"/>
          </p:nvPr>
        </p:nvSpPr>
        <p:spPr/>
        <p:txBody>
          <a:bodyPr rtlCol="0"/>
          <a:lstStyle/>
          <a:p>
            <a:pPr eaLnBrk="1" fontAlgn="auto" hangingPunct="1">
              <a:spcAft>
                <a:spcPts val="0"/>
              </a:spcAft>
              <a:defRPr/>
            </a:pPr>
            <a:r>
              <a:rPr lang="en-US" altLang="en-US" sz="3200" dirty="0">
                <a:solidFill>
                  <a:schemeClr val="tx1">
                    <a:lumMod val="50000"/>
                    <a:lumOff val="50000"/>
                  </a:schemeClr>
                </a:solidFill>
                <a:latin typeface="+mj-lt"/>
                <a:ea typeface="+mn-ea"/>
              </a:rPr>
              <a:t>Money Creation</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Excess Reserves</a:t>
            </a:r>
          </a:p>
        </p:txBody>
      </p:sp>
      <p:sp>
        <p:nvSpPr>
          <p:cNvPr id="29699" name="Rectangle 3"/>
          <p:cNvSpPr>
            <a:spLocks noGrp="1" noChangeArrowheads="1"/>
          </p:cNvSpPr>
          <p:nvPr>
            <p:ph idx="1"/>
          </p:nvPr>
        </p:nvSpPr>
        <p:spPr/>
        <p:txBody>
          <a:bodyPr/>
          <a:lstStyle/>
          <a:p>
            <a:pPr eaLnBrk="1" hangingPunct="1">
              <a:lnSpc>
                <a:spcPct val="120000"/>
              </a:lnSpc>
              <a:spcBef>
                <a:spcPct val="0"/>
              </a:spcBef>
            </a:pPr>
            <a:r>
              <a:rPr lang="en-US" altLang="en-US" sz="3200" dirty="0"/>
              <a:t>Excess reserves</a:t>
            </a:r>
          </a:p>
          <a:p>
            <a:pPr lvl="1" eaLnBrk="1" hangingPunct="1">
              <a:lnSpc>
                <a:spcPct val="120000"/>
              </a:lnSpc>
              <a:spcBef>
                <a:spcPct val="0"/>
              </a:spcBef>
              <a:buClr>
                <a:schemeClr val="accent1"/>
              </a:buClr>
            </a:pPr>
            <a:r>
              <a:rPr lang="en-US" altLang="en-US" sz="3200" dirty="0"/>
              <a:t>Actual reserves - required reserves</a:t>
            </a:r>
          </a:p>
          <a:p>
            <a:pPr eaLnBrk="1" hangingPunct="1">
              <a:lnSpc>
                <a:spcPct val="120000"/>
              </a:lnSpc>
              <a:spcBef>
                <a:spcPct val="0"/>
              </a:spcBef>
            </a:pPr>
            <a:r>
              <a:rPr lang="en-US" altLang="en-US" sz="3200" dirty="0"/>
              <a:t>Required reserves</a:t>
            </a:r>
          </a:p>
          <a:p>
            <a:pPr lvl="1" eaLnBrk="1" hangingPunct="1">
              <a:lnSpc>
                <a:spcPct val="120000"/>
              </a:lnSpc>
              <a:spcBef>
                <a:spcPct val="0"/>
              </a:spcBef>
              <a:buClr>
                <a:schemeClr val="accent1"/>
              </a:buClr>
            </a:pPr>
            <a:r>
              <a:rPr lang="en-US" altLang="en-US" sz="3200" dirty="0"/>
              <a:t>Checkable deposits × reserve ratio</a:t>
            </a:r>
          </a:p>
          <a:p>
            <a:pPr eaLnBrk="1" hangingPunct="1">
              <a:lnSpc>
                <a:spcPct val="120000"/>
              </a:lnSpc>
              <a:spcBef>
                <a:spcPct val="0"/>
              </a:spcBef>
            </a:pPr>
            <a:r>
              <a:rPr lang="en-US" altLang="en-US" sz="3200" dirty="0"/>
              <a:t>Example:</a:t>
            </a:r>
          </a:p>
          <a:p>
            <a:pPr lvl="1" eaLnBrk="1" hangingPunct="1">
              <a:lnSpc>
                <a:spcPct val="120000"/>
              </a:lnSpc>
              <a:spcBef>
                <a:spcPct val="0"/>
              </a:spcBef>
              <a:buClr>
                <a:schemeClr val="accent1"/>
              </a:buClr>
            </a:pPr>
            <a:r>
              <a:rPr lang="en-US" altLang="en-US" sz="3200" dirty="0"/>
              <a:t>Checkable deposits $100,000</a:t>
            </a:r>
          </a:p>
          <a:p>
            <a:pPr lvl="1" eaLnBrk="1" hangingPunct="1">
              <a:lnSpc>
                <a:spcPct val="120000"/>
              </a:lnSpc>
              <a:spcBef>
                <a:spcPct val="0"/>
              </a:spcBef>
              <a:buClr>
                <a:schemeClr val="accent1"/>
              </a:buClr>
            </a:pPr>
            <a:r>
              <a:rPr lang="en-US" altLang="en-US" sz="3200" dirty="0"/>
              <a:t>Reserve ratio 20%</a:t>
            </a:r>
          </a:p>
        </p:txBody>
      </p:sp>
      <p:sp>
        <p:nvSpPr>
          <p:cNvPr id="29700" name="TextBox 1"/>
          <p:cNvSpPr txBox="1">
            <a:spLocks noChangeArrowheads="1"/>
          </p:cNvSpPr>
          <p:nvPr/>
        </p:nvSpPr>
        <p:spPr bwMode="auto">
          <a:xfrm>
            <a:off x="0" y="6511925"/>
            <a:ext cx="100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A Single Commercial Bank: Transaction 5</a:t>
            </a:r>
          </a:p>
        </p:txBody>
      </p:sp>
      <p:sp>
        <p:nvSpPr>
          <p:cNvPr id="31747" name="Rectangle 39"/>
          <p:cNvSpPr>
            <a:spLocks noGrp="1" noChangeArrowheads="1"/>
          </p:cNvSpPr>
          <p:nvPr>
            <p:ph idx="1"/>
          </p:nvPr>
        </p:nvSpPr>
        <p:spPr/>
        <p:txBody>
          <a:bodyPr/>
          <a:lstStyle/>
          <a:p>
            <a:pPr marL="0" indent="0" eaLnBrk="1" hangingPunct="1">
              <a:buSzPct val="125000"/>
              <a:buFontTx/>
              <a:buNone/>
            </a:pPr>
            <a:r>
              <a:rPr lang="en-US" altLang="en-US" sz="3200" dirty="0"/>
              <a:t>Clearing a check</a:t>
            </a:r>
          </a:p>
          <a:p>
            <a:pPr marL="517525" lvl="1" indent="-403225" eaLnBrk="1" hangingPunct="1">
              <a:buClr>
                <a:schemeClr val="accent1"/>
              </a:buClr>
            </a:pPr>
            <a:r>
              <a:rPr lang="en-US" altLang="en-US" sz="3200" dirty="0"/>
              <a:t>$50,000 check reduces reserves and checkable deposits </a:t>
            </a:r>
          </a:p>
        </p:txBody>
      </p:sp>
      <p:grpSp>
        <p:nvGrpSpPr>
          <p:cNvPr id="31748" name="Group 22"/>
          <p:cNvGrpSpPr>
            <a:grpSpLocks/>
          </p:cNvGrpSpPr>
          <p:nvPr/>
        </p:nvGrpSpPr>
        <p:grpSpPr bwMode="auto">
          <a:xfrm>
            <a:off x="1093787" y="3495425"/>
            <a:ext cx="6346825" cy="2652712"/>
            <a:chOff x="1171575" y="3748088"/>
            <a:chExt cx="6345238" cy="2652712"/>
          </a:xfrm>
        </p:grpSpPr>
        <p:grpSp>
          <p:nvGrpSpPr>
            <p:cNvPr id="31750" name="Group 2"/>
            <p:cNvGrpSpPr>
              <a:grpSpLocks/>
            </p:cNvGrpSpPr>
            <p:nvPr/>
          </p:nvGrpSpPr>
          <p:grpSpPr bwMode="auto">
            <a:xfrm>
              <a:off x="1179513" y="3819525"/>
              <a:ext cx="6337300" cy="2581275"/>
              <a:chOff x="1310" y="2259"/>
              <a:chExt cx="3992" cy="1626"/>
            </a:xfrm>
          </p:grpSpPr>
          <p:grpSp>
            <p:nvGrpSpPr>
              <p:cNvPr id="31761" name="Group 3"/>
              <p:cNvGrpSpPr>
                <a:grpSpLocks/>
              </p:cNvGrpSpPr>
              <p:nvPr/>
            </p:nvGrpSpPr>
            <p:grpSpPr bwMode="auto">
              <a:xfrm>
                <a:off x="1316" y="2259"/>
                <a:ext cx="3986" cy="1626"/>
                <a:chOff x="1316" y="2259"/>
                <a:chExt cx="3986" cy="1626"/>
              </a:xfrm>
            </p:grpSpPr>
            <p:sp>
              <p:nvSpPr>
                <p:cNvPr id="31764"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1765" name="Group 5"/>
                <p:cNvGrpSpPr>
                  <a:grpSpLocks/>
                </p:cNvGrpSpPr>
                <p:nvPr/>
              </p:nvGrpSpPr>
              <p:grpSpPr bwMode="auto">
                <a:xfrm>
                  <a:off x="1316" y="2259"/>
                  <a:ext cx="3986" cy="647"/>
                  <a:chOff x="1316" y="2259"/>
                  <a:chExt cx="3986" cy="647"/>
                </a:xfrm>
              </p:grpSpPr>
              <p:sp>
                <p:nvSpPr>
                  <p:cNvPr id="31766" name="Rectangle 6"/>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1767"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1762"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31763"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31751" name="Text Box 12"/>
            <p:cNvSpPr txBox="1">
              <a:spLocks noChangeArrowheads="1"/>
            </p:cNvSpPr>
            <p:nvPr/>
          </p:nvSpPr>
          <p:spPr bwMode="auto">
            <a:xfrm>
              <a:off x="3024188" y="3748088"/>
              <a:ext cx="265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Clearing a Check</a:t>
              </a:r>
            </a:p>
          </p:txBody>
        </p:sp>
        <p:sp>
          <p:nvSpPr>
            <p:cNvPr id="31752" name="Text Box 13"/>
            <p:cNvSpPr txBox="1">
              <a:spLocks noChangeArrowheads="1"/>
            </p:cNvSpPr>
            <p:nvPr/>
          </p:nvSpPr>
          <p:spPr bwMode="auto">
            <a:xfrm>
              <a:off x="2414588" y="4106863"/>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5: Wahoo Bank</a:t>
              </a:r>
            </a:p>
          </p:txBody>
        </p:sp>
        <p:sp>
          <p:nvSpPr>
            <p:cNvPr id="31753" name="Text Box 16"/>
            <p:cNvSpPr txBox="1">
              <a:spLocks noChangeArrowheads="1"/>
            </p:cNvSpPr>
            <p:nvPr/>
          </p:nvSpPr>
          <p:spPr bwMode="auto">
            <a:xfrm>
              <a:off x="4375150" y="4900613"/>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Checkable</a:t>
              </a:r>
            </a:p>
            <a:p>
              <a:pPr eaLnBrk="1" hangingPunct="1">
                <a:spcBef>
                  <a:spcPct val="0"/>
                </a:spcBef>
                <a:buClrTx/>
                <a:buFontTx/>
                <a:buNone/>
              </a:pPr>
              <a:r>
                <a:rPr lang="en-US" altLang="en-US" sz="1800" dirty="0">
                  <a:solidFill>
                    <a:srgbClr val="0000FF"/>
                  </a:solidFill>
                  <a:latin typeface="Arial" panose="020B0604020202020204" pitchFamily="34" charset="0"/>
                </a:rPr>
                <a:t>     Deposits</a:t>
              </a:r>
            </a:p>
          </p:txBody>
        </p:sp>
        <p:sp>
          <p:nvSpPr>
            <p:cNvPr id="31754" name="Text Box 17"/>
            <p:cNvSpPr txBox="1">
              <a:spLocks noChangeArrowheads="1"/>
            </p:cNvSpPr>
            <p:nvPr/>
          </p:nvSpPr>
          <p:spPr bwMode="auto">
            <a:xfrm>
              <a:off x="6473825" y="52212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$50,000</a:t>
              </a:r>
            </a:p>
          </p:txBody>
        </p:sp>
        <p:sp>
          <p:nvSpPr>
            <p:cNvPr id="31755" name="Text Box 18"/>
            <p:cNvSpPr txBox="1">
              <a:spLocks noChangeArrowheads="1"/>
            </p:cNvSpPr>
            <p:nvPr/>
          </p:nvSpPr>
          <p:spPr bwMode="auto">
            <a:xfrm>
              <a:off x="1196975" y="54594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Property</a:t>
              </a:r>
            </a:p>
          </p:txBody>
        </p:sp>
        <p:sp>
          <p:nvSpPr>
            <p:cNvPr id="31756" name="Text Box 19"/>
            <p:cNvSpPr txBox="1">
              <a:spLocks noChangeArrowheads="1"/>
            </p:cNvSpPr>
            <p:nvPr/>
          </p:nvSpPr>
          <p:spPr bwMode="auto">
            <a:xfrm>
              <a:off x="3327400" y="55102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240,000</a:t>
              </a:r>
            </a:p>
          </p:txBody>
        </p:sp>
        <p:sp>
          <p:nvSpPr>
            <p:cNvPr id="31757" name="Text Box 20"/>
            <p:cNvSpPr txBox="1">
              <a:spLocks noChangeArrowheads="1"/>
            </p:cNvSpPr>
            <p:nvPr/>
          </p:nvSpPr>
          <p:spPr bwMode="auto">
            <a:xfrm>
              <a:off x="4362450" y="5535613"/>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31758" name="Text Box 21"/>
            <p:cNvSpPr txBox="1">
              <a:spLocks noChangeArrowheads="1"/>
            </p:cNvSpPr>
            <p:nvPr/>
          </p:nvSpPr>
          <p:spPr bwMode="auto">
            <a:xfrm>
              <a:off x="6478588" y="55356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31759" name="Text Box 37"/>
            <p:cNvSpPr txBox="1">
              <a:spLocks noChangeArrowheads="1"/>
            </p:cNvSpPr>
            <p:nvPr/>
          </p:nvSpPr>
          <p:spPr bwMode="auto">
            <a:xfrm>
              <a:off x="1171575" y="510381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Reserves</a:t>
              </a:r>
            </a:p>
          </p:txBody>
        </p:sp>
        <p:sp>
          <p:nvSpPr>
            <p:cNvPr id="31760" name="Text Box 38"/>
            <p:cNvSpPr txBox="1">
              <a:spLocks noChangeArrowheads="1"/>
            </p:cNvSpPr>
            <p:nvPr/>
          </p:nvSpPr>
          <p:spPr bwMode="auto">
            <a:xfrm>
              <a:off x="3327400" y="51546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$60,000</a:t>
              </a:r>
            </a:p>
          </p:txBody>
        </p:sp>
      </p:grpSp>
      <p:sp>
        <p:nvSpPr>
          <p:cNvPr id="31749" name="TextBox 1"/>
          <p:cNvSpPr txBox="1">
            <a:spLocks noChangeArrowheads="1"/>
          </p:cNvSpPr>
          <p:nvPr/>
        </p:nvSpPr>
        <p:spPr bwMode="auto">
          <a:xfrm>
            <a:off x="0" y="6511925"/>
            <a:ext cx="93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Money Creating Transactions: Transaction 6a</a:t>
            </a:r>
          </a:p>
        </p:txBody>
      </p:sp>
      <p:sp>
        <p:nvSpPr>
          <p:cNvPr id="33795" name="Rectangle 22"/>
          <p:cNvSpPr>
            <a:spLocks noGrp="1" noChangeArrowheads="1"/>
          </p:cNvSpPr>
          <p:nvPr>
            <p:ph idx="1"/>
          </p:nvPr>
        </p:nvSpPr>
        <p:spPr/>
        <p:txBody>
          <a:bodyPr/>
          <a:lstStyle/>
          <a:p>
            <a:pPr eaLnBrk="1" hangingPunct="1">
              <a:buSzPct val="125000"/>
              <a:buFontTx/>
              <a:buNone/>
            </a:pPr>
            <a:r>
              <a:rPr lang="en-US" altLang="en-US" sz="3200" dirty="0"/>
              <a:t>Granting a loan</a:t>
            </a:r>
          </a:p>
          <a:p>
            <a:pPr lvl="1" eaLnBrk="1" hangingPunct="1">
              <a:buClr>
                <a:schemeClr val="accent1"/>
              </a:buClr>
            </a:pPr>
            <a:r>
              <a:rPr lang="en-US" altLang="en-US" sz="2800" dirty="0"/>
              <a:t>$50,000 loan made to a customer is deposited to the customer’s checking account</a:t>
            </a:r>
          </a:p>
        </p:txBody>
      </p:sp>
      <p:grpSp>
        <p:nvGrpSpPr>
          <p:cNvPr id="33796" name="Group 24"/>
          <p:cNvGrpSpPr>
            <a:grpSpLocks/>
          </p:cNvGrpSpPr>
          <p:nvPr/>
        </p:nvGrpSpPr>
        <p:grpSpPr bwMode="auto">
          <a:xfrm>
            <a:off x="1086644" y="3339766"/>
            <a:ext cx="6361112" cy="2640013"/>
            <a:chOff x="1216025" y="3627438"/>
            <a:chExt cx="6361113" cy="2640012"/>
          </a:xfrm>
        </p:grpSpPr>
        <p:grpSp>
          <p:nvGrpSpPr>
            <p:cNvPr id="33798" name="Group 2"/>
            <p:cNvGrpSpPr>
              <a:grpSpLocks/>
            </p:cNvGrpSpPr>
            <p:nvPr/>
          </p:nvGrpSpPr>
          <p:grpSpPr bwMode="auto">
            <a:xfrm>
              <a:off x="1223963" y="3686175"/>
              <a:ext cx="6337300" cy="2581275"/>
              <a:chOff x="1310" y="2259"/>
              <a:chExt cx="3992" cy="1626"/>
            </a:xfrm>
          </p:grpSpPr>
          <p:grpSp>
            <p:nvGrpSpPr>
              <p:cNvPr id="33811" name="Group 3"/>
              <p:cNvGrpSpPr>
                <a:grpSpLocks/>
              </p:cNvGrpSpPr>
              <p:nvPr/>
            </p:nvGrpSpPr>
            <p:grpSpPr bwMode="auto">
              <a:xfrm>
                <a:off x="1316" y="2259"/>
                <a:ext cx="3986" cy="1626"/>
                <a:chOff x="1316" y="2259"/>
                <a:chExt cx="3986" cy="1626"/>
              </a:xfrm>
            </p:grpSpPr>
            <p:sp>
              <p:nvSpPr>
                <p:cNvPr id="33814"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3815" name="Group 5"/>
                <p:cNvGrpSpPr>
                  <a:grpSpLocks/>
                </p:cNvGrpSpPr>
                <p:nvPr/>
              </p:nvGrpSpPr>
              <p:grpSpPr bwMode="auto">
                <a:xfrm>
                  <a:off x="1316" y="2259"/>
                  <a:ext cx="3986" cy="647"/>
                  <a:chOff x="1316" y="2259"/>
                  <a:chExt cx="3986" cy="647"/>
                </a:xfrm>
              </p:grpSpPr>
              <p:sp>
                <p:nvSpPr>
                  <p:cNvPr id="33816" name="Rectangle 6"/>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3817"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3812"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33813"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33799" name="Text Box 12"/>
            <p:cNvSpPr txBox="1">
              <a:spLocks noChangeArrowheads="1"/>
            </p:cNvSpPr>
            <p:nvPr/>
          </p:nvSpPr>
          <p:spPr bwMode="auto">
            <a:xfrm>
              <a:off x="2373313" y="3627438"/>
              <a:ext cx="411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When a Loan is Negotiated</a:t>
              </a:r>
            </a:p>
          </p:txBody>
        </p:sp>
        <p:sp>
          <p:nvSpPr>
            <p:cNvPr id="33800" name="Text Box 13"/>
            <p:cNvSpPr txBox="1">
              <a:spLocks noChangeArrowheads="1"/>
            </p:cNvSpPr>
            <p:nvPr/>
          </p:nvSpPr>
          <p:spPr bwMode="auto">
            <a:xfrm>
              <a:off x="2484438" y="3960813"/>
              <a:ext cx="381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6a: Wahoo Bank</a:t>
              </a:r>
            </a:p>
          </p:txBody>
        </p:sp>
        <p:sp>
          <p:nvSpPr>
            <p:cNvPr id="33801" name="Text Box 14"/>
            <p:cNvSpPr txBox="1">
              <a:spLocks noChangeArrowheads="1"/>
            </p:cNvSpPr>
            <p:nvPr/>
          </p:nvSpPr>
          <p:spPr bwMode="auto">
            <a:xfrm>
              <a:off x="4406900" y="4779963"/>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Checkable</a:t>
              </a:r>
            </a:p>
            <a:p>
              <a:pPr eaLnBrk="1" hangingPunct="1">
                <a:spcBef>
                  <a:spcPct val="0"/>
                </a:spcBef>
                <a:buClrTx/>
                <a:buFontTx/>
                <a:buNone/>
              </a:pPr>
              <a:r>
                <a:rPr lang="en-US" altLang="en-US" sz="1800" dirty="0">
                  <a:solidFill>
                    <a:srgbClr val="0000FF"/>
                  </a:solidFill>
                  <a:latin typeface="Arial" panose="020B0604020202020204" pitchFamily="34" charset="0"/>
                </a:rPr>
                <a:t>     Deposits</a:t>
              </a:r>
            </a:p>
          </p:txBody>
        </p:sp>
        <p:sp>
          <p:nvSpPr>
            <p:cNvPr id="33802" name="Text Box 15"/>
            <p:cNvSpPr txBox="1">
              <a:spLocks noChangeArrowheads="1"/>
            </p:cNvSpPr>
            <p:nvPr/>
          </p:nvSpPr>
          <p:spPr bwMode="auto">
            <a:xfrm>
              <a:off x="6435725" y="5075238"/>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$100,000</a:t>
              </a:r>
            </a:p>
          </p:txBody>
        </p:sp>
        <p:sp>
          <p:nvSpPr>
            <p:cNvPr id="33803" name="Text Box 16"/>
            <p:cNvSpPr txBox="1">
              <a:spLocks noChangeArrowheads="1"/>
            </p:cNvSpPr>
            <p:nvPr/>
          </p:nvSpPr>
          <p:spPr bwMode="auto">
            <a:xfrm>
              <a:off x="1216025" y="54562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Property</a:t>
              </a:r>
            </a:p>
          </p:txBody>
        </p:sp>
        <p:sp>
          <p:nvSpPr>
            <p:cNvPr id="33804" name="Text Box 17"/>
            <p:cNvSpPr txBox="1">
              <a:spLocks noChangeArrowheads="1"/>
            </p:cNvSpPr>
            <p:nvPr/>
          </p:nvSpPr>
          <p:spPr bwMode="auto">
            <a:xfrm>
              <a:off x="3371850" y="54562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240,000</a:t>
              </a:r>
            </a:p>
          </p:txBody>
        </p:sp>
        <p:sp>
          <p:nvSpPr>
            <p:cNvPr id="33805" name="Text Box 18"/>
            <p:cNvSpPr txBox="1">
              <a:spLocks noChangeArrowheads="1"/>
            </p:cNvSpPr>
            <p:nvPr/>
          </p:nvSpPr>
          <p:spPr bwMode="auto">
            <a:xfrm>
              <a:off x="4406900" y="5475288"/>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33806" name="Text Box 19"/>
            <p:cNvSpPr txBox="1">
              <a:spLocks noChangeArrowheads="1"/>
            </p:cNvSpPr>
            <p:nvPr/>
          </p:nvSpPr>
          <p:spPr bwMode="auto">
            <a:xfrm>
              <a:off x="6567488" y="54752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33807" name="Text Box 20"/>
            <p:cNvSpPr txBox="1">
              <a:spLocks noChangeArrowheads="1"/>
            </p:cNvSpPr>
            <p:nvPr/>
          </p:nvSpPr>
          <p:spPr bwMode="auto">
            <a:xfrm>
              <a:off x="1216025" y="477996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Reserves</a:t>
              </a:r>
            </a:p>
          </p:txBody>
        </p:sp>
        <p:sp>
          <p:nvSpPr>
            <p:cNvPr id="33808" name="Text Box 21"/>
            <p:cNvSpPr txBox="1">
              <a:spLocks noChangeArrowheads="1"/>
            </p:cNvSpPr>
            <p:nvPr/>
          </p:nvSpPr>
          <p:spPr bwMode="auto">
            <a:xfrm>
              <a:off x="3371850" y="477996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$60,000</a:t>
              </a:r>
            </a:p>
          </p:txBody>
        </p:sp>
        <p:sp>
          <p:nvSpPr>
            <p:cNvPr id="33809" name="Text Box 23"/>
            <p:cNvSpPr txBox="1">
              <a:spLocks noChangeArrowheads="1"/>
            </p:cNvSpPr>
            <p:nvPr/>
          </p:nvSpPr>
          <p:spPr bwMode="auto">
            <a:xfrm>
              <a:off x="1216025" y="51323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Loans</a:t>
              </a:r>
            </a:p>
          </p:txBody>
        </p:sp>
        <p:sp>
          <p:nvSpPr>
            <p:cNvPr id="33810" name="Text Box 24"/>
            <p:cNvSpPr txBox="1">
              <a:spLocks noChangeArrowheads="1"/>
            </p:cNvSpPr>
            <p:nvPr/>
          </p:nvSpPr>
          <p:spPr bwMode="auto">
            <a:xfrm>
              <a:off x="3498850" y="51323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50,000</a:t>
              </a:r>
            </a:p>
          </p:txBody>
        </p:sp>
      </p:grpSp>
      <p:sp>
        <p:nvSpPr>
          <p:cNvPr id="33797" name="TextBox 1"/>
          <p:cNvSpPr txBox="1">
            <a:spLocks noChangeArrowheads="1"/>
          </p:cNvSpPr>
          <p:nvPr/>
        </p:nvSpPr>
        <p:spPr bwMode="auto">
          <a:xfrm>
            <a:off x="0" y="6464300"/>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Money Creating Transactions: Transaction 6b</a:t>
            </a:r>
          </a:p>
        </p:txBody>
      </p:sp>
      <p:sp>
        <p:nvSpPr>
          <p:cNvPr id="35843" name="Rectangle 22"/>
          <p:cNvSpPr>
            <a:spLocks noGrp="1" noChangeArrowheads="1"/>
          </p:cNvSpPr>
          <p:nvPr>
            <p:ph idx="1"/>
          </p:nvPr>
        </p:nvSpPr>
        <p:spPr/>
        <p:txBody>
          <a:bodyPr/>
          <a:lstStyle/>
          <a:p>
            <a:pPr marL="0" indent="0" eaLnBrk="1" hangingPunct="1">
              <a:buSzPct val="125000"/>
              <a:buFontTx/>
              <a:buNone/>
            </a:pPr>
            <a:r>
              <a:rPr lang="en-US" altLang="en-US" sz="3200" dirty="0"/>
              <a:t>Using the loan</a:t>
            </a:r>
          </a:p>
          <a:p>
            <a:pPr marL="463550" lvl="1" indent="-349250" eaLnBrk="1" hangingPunct="1">
              <a:buClr>
                <a:schemeClr val="accent1"/>
              </a:buClr>
            </a:pPr>
            <a:r>
              <a:rPr lang="en-US" altLang="en-US" sz="3200" dirty="0"/>
              <a:t>$50,000 loan cashed </a:t>
            </a:r>
          </a:p>
        </p:txBody>
      </p:sp>
      <p:grpSp>
        <p:nvGrpSpPr>
          <p:cNvPr id="35844" name="Group 25"/>
          <p:cNvGrpSpPr>
            <a:grpSpLocks/>
          </p:cNvGrpSpPr>
          <p:nvPr/>
        </p:nvGrpSpPr>
        <p:grpSpPr bwMode="auto">
          <a:xfrm>
            <a:off x="1085850" y="3077577"/>
            <a:ext cx="6362700" cy="3194050"/>
            <a:chOff x="965200" y="3376613"/>
            <a:chExt cx="6362700" cy="3194050"/>
          </a:xfrm>
        </p:grpSpPr>
        <p:grpSp>
          <p:nvGrpSpPr>
            <p:cNvPr id="35846" name="Group 2"/>
            <p:cNvGrpSpPr>
              <a:grpSpLocks/>
            </p:cNvGrpSpPr>
            <p:nvPr/>
          </p:nvGrpSpPr>
          <p:grpSpPr bwMode="auto">
            <a:xfrm>
              <a:off x="973138" y="3435350"/>
              <a:ext cx="6337300" cy="2581275"/>
              <a:chOff x="1310" y="2259"/>
              <a:chExt cx="3992" cy="1626"/>
            </a:xfrm>
          </p:grpSpPr>
          <p:grpSp>
            <p:nvGrpSpPr>
              <p:cNvPr id="35860" name="Group 3"/>
              <p:cNvGrpSpPr>
                <a:grpSpLocks/>
              </p:cNvGrpSpPr>
              <p:nvPr/>
            </p:nvGrpSpPr>
            <p:grpSpPr bwMode="auto">
              <a:xfrm>
                <a:off x="1316" y="2259"/>
                <a:ext cx="3986" cy="1626"/>
                <a:chOff x="1316" y="2259"/>
                <a:chExt cx="3986" cy="1626"/>
              </a:xfrm>
            </p:grpSpPr>
            <p:sp>
              <p:nvSpPr>
                <p:cNvPr id="35863"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5864" name="Group 5"/>
                <p:cNvGrpSpPr>
                  <a:grpSpLocks/>
                </p:cNvGrpSpPr>
                <p:nvPr/>
              </p:nvGrpSpPr>
              <p:grpSpPr bwMode="auto">
                <a:xfrm>
                  <a:off x="1316" y="2259"/>
                  <a:ext cx="3986" cy="647"/>
                  <a:chOff x="1316" y="2259"/>
                  <a:chExt cx="3986" cy="647"/>
                </a:xfrm>
              </p:grpSpPr>
              <p:sp>
                <p:nvSpPr>
                  <p:cNvPr id="35865" name="Rectangle 6"/>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5866"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5861"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35862"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35847" name="Text Box 12"/>
            <p:cNvSpPr txBox="1">
              <a:spLocks noChangeArrowheads="1"/>
            </p:cNvSpPr>
            <p:nvPr/>
          </p:nvSpPr>
          <p:spPr bwMode="auto">
            <a:xfrm>
              <a:off x="1465263" y="3376613"/>
              <a:ext cx="539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After a Check is Drawn on the Loan </a:t>
              </a:r>
            </a:p>
          </p:txBody>
        </p:sp>
        <p:sp>
          <p:nvSpPr>
            <p:cNvPr id="35848" name="Text Box 13"/>
            <p:cNvSpPr txBox="1">
              <a:spLocks noChangeArrowheads="1"/>
            </p:cNvSpPr>
            <p:nvPr/>
          </p:nvSpPr>
          <p:spPr bwMode="auto">
            <a:xfrm>
              <a:off x="2233613" y="3709988"/>
              <a:ext cx="381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6b: Wahoo Bank</a:t>
              </a:r>
            </a:p>
          </p:txBody>
        </p:sp>
        <p:sp>
          <p:nvSpPr>
            <p:cNvPr id="35849" name="Text Box 14"/>
            <p:cNvSpPr txBox="1">
              <a:spLocks noChangeArrowheads="1"/>
            </p:cNvSpPr>
            <p:nvPr/>
          </p:nvSpPr>
          <p:spPr bwMode="auto">
            <a:xfrm>
              <a:off x="4156075" y="4529138"/>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Checkable</a:t>
              </a:r>
            </a:p>
            <a:p>
              <a:pPr eaLnBrk="1" hangingPunct="1">
                <a:spcBef>
                  <a:spcPct val="0"/>
                </a:spcBef>
                <a:buClrTx/>
                <a:buFontTx/>
                <a:buNone/>
              </a:pPr>
              <a:r>
                <a:rPr lang="en-US" altLang="en-US" sz="1800" dirty="0">
                  <a:solidFill>
                    <a:srgbClr val="0000FF"/>
                  </a:solidFill>
                  <a:latin typeface="Arial" panose="020B0604020202020204" pitchFamily="34" charset="0"/>
                </a:rPr>
                <a:t>     Deposits</a:t>
              </a:r>
            </a:p>
          </p:txBody>
        </p:sp>
        <p:sp>
          <p:nvSpPr>
            <p:cNvPr id="35850" name="Text Box 15"/>
            <p:cNvSpPr txBox="1">
              <a:spLocks noChangeArrowheads="1"/>
            </p:cNvSpPr>
            <p:nvPr/>
          </p:nvSpPr>
          <p:spPr bwMode="auto">
            <a:xfrm>
              <a:off x="6308725" y="48244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$50,000</a:t>
              </a:r>
            </a:p>
          </p:txBody>
        </p:sp>
        <p:sp>
          <p:nvSpPr>
            <p:cNvPr id="35851" name="Text Box 16"/>
            <p:cNvSpPr txBox="1">
              <a:spLocks noChangeArrowheads="1"/>
            </p:cNvSpPr>
            <p:nvPr/>
          </p:nvSpPr>
          <p:spPr bwMode="auto">
            <a:xfrm>
              <a:off x="965200" y="52054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Property</a:t>
              </a:r>
            </a:p>
          </p:txBody>
        </p:sp>
        <p:sp>
          <p:nvSpPr>
            <p:cNvPr id="35852" name="Text Box 17"/>
            <p:cNvSpPr txBox="1">
              <a:spLocks noChangeArrowheads="1"/>
            </p:cNvSpPr>
            <p:nvPr/>
          </p:nvSpPr>
          <p:spPr bwMode="auto">
            <a:xfrm>
              <a:off x="3121025" y="52054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240,000</a:t>
              </a:r>
            </a:p>
          </p:txBody>
        </p:sp>
        <p:sp>
          <p:nvSpPr>
            <p:cNvPr id="35853" name="Text Box 18"/>
            <p:cNvSpPr txBox="1">
              <a:spLocks noChangeArrowheads="1"/>
            </p:cNvSpPr>
            <p:nvPr/>
          </p:nvSpPr>
          <p:spPr bwMode="auto">
            <a:xfrm>
              <a:off x="4156075" y="5224463"/>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35854" name="Text Box 19"/>
            <p:cNvSpPr txBox="1">
              <a:spLocks noChangeArrowheads="1"/>
            </p:cNvSpPr>
            <p:nvPr/>
          </p:nvSpPr>
          <p:spPr bwMode="auto">
            <a:xfrm>
              <a:off x="6318250" y="522446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35855" name="Text Box 20"/>
            <p:cNvSpPr txBox="1">
              <a:spLocks noChangeArrowheads="1"/>
            </p:cNvSpPr>
            <p:nvPr/>
          </p:nvSpPr>
          <p:spPr bwMode="auto">
            <a:xfrm>
              <a:off x="965200" y="452913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Reserves</a:t>
              </a:r>
            </a:p>
          </p:txBody>
        </p:sp>
        <p:sp>
          <p:nvSpPr>
            <p:cNvPr id="35856" name="Text Box 21"/>
            <p:cNvSpPr txBox="1">
              <a:spLocks noChangeArrowheads="1"/>
            </p:cNvSpPr>
            <p:nvPr/>
          </p:nvSpPr>
          <p:spPr bwMode="auto">
            <a:xfrm>
              <a:off x="3121025" y="45291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$10,000</a:t>
              </a:r>
            </a:p>
          </p:txBody>
        </p:sp>
        <p:sp>
          <p:nvSpPr>
            <p:cNvPr id="35857" name="Text Box 23"/>
            <p:cNvSpPr txBox="1">
              <a:spLocks noChangeArrowheads="1"/>
            </p:cNvSpPr>
            <p:nvPr/>
          </p:nvSpPr>
          <p:spPr bwMode="auto">
            <a:xfrm>
              <a:off x="965200" y="488156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Loans</a:t>
              </a:r>
            </a:p>
          </p:txBody>
        </p:sp>
        <p:sp>
          <p:nvSpPr>
            <p:cNvPr id="35858" name="Text Box 24"/>
            <p:cNvSpPr txBox="1">
              <a:spLocks noChangeArrowheads="1"/>
            </p:cNvSpPr>
            <p:nvPr/>
          </p:nvSpPr>
          <p:spPr bwMode="auto">
            <a:xfrm>
              <a:off x="3248025" y="488156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50,000</a:t>
              </a:r>
            </a:p>
          </p:txBody>
        </p:sp>
        <p:sp>
          <p:nvSpPr>
            <p:cNvPr id="35859" name="Text Box 25"/>
            <p:cNvSpPr txBox="1">
              <a:spLocks noChangeArrowheads="1"/>
            </p:cNvSpPr>
            <p:nvPr/>
          </p:nvSpPr>
          <p:spPr bwMode="auto">
            <a:xfrm>
              <a:off x="1176338" y="5846763"/>
              <a:ext cx="6008687" cy="7239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ClrTx/>
                <a:buFontTx/>
                <a:buNone/>
              </a:pPr>
              <a:r>
                <a:rPr lang="en-US" altLang="en-US" sz="2400" b="1" i="1" dirty="0">
                  <a:latin typeface="Arial" panose="020B0604020202020204" pitchFamily="34" charset="0"/>
                </a:rPr>
                <a:t>A single bank can only lend an amount</a:t>
              </a:r>
            </a:p>
            <a:p>
              <a:pPr algn="ctr" eaLnBrk="1" hangingPunct="1">
                <a:lnSpc>
                  <a:spcPct val="85000"/>
                </a:lnSpc>
                <a:spcBef>
                  <a:spcPct val="0"/>
                </a:spcBef>
                <a:buClrTx/>
                <a:buFontTx/>
                <a:buNone/>
              </a:pPr>
              <a:r>
                <a:rPr lang="en-US" altLang="en-US" sz="2400" b="1" i="1" dirty="0">
                  <a:latin typeface="Arial" panose="020B0604020202020204" pitchFamily="34" charset="0"/>
                </a:rPr>
                <a:t>equal to its preloan excess reserves </a:t>
              </a:r>
            </a:p>
          </p:txBody>
        </p:sp>
      </p:grpSp>
      <p:sp>
        <p:nvSpPr>
          <p:cNvPr id="35845" name="TextBox 1"/>
          <p:cNvSpPr txBox="1">
            <a:spLocks noChangeArrowheads="1"/>
          </p:cNvSpPr>
          <p:nvPr/>
        </p:nvSpPr>
        <p:spPr bwMode="auto">
          <a:xfrm>
            <a:off x="0" y="6499225"/>
            <a:ext cx="993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Money Creating Transactions: Transaction 7</a:t>
            </a:r>
          </a:p>
        </p:txBody>
      </p:sp>
      <p:sp>
        <p:nvSpPr>
          <p:cNvPr id="17411" name="Rectangle 22"/>
          <p:cNvSpPr>
            <a:spLocks noGrp="1" noChangeArrowheads="1"/>
          </p:cNvSpPr>
          <p:nvPr>
            <p:ph idx="1"/>
          </p:nvPr>
        </p:nvSpPr>
        <p:spPr/>
        <p:txBody>
          <a:bodyPr rtlCol="0">
            <a:normAutofit/>
          </a:bodyPr>
          <a:lstStyle/>
          <a:p>
            <a:pPr marL="0" indent="0" eaLnBrk="1" fontAlgn="auto" hangingPunct="1">
              <a:spcBef>
                <a:spcPct val="0"/>
              </a:spcBef>
              <a:spcAft>
                <a:spcPts val="0"/>
              </a:spcAft>
              <a:buSzPct val="125000"/>
              <a:buFontTx/>
              <a:buNone/>
              <a:defRPr/>
            </a:pPr>
            <a:r>
              <a:rPr lang="en-US" sz="3200" dirty="0">
                <a:ea typeface="+mn-ea"/>
              </a:rPr>
              <a:t>Bank buys government securities </a:t>
            </a:r>
          </a:p>
          <a:p>
            <a:pPr marL="0" indent="0" eaLnBrk="1" fontAlgn="auto" hangingPunct="1">
              <a:spcBef>
                <a:spcPct val="0"/>
              </a:spcBef>
              <a:spcAft>
                <a:spcPts val="0"/>
              </a:spcAft>
              <a:buSzPct val="125000"/>
              <a:buFontTx/>
              <a:buNone/>
              <a:defRPr/>
            </a:pPr>
            <a:r>
              <a:rPr lang="en-US" sz="3200" dirty="0">
                <a:ea typeface="+mn-ea"/>
              </a:rPr>
              <a:t>from a dealer</a:t>
            </a:r>
          </a:p>
          <a:p>
            <a:pPr marL="517525" lvl="1" indent="-398463" eaLnBrk="1" fontAlgn="auto" hangingPunct="1">
              <a:spcBef>
                <a:spcPct val="0"/>
              </a:spcBef>
              <a:spcAft>
                <a:spcPts val="0"/>
              </a:spcAft>
              <a:buClr>
                <a:schemeClr val="accent1"/>
              </a:buClr>
              <a:buSzPct val="100000"/>
              <a:defRPr/>
            </a:pPr>
            <a:r>
              <a:rPr lang="en-US" sz="3200" dirty="0">
                <a:ea typeface="+mn-ea"/>
              </a:rPr>
              <a:t>Deposits payment into checking</a:t>
            </a:r>
          </a:p>
        </p:txBody>
      </p:sp>
      <p:grpSp>
        <p:nvGrpSpPr>
          <p:cNvPr id="37892" name="Group 25"/>
          <p:cNvGrpSpPr>
            <a:grpSpLocks/>
          </p:cNvGrpSpPr>
          <p:nvPr/>
        </p:nvGrpSpPr>
        <p:grpSpPr bwMode="auto">
          <a:xfrm>
            <a:off x="1093787" y="3371056"/>
            <a:ext cx="6346825" cy="2640013"/>
            <a:chOff x="1143000" y="3524250"/>
            <a:chExt cx="6345238" cy="2640013"/>
          </a:xfrm>
        </p:grpSpPr>
        <p:grpSp>
          <p:nvGrpSpPr>
            <p:cNvPr id="37895" name="Group 2"/>
            <p:cNvGrpSpPr>
              <a:grpSpLocks/>
            </p:cNvGrpSpPr>
            <p:nvPr/>
          </p:nvGrpSpPr>
          <p:grpSpPr bwMode="auto">
            <a:xfrm>
              <a:off x="1150938" y="3582988"/>
              <a:ext cx="6337300" cy="2581275"/>
              <a:chOff x="1310" y="2259"/>
              <a:chExt cx="3992" cy="1626"/>
            </a:xfrm>
          </p:grpSpPr>
          <p:grpSp>
            <p:nvGrpSpPr>
              <p:cNvPr id="37908" name="Group 3"/>
              <p:cNvGrpSpPr>
                <a:grpSpLocks/>
              </p:cNvGrpSpPr>
              <p:nvPr/>
            </p:nvGrpSpPr>
            <p:grpSpPr bwMode="auto">
              <a:xfrm>
                <a:off x="1316" y="2259"/>
                <a:ext cx="3986" cy="1626"/>
                <a:chOff x="1316" y="2259"/>
                <a:chExt cx="3986" cy="1626"/>
              </a:xfrm>
            </p:grpSpPr>
            <p:sp>
              <p:nvSpPr>
                <p:cNvPr id="37911"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7912" name="Group 5"/>
                <p:cNvGrpSpPr>
                  <a:grpSpLocks/>
                </p:cNvGrpSpPr>
                <p:nvPr/>
              </p:nvGrpSpPr>
              <p:grpSpPr bwMode="auto">
                <a:xfrm>
                  <a:off x="1316" y="2259"/>
                  <a:ext cx="3986" cy="647"/>
                  <a:chOff x="1316" y="2259"/>
                  <a:chExt cx="3986" cy="647"/>
                </a:xfrm>
              </p:grpSpPr>
              <p:sp>
                <p:nvSpPr>
                  <p:cNvPr id="37913" name="Rectangle 6"/>
                  <p:cNvSpPr>
                    <a:spLocks noChangeArrowheads="1"/>
                  </p:cNvSpPr>
                  <p:nvPr/>
                </p:nvSpPr>
                <p:spPr bwMode="auto">
                  <a:xfrm>
                    <a:off x="1317" y="2259"/>
                    <a:ext cx="3980" cy="64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14"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7909"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37910"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37896" name="Text Box 12"/>
            <p:cNvSpPr txBox="1">
              <a:spLocks noChangeArrowheads="1"/>
            </p:cNvSpPr>
            <p:nvPr/>
          </p:nvSpPr>
          <p:spPr bwMode="auto">
            <a:xfrm>
              <a:off x="2014320" y="3524250"/>
              <a:ext cx="46359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Buying Government Securities</a:t>
              </a:r>
            </a:p>
          </p:txBody>
        </p:sp>
        <p:sp>
          <p:nvSpPr>
            <p:cNvPr id="37897" name="Text Box 13"/>
            <p:cNvSpPr txBox="1">
              <a:spLocks noChangeArrowheads="1"/>
            </p:cNvSpPr>
            <p:nvPr/>
          </p:nvSpPr>
          <p:spPr bwMode="auto">
            <a:xfrm>
              <a:off x="2411095" y="3857625"/>
              <a:ext cx="364081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7: Wahoo Bank</a:t>
              </a:r>
            </a:p>
          </p:txBody>
        </p:sp>
        <p:sp>
          <p:nvSpPr>
            <p:cNvPr id="37898" name="Text Box 14"/>
            <p:cNvSpPr txBox="1">
              <a:spLocks noChangeArrowheads="1"/>
            </p:cNvSpPr>
            <p:nvPr/>
          </p:nvSpPr>
          <p:spPr bwMode="auto">
            <a:xfrm>
              <a:off x="4333875" y="4676775"/>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Checkable</a:t>
              </a:r>
            </a:p>
            <a:p>
              <a:pPr eaLnBrk="1" hangingPunct="1">
                <a:spcBef>
                  <a:spcPct val="0"/>
                </a:spcBef>
                <a:buClrTx/>
                <a:buFontTx/>
                <a:buNone/>
              </a:pPr>
              <a:r>
                <a:rPr lang="en-US" altLang="en-US" sz="1800" dirty="0">
                  <a:solidFill>
                    <a:srgbClr val="0000FF"/>
                  </a:solidFill>
                  <a:latin typeface="Arial" panose="020B0604020202020204" pitchFamily="34" charset="0"/>
                </a:rPr>
                <a:t>     Deposits</a:t>
              </a:r>
            </a:p>
          </p:txBody>
        </p:sp>
        <p:sp>
          <p:nvSpPr>
            <p:cNvPr id="37899" name="Text Box 15"/>
            <p:cNvSpPr txBox="1">
              <a:spLocks noChangeArrowheads="1"/>
            </p:cNvSpPr>
            <p:nvPr/>
          </p:nvSpPr>
          <p:spPr bwMode="auto">
            <a:xfrm>
              <a:off x="6343650" y="497205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$100,000</a:t>
              </a:r>
            </a:p>
          </p:txBody>
        </p:sp>
        <p:sp>
          <p:nvSpPr>
            <p:cNvPr id="37900" name="Text Box 16"/>
            <p:cNvSpPr txBox="1">
              <a:spLocks noChangeArrowheads="1"/>
            </p:cNvSpPr>
            <p:nvPr/>
          </p:nvSpPr>
          <p:spPr bwMode="auto">
            <a:xfrm>
              <a:off x="1143000" y="535305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Property</a:t>
              </a:r>
            </a:p>
          </p:txBody>
        </p:sp>
        <p:sp>
          <p:nvSpPr>
            <p:cNvPr id="37901" name="Text Box 17"/>
            <p:cNvSpPr txBox="1">
              <a:spLocks noChangeArrowheads="1"/>
            </p:cNvSpPr>
            <p:nvPr/>
          </p:nvSpPr>
          <p:spPr bwMode="auto">
            <a:xfrm>
              <a:off x="3298825" y="535305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240,000</a:t>
              </a:r>
            </a:p>
          </p:txBody>
        </p:sp>
        <p:sp>
          <p:nvSpPr>
            <p:cNvPr id="37902" name="Text Box 18"/>
            <p:cNvSpPr txBox="1">
              <a:spLocks noChangeArrowheads="1"/>
            </p:cNvSpPr>
            <p:nvPr/>
          </p:nvSpPr>
          <p:spPr bwMode="auto">
            <a:xfrm>
              <a:off x="4333875" y="53721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37903" name="Text Box 19"/>
            <p:cNvSpPr txBox="1">
              <a:spLocks noChangeArrowheads="1"/>
            </p:cNvSpPr>
            <p:nvPr/>
          </p:nvSpPr>
          <p:spPr bwMode="auto">
            <a:xfrm>
              <a:off x="6451600" y="53721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37904" name="Text Box 20"/>
            <p:cNvSpPr txBox="1">
              <a:spLocks noChangeArrowheads="1"/>
            </p:cNvSpPr>
            <p:nvPr/>
          </p:nvSpPr>
          <p:spPr bwMode="auto">
            <a:xfrm>
              <a:off x="1143000" y="4676775"/>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Reserves</a:t>
              </a:r>
            </a:p>
          </p:txBody>
        </p:sp>
        <p:sp>
          <p:nvSpPr>
            <p:cNvPr id="37905" name="Text Box 21"/>
            <p:cNvSpPr txBox="1">
              <a:spLocks noChangeArrowheads="1"/>
            </p:cNvSpPr>
            <p:nvPr/>
          </p:nvSpPr>
          <p:spPr bwMode="auto">
            <a:xfrm>
              <a:off x="3298825" y="4676775"/>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$60,000</a:t>
              </a:r>
            </a:p>
          </p:txBody>
        </p:sp>
        <p:sp>
          <p:nvSpPr>
            <p:cNvPr id="37906" name="Text Box 23"/>
            <p:cNvSpPr txBox="1">
              <a:spLocks noChangeArrowheads="1"/>
            </p:cNvSpPr>
            <p:nvPr/>
          </p:nvSpPr>
          <p:spPr bwMode="auto">
            <a:xfrm>
              <a:off x="1143000" y="50292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Securities</a:t>
              </a:r>
            </a:p>
          </p:txBody>
        </p:sp>
        <p:sp>
          <p:nvSpPr>
            <p:cNvPr id="37907" name="Text Box 24"/>
            <p:cNvSpPr txBox="1">
              <a:spLocks noChangeArrowheads="1"/>
            </p:cNvSpPr>
            <p:nvPr/>
          </p:nvSpPr>
          <p:spPr bwMode="auto">
            <a:xfrm>
              <a:off x="3425825" y="5029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50,000</a:t>
              </a:r>
            </a:p>
          </p:txBody>
        </p:sp>
      </p:grpSp>
      <p:sp>
        <p:nvSpPr>
          <p:cNvPr id="17413" name="TextBox 23"/>
          <p:cNvSpPr txBox="1">
            <a:spLocks noChangeArrowheads="1"/>
          </p:cNvSpPr>
          <p:nvPr/>
        </p:nvSpPr>
        <p:spPr bwMode="auto">
          <a:xfrm>
            <a:off x="676274" y="5967413"/>
            <a:ext cx="6764338" cy="584775"/>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pitchFamily="17" charset="-128"/>
              </a:defRPr>
            </a:lvl1pPr>
            <a:lvl2pPr marL="742950" indent="-285750" eaLnBrk="0" hangingPunct="0">
              <a:defRPr>
                <a:solidFill>
                  <a:schemeClr val="tx1"/>
                </a:solidFill>
                <a:latin typeface="Arial" charset="0"/>
                <a:ea typeface="ＭＳ Ｐゴシック" pitchFamily="17" charset="-128"/>
              </a:defRPr>
            </a:lvl2pPr>
            <a:lvl3pPr marL="1143000" indent="-228600" eaLnBrk="0" hangingPunct="0">
              <a:defRPr>
                <a:solidFill>
                  <a:schemeClr val="tx1"/>
                </a:solidFill>
                <a:latin typeface="Arial" charset="0"/>
                <a:ea typeface="ＭＳ Ｐゴシック" pitchFamily="17" charset="-128"/>
              </a:defRPr>
            </a:lvl3pPr>
            <a:lvl4pPr marL="1600200" indent="-228600" eaLnBrk="0" hangingPunct="0">
              <a:defRPr>
                <a:solidFill>
                  <a:schemeClr val="tx1"/>
                </a:solidFill>
                <a:latin typeface="Arial" charset="0"/>
                <a:ea typeface="ＭＳ Ｐゴシック" pitchFamily="17" charset="-128"/>
              </a:defRPr>
            </a:lvl4pPr>
            <a:lvl5pPr marL="2057400" indent="-228600" eaLnBrk="0" hangingPunct="0">
              <a:defRPr>
                <a:solidFill>
                  <a:schemeClr val="tx1"/>
                </a:solidFill>
                <a:latin typeface="Arial" charset="0"/>
                <a:ea typeface="ＭＳ Ｐゴシック" pitchFamily="1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7" charset="-128"/>
              </a:defRPr>
            </a:lvl9pPr>
          </a:lstStyle>
          <a:p>
            <a:pPr eaLnBrk="1" hangingPunct="1">
              <a:buClr>
                <a:schemeClr val="accent1"/>
              </a:buClr>
              <a:buSzPct val="100000"/>
              <a:buFontTx/>
              <a:buChar char="•"/>
              <a:defRPr/>
            </a:pPr>
            <a:r>
              <a:rPr lang="en-US" sz="3200" dirty="0"/>
              <a:t> </a:t>
            </a:r>
            <a:r>
              <a:rPr lang="en-US" sz="3200" dirty="0">
                <a:latin typeface="+mn-lt"/>
              </a:rPr>
              <a:t>New money is created</a:t>
            </a:r>
          </a:p>
        </p:txBody>
      </p:sp>
      <p:sp>
        <p:nvSpPr>
          <p:cNvPr id="37894" name="TextBox 1"/>
          <p:cNvSpPr txBox="1">
            <a:spLocks noChangeArrowheads="1"/>
          </p:cNvSpPr>
          <p:nvPr/>
        </p:nvSpPr>
        <p:spPr bwMode="auto">
          <a:xfrm>
            <a:off x="0" y="6511925"/>
            <a:ext cx="93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p:txBody>
          <a:bodyPr/>
          <a:lstStyle/>
          <a:p>
            <a:pPr eaLnBrk="1" fontAlgn="auto" hangingPunct="1">
              <a:spcAft>
                <a:spcPts val="0"/>
              </a:spcAft>
              <a:defRPr/>
            </a:pPr>
            <a:r>
              <a:rPr lang="en-US" altLang="en-US" sz="4400" dirty="0">
                <a:ea typeface="+mj-ea"/>
              </a:rPr>
              <a:t>Profits, Liquidity, and the Federal Funds Market</a:t>
            </a:r>
          </a:p>
        </p:txBody>
      </p:sp>
      <p:sp>
        <p:nvSpPr>
          <p:cNvPr id="39939" name="Rectangle 22"/>
          <p:cNvSpPr>
            <a:spLocks noGrp="1" noChangeArrowheads="1"/>
          </p:cNvSpPr>
          <p:nvPr>
            <p:ph idx="1"/>
          </p:nvPr>
        </p:nvSpPr>
        <p:spPr>
          <a:xfrm>
            <a:off x="457200" y="1634067"/>
            <a:ext cx="7620000" cy="4800600"/>
          </a:xfrm>
        </p:spPr>
        <p:txBody>
          <a:bodyPr/>
          <a:lstStyle/>
          <a:p>
            <a:pPr eaLnBrk="1" hangingPunct="1"/>
            <a:r>
              <a:rPr lang="en-US" altLang="en-US" sz="3200" dirty="0"/>
              <a:t>Conflicting goals</a:t>
            </a:r>
          </a:p>
          <a:p>
            <a:pPr eaLnBrk="1" hangingPunct="1"/>
            <a:r>
              <a:rPr lang="en-US" altLang="en-US" sz="3200" dirty="0"/>
              <a:t>Earn profit</a:t>
            </a:r>
          </a:p>
          <a:p>
            <a:pPr lvl="1" eaLnBrk="1" hangingPunct="1">
              <a:buClr>
                <a:schemeClr val="accent1"/>
              </a:buClr>
            </a:pPr>
            <a:r>
              <a:rPr lang="en-US" altLang="en-US" sz="3200" dirty="0"/>
              <a:t>Make loans to earn interest</a:t>
            </a:r>
          </a:p>
          <a:p>
            <a:pPr lvl="1" eaLnBrk="1" hangingPunct="1">
              <a:buClr>
                <a:schemeClr val="accent1"/>
              </a:buClr>
            </a:pPr>
            <a:r>
              <a:rPr lang="en-US" altLang="en-US" sz="3200" dirty="0"/>
              <a:t>Buy securities to earn interest</a:t>
            </a:r>
          </a:p>
          <a:p>
            <a:pPr eaLnBrk="1" hangingPunct="1"/>
            <a:r>
              <a:rPr lang="en-US" altLang="en-US" sz="3200" dirty="0"/>
              <a:t>Maintain liquidity</a:t>
            </a:r>
          </a:p>
          <a:p>
            <a:pPr eaLnBrk="1" hangingPunct="1"/>
            <a:r>
              <a:rPr lang="en-US" altLang="en-US" sz="3200" dirty="0"/>
              <a:t>Alternative?</a:t>
            </a:r>
          </a:p>
          <a:p>
            <a:pPr lvl="1" eaLnBrk="1" hangingPunct="1">
              <a:buClr>
                <a:schemeClr val="accent1"/>
              </a:buClr>
            </a:pPr>
            <a:r>
              <a:rPr lang="en-US" altLang="en-US" sz="3200" dirty="0"/>
              <a:t>Overnight bank loans</a:t>
            </a:r>
          </a:p>
          <a:p>
            <a:pPr lvl="1" eaLnBrk="1" hangingPunct="1">
              <a:buClr>
                <a:schemeClr val="accent1"/>
              </a:buClr>
            </a:pPr>
            <a:r>
              <a:rPr lang="en-US" altLang="en-US" sz="3200" dirty="0"/>
              <a:t>Federal funds rate</a:t>
            </a:r>
          </a:p>
        </p:txBody>
      </p:sp>
      <p:sp>
        <p:nvSpPr>
          <p:cNvPr id="39940" name="TextBox 1"/>
          <p:cNvSpPr txBox="1">
            <a:spLocks noChangeArrowheads="1"/>
          </p:cNvSpPr>
          <p:nvPr/>
        </p:nvSpPr>
        <p:spPr bwMode="auto">
          <a:xfrm>
            <a:off x="0" y="6496050"/>
            <a:ext cx="90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Banking System</a:t>
            </a:r>
          </a:p>
        </p:txBody>
      </p:sp>
      <p:sp>
        <p:nvSpPr>
          <p:cNvPr id="41987" name="Rectangle 3"/>
          <p:cNvSpPr>
            <a:spLocks noGrp="1" noChangeArrowheads="1"/>
          </p:cNvSpPr>
          <p:nvPr>
            <p:ph idx="1"/>
          </p:nvPr>
        </p:nvSpPr>
        <p:spPr/>
        <p:txBody>
          <a:bodyPr/>
          <a:lstStyle/>
          <a:p>
            <a:pPr eaLnBrk="1" hangingPunct="1">
              <a:lnSpc>
                <a:spcPct val="95000"/>
              </a:lnSpc>
            </a:pPr>
            <a:r>
              <a:rPr lang="en-US" altLang="en-US" sz="3200" dirty="0"/>
              <a:t>Multiple-deposit expansion</a:t>
            </a:r>
          </a:p>
          <a:p>
            <a:pPr eaLnBrk="1" hangingPunct="1">
              <a:lnSpc>
                <a:spcPct val="95000"/>
              </a:lnSpc>
            </a:pPr>
            <a:r>
              <a:rPr lang="en-US" altLang="en-US" sz="3200" dirty="0"/>
              <a:t>Assumptions:</a:t>
            </a:r>
          </a:p>
          <a:p>
            <a:pPr lvl="1" eaLnBrk="1" hangingPunct="1">
              <a:lnSpc>
                <a:spcPct val="95000"/>
              </a:lnSpc>
              <a:buClr>
                <a:schemeClr val="accent1"/>
              </a:buClr>
            </a:pPr>
            <a:r>
              <a:rPr lang="en-US" altLang="en-US" sz="3200" dirty="0"/>
              <a:t>20% required reserves</a:t>
            </a:r>
          </a:p>
          <a:p>
            <a:pPr lvl="1" eaLnBrk="1" hangingPunct="1">
              <a:lnSpc>
                <a:spcPct val="95000"/>
              </a:lnSpc>
              <a:buClr>
                <a:schemeClr val="accent1"/>
              </a:buClr>
            </a:pPr>
            <a:r>
              <a:rPr lang="en-US" altLang="en-US" sz="3200" dirty="0"/>
              <a:t>All banks “loaned up”</a:t>
            </a:r>
          </a:p>
          <a:p>
            <a:pPr lvl="1" eaLnBrk="1" hangingPunct="1">
              <a:lnSpc>
                <a:spcPct val="95000"/>
              </a:lnSpc>
              <a:buClr>
                <a:schemeClr val="accent1"/>
              </a:buClr>
            </a:pPr>
            <a:r>
              <a:rPr lang="en-US" altLang="en-US" sz="3200" dirty="0"/>
              <a:t>Banks lend all of their excess reserves</a:t>
            </a:r>
          </a:p>
          <a:p>
            <a:pPr eaLnBrk="1" hangingPunct="1">
              <a:lnSpc>
                <a:spcPct val="95000"/>
              </a:lnSpc>
            </a:pPr>
            <a:r>
              <a:rPr lang="en-US" altLang="en-US" sz="3200" dirty="0"/>
              <a:t>A $100 bill is found and deposited</a:t>
            </a:r>
          </a:p>
          <a:p>
            <a:pPr eaLnBrk="1" hangingPunct="1">
              <a:lnSpc>
                <a:spcPct val="95000"/>
              </a:lnSpc>
            </a:pPr>
            <a:r>
              <a:rPr lang="en-US" altLang="en-US" sz="3200" dirty="0"/>
              <a:t>Multiple deposits can be created</a:t>
            </a:r>
          </a:p>
        </p:txBody>
      </p:sp>
      <p:sp>
        <p:nvSpPr>
          <p:cNvPr id="41988" name="TextBox 1"/>
          <p:cNvSpPr txBox="1">
            <a:spLocks noChangeArrowheads="1"/>
          </p:cNvSpPr>
          <p:nvPr/>
        </p:nvSpPr>
        <p:spPr bwMode="auto">
          <a:xfrm>
            <a:off x="0" y="6496050"/>
            <a:ext cx="90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96349" y="1635919"/>
            <a:ext cx="8134350" cy="1006475"/>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4035" name="Text Box 9"/>
          <p:cNvSpPr txBox="1">
            <a:spLocks noChangeArrowheads="1"/>
          </p:cNvSpPr>
          <p:nvPr/>
        </p:nvSpPr>
        <p:spPr bwMode="auto">
          <a:xfrm>
            <a:off x="397962" y="2253457"/>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Bank</a:t>
            </a:r>
          </a:p>
        </p:txBody>
      </p:sp>
      <p:sp>
        <p:nvSpPr>
          <p:cNvPr id="44036" name="Text Box 10"/>
          <p:cNvSpPr txBox="1">
            <a:spLocks noChangeArrowheads="1"/>
          </p:cNvSpPr>
          <p:nvPr/>
        </p:nvSpPr>
        <p:spPr bwMode="auto">
          <a:xfrm>
            <a:off x="1464762" y="1602582"/>
            <a:ext cx="16192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800" b="1" dirty="0">
                <a:latin typeface="Arial" panose="020B0604020202020204" pitchFamily="34" charset="0"/>
              </a:rPr>
              <a:t>(1)</a:t>
            </a:r>
          </a:p>
          <a:p>
            <a:pPr algn="ctr" eaLnBrk="1" hangingPunct="1">
              <a:lnSpc>
                <a:spcPct val="90000"/>
              </a:lnSpc>
              <a:spcBef>
                <a:spcPct val="0"/>
              </a:spcBef>
              <a:buClrTx/>
              <a:buFontTx/>
              <a:buNone/>
            </a:pPr>
            <a:r>
              <a:rPr lang="en-US" altLang="en-US" sz="1800" b="1" dirty="0">
                <a:latin typeface="Arial" panose="020B0604020202020204" pitchFamily="34" charset="0"/>
              </a:rPr>
              <a:t>Acquired</a:t>
            </a:r>
          </a:p>
          <a:p>
            <a:pPr algn="ctr" eaLnBrk="1" hangingPunct="1">
              <a:lnSpc>
                <a:spcPct val="90000"/>
              </a:lnSpc>
              <a:spcBef>
                <a:spcPct val="0"/>
              </a:spcBef>
              <a:buClrTx/>
              <a:buFontTx/>
              <a:buNone/>
            </a:pPr>
            <a:r>
              <a:rPr lang="en-US" altLang="en-US" sz="1800" b="1" dirty="0">
                <a:latin typeface="Arial" panose="020B0604020202020204" pitchFamily="34" charset="0"/>
              </a:rPr>
              <a:t>Reserves</a:t>
            </a:r>
          </a:p>
          <a:p>
            <a:pPr algn="ctr" eaLnBrk="1" hangingPunct="1">
              <a:lnSpc>
                <a:spcPct val="90000"/>
              </a:lnSpc>
              <a:spcBef>
                <a:spcPct val="0"/>
              </a:spcBef>
              <a:buClrTx/>
              <a:buFontTx/>
              <a:buNone/>
            </a:pPr>
            <a:r>
              <a:rPr lang="en-US" altLang="en-US" sz="1800" b="1" dirty="0">
                <a:latin typeface="Arial" panose="020B0604020202020204" pitchFamily="34" charset="0"/>
              </a:rPr>
              <a:t>and Deposits</a:t>
            </a:r>
          </a:p>
        </p:txBody>
      </p:sp>
      <p:sp>
        <p:nvSpPr>
          <p:cNvPr id="44037" name="Text Box 11"/>
          <p:cNvSpPr txBox="1">
            <a:spLocks noChangeArrowheads="1"/>
          </p:cNvSpPr>
          <p:nvPr/>
        </p:nvSpPr>
        <p:spPr bwMode="auto">
          <a:xfrm>
            <a:off x="3171324" y="1588294"/>
            <a:ext cx="12001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800" b="1" dirty="0">
                <a:latin typeface="Arial" panose="020B0604020202020204" pitchFamily="34" charset="0"/>
              </a:rPr>
              <a:t>(2)</a:t>
            </a:r>
          </a:p>
          <a:p>
            <a:pPr algn="ctr" eaLnBrk="1" hangingPunct="1">
              <a:lnSpc>
                <a:spcPct val="90000"/>
              </a:lnSpc>
              <a:spcBef>
                <a:spcPct val="0"/>
              </a:spcBef>
              <a:buClrTx/>
              <a:buFontTx/>
              <a:buNone/>
            </a:pPr>
            <a:r>
              <a:rPr lang="en-US" altLang="en-US" sz="1800" b="1" dirty="0">
                <a:latin typeface="Arial" panose="020B0604020202020204" pitchFamily="34" charset="0"/>
              </a:rPr>
              <a:t>Required</a:t>
            </a:r>
          </a:p>
          <a:p>
            <a:pPr algn="ctr" eaLnBrk="1" hangingPunct="1">
              <a:lnSpc>
                <a:spcPct val="90000"/>
              </a:lnSpc>
              <a:spcBef>
                <a:spcPct val="0"/>
              </a:spcBef>
              <a:buClrTx/>
              <a:buFontTx/>
              <a:buNone/>
            </a:pPr>
            <a:r>
              <a:rPr lang="en-US" altLang="en-US" sz="1800" b="1" dirty="0">
                <a:latin typeface="Arial" panose="020B0604020202020204" pitchFamily="34" charset="0"/>
              </a:rPr>
              <a:t>Reserves</a:t>
            </a:r>
          </a:p>
          <a:p>
            <a:pPr algn="ctr" eaLnBrk="1" hangingPunct="1">
              <a:lnSpc>
                <a:spcPct val="90000"/>
              </a:lnSpc>
              <a:spcBef>
                <a:spcPct val="0"/>
              </a:spcBef>
              <a:buClrTx/>
              <a:buFontTx/>
              <a:buNone/>
            </a:pPr>
            <a:endParaRPr lang="en-US" altLang="en-US" sz="1800" b="1" dirty="0">
              <a:latin typeface="Arial" panose="020B0604020202020204" pitchFamily="34" charset="0"/>
            </a:endParaRPr>
          </a:p>
        </p:txBody>
      </p:sp>
      <p:sp>
        <p:nvSpPr>
          <p:cNvPr id="44038" name="Text Box 12"/>
          <p:cNvSpPr txBox="1">
            <a:spLocks noChangeArrowheads="1"/>
          </p:cNvSpPr>
          <p:nvPr/>
        </p:nvSpPr>
        <p:spPr bwMode="auto">
          <a:xfrm>
            <a:off x="4498474" y="1577182"/>
            <a:ext cx="12001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800" b="1" dirty="0">
                <a:latin typeface="Arial" panose="020B0604020202020204" pitchFamily="34" charset="0"/>
              </a:rPr>
              <a:t>(3)</a:t>
            </a:r>
          </a:p>
          <a:p>
            <a:pPr algn="ctr" eaLnBrk="1" hangingPunct="1">
              <a:lnSpc>
                <a:spcPct val="90000"/>
              </a:lnSpc>
              <a:spcBef>
                <a:spcPct val="0"/>
              </a:spcBef>
              <a:buClrTx/>
              <a:buFontTx/>
              <a:buNone/>
            </a:pPr>
            <a:r>
              <a:rPr lang="en-US" altLang="en-US" sz="1800" b="1" dirty="0">
                <a:latin typeface="Arial" panose="020B0604020202020204" pitchFamily="34" charset="0"/>
              </a:rPr>
              <a:t>Excess</a:t>
            </a:r>
          </a:p>
          <a:p>
            <a:pPr algn="ctr" eaLnBrk="1" hangingPunct="1">
              <a:lnSpc>
                <a:spcPct val="90000"/>
              </a:lnSpc>
              <a:spcBef>
                <a:spcPct val="0"/>
              </a:spcBef>
              <a:buClrTx/>
              <a:buFontTx/>
              <a:buNone/>
            </a:pPr>
            <a:r>
              <a:rPr lang="en-US" altLang="en-US" sz="1800" b="1" dirty="0">
                <a:latin typeface="Arial" panose="020B0604020202020204" pitchFamily="34" charset="0"/>
              </a:rPr>
              <a:t>Reserves</a:t>
            </a:r>
          </a:p>
          <a:p>
            <a:pPr algn="ctr" eaLnBrk="1" hangingPunct="1">
              <a:lnSpc>
                <a:spcPct val="90000"/>
              </a:lnSpc>
              <a:spcBef>
                <a:spcPct val="0"/>
              </a:spcBef>
              <a:buClrTx/>
              <a:buFontTx/>
              <a:buNone/>
            </a:pPr>
            <a:r>
              <a:rPr lang="en-US" altLang="en-US" sz="1800" b="1" dirty="0">
                <a:latin typeface="Arial" panose="020B0604020202020204" pitchFamily="34" charset="0"/>
              </a:rPr>
              <a:t>(1) - (2)</a:t>
            </a:r>
          </a:p>
        </p:txBody>
      </p:sp>
      <p:sp>
        <p:nvSpPr>
          <p:cNvPr id="44039" name="Text Box 13"/>
          <p:cNvSpPr txBox="1">
            <a:spLocks noChangeArrowheads="1"/>
          </p:cNvSpPr>
          <p:nvPr/>
        </p:nvSpPr>
        <p:spPr bwMode="auto">
          <a:xfrm>
            <a:off x="5766887" y="1589882"/>
            <a:ext cx="21653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800" b="1" dirty="0">
                <a:latin typeface="Arial" panose="020B0604020202020204" pitchFamily="34" charset="0"/>
              </a:rPr>
              <a:t>(4)</a:t>
            </a:r>
          </a:p>
          <a:p>
            <a:pPr algn="ctr" eaLnBrk="1" hangingPunct="1">
              <a:lnSpc>
                <a:spcPct val="90000"/>
              </a:lnSpc>
              <a:spcBef>
                <a:spcPct val="0"/>
              </a:spcBef>
              <a:buClrTx/>
              <a:buFontTx/>
              <a:buNone/>
            </a:pPr>
            <a:r>
              <a:rPr lang="en-US" altLang="en-US" sz="1800" b="1" dirty="0">
                <a:latin typeface="Arial" panose="020B0604020202020204" pitchFamily="34" charset="0"/>
              </a:rPr>
              <a:t>Amount Bank Can</a:t>
            </a:r>
          </a:p>
          <a:p>
            <a:pPr algn="ctr" eaLnBrk="1" hangingPunct="1">
              <a:lnSpc>
                <a:spcPct val="90000"/>
              </a:lnSpc>
              <a:spcBef>
                <a:spcPct val="0"/>
              </a:spcBef>
              <a:buClrTx/>
              <a:buFontTx/>
              <a:buNone/>
            </a:pPr>
            <a:r>
              <a:rPr lang="en-US" altLang="en-US" sz="1800" b="1" dirty="0">
                <a:latin typeface="Arial" panose="020B0604020202020204" pitchFamily="34" charset="0"/>
              </a:rPr>
              <a:t>Lend; New Money</a:t>
            </a:r>
          </a:p>
          <a:p>
            <a:pPr algn="ctr" eaLnBrk="1" hangingPunct="1">
              <a:lnSpc>
                <a:spcPct val="90000"/>
              </a:lnSpc>
              <a:spcBef>
                <a:spcPct val="0"/>
              </a:spcBef>
              <a:buClrTx/>
              <a:buFontTx/>
              <a:buNone/>
            </a:pPr>
            <a:r>
              <a:rPr lang="en-US" altLang="en-US" sz="1800" b="1" dirty="0">
                <a:latin typeface="Arial" panose="020B0604020202020204" pitchFamily="34" charset="0"/>
              </a:rPr>
              <a:t>Created = (3)</a:t>
            </a:r>
          </a:p>
        </p:txBody>
      </p:sp>
      <p:sp>
        <p:nvSpPr>
          <p:cNvPr id="44040" name="TextBox 26"/>
          <p:cNvSpPr txBox="1">
            <a:spLocks noChangeArrowheads="1"/>
          </p:cNvSpPr>
          <p:nvPr/>
        </p:nvSpPr>
        <p:spPr bwMode="auto">
          <a:xfrm>
            <a:off x="256674" y="2778919"/>
            <a:ext cx="8064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dirty="0">
                <a:latin typeface="Arial" panose="020B0604020202020204" pitchFamily="34" charset="0"/>
              </a:rPr>
              <a:t> Bank A        $100	     $20          $80	       $80</a:t>
            </a:r>
          </a:p>
        </p:txBody>
      </p:sp>
      <p:sp>
        <p:nvSpPr>
          <p:cNvPr id="44041" name="TextBox 27"/>
          <p:cNvSpPr txBox="1">
            <a:spLocks noChangeArrowheads="1"/>
          </p:cNvSpPr>
          <p:nvPr/>
        </p:nvSpPr>
        <p:spPr bwMode="auto">
          <a:xfrm>
            <a:off x="332874" y="3274219"/>
            <a:ext cx="8128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dirty="0">
                <a:latin typeface="Arial" panose="020B0604020202020204" pitchFamily="34" charset="0"/>
              </a:rPr>
              <a:t>Bank B        $80	    $16          $64	      $64</a:t>
            </a:r>
          </a:p>
        </p:txBody>
      </p:sp>
      <p:sp>
        <p:nvSpPr>
          <p:cNvPr id="44042" name="TextBox 28"/>
          <p:cNvSpPr txBox="1">
            <a:spLocks noChangeArrowheads="1"/>
          </p:cNvSpPr>
          <p:nvPr/>
        </p:nvSpPr>
        <p:spPr bwMode="auto">
          <a:xfrm>
            <a:off x="324937" y="3807619"/>
            <a:ext cx="82756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dirty="0">
                <a:latin typeface="Arial" panose="020B0604020202020204" pitchFamily="34" charset="0"/>
              </a:rPr>
              <a:t>Bank C        $64	    $12.80     $51.20	      $51.20</a:t>
            </a:r>
          </a:p>
        </p:txBody>
      </p:sp>
      <p:sp>
        <p:nvSpPr>
          <p:cNvPr id="44043" name="TextBox 29"/>
          <p:cNvSpPr txBox="1">
            <a:spLocks noChangeArrowheads="1"/>
          </p:cNvSpPr>
          <p:nvPr/>
        </p:nvSpPr>
        <p:spPr bwMode="auto">
          <a:xfrm>
            <a:off x="248737" y="4315619"/>
            <a:ext cx="77295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dirty="0">
                <a:latin typeface="Arial" panose="020B0604020202020204" pitchFamily="34" charset="0"/>
              </a:rPr>
              <a:t> Bank D        $51.20	     $10.24     $40.96          $40.96</a:t>
            </a:r>
          </a:p>
        </p:txBody>
      </p:sp>
      <p:sp>
        <p:nvSpPr>
          <p:cNvPr id="44044" name="TextBox 30"/>
          <p:cNvSpPr txBox="1">
            <a:spLocks noChangeArrowheads="1"/>
          </p:cNvSpPr>
          <p:nvPr/>
        </p:nvSpPr>
        <p:spPr bwMode="auto">
          <a:xfrm>
            <a:off x="332874" y="5264369"/>
            <a:ext cx="6870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dirty="0">
                <a:latin typeface="+mn-lt"/>
              </a:rPr>
              <a:t>The process will continue…</a:t>
            </a:r>
          </a:p>
        </p:txBody>
      </p:sp>
      <p:sp>
        <p:nvSpPr>
          <p:cNvPr id="44045" name="Text Box 16"/>
          <p:cNvSpPr txBox="1">
            <a:spLocks noChangeArrowheads="1"/>
          </p:cNvSpPr>
          <p:nvPr/>
        </p:nvSpPr>
        <p:spPr bwMode="auto">
          <a:xfrm>
            <a:off x="1558925" y="185738"/>
            <a:ext cx="579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endParaRPr lang="en-US" altLang="en-US" sz="1800" dirty="0">
              <a:latin typeface="Arial" panose="020B0604020202020204" pitchFamily="34" charset="0"/>
            </a:endParaRPr>
          </a:p>
        </p:txBody>
      </p:sp>
      <p:sp>
        <p:nvSpPr>
          <p:cNvPr id="44046" name="Text Box 17"/>
          <p:cNvSpPr txBox="1">
            <a:spLocks noChangeArrowheads="1"/>
          </p:cNvSpPr>
          <p:nvPr/>
        </p:nvSpPr>
        <p:spPr bwMode="auto">
          <a:xfrm>
            <a:off x="1441450" y="222250"/>
            <a:ext cx="5932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endParaRPr lang="en-US" altLang="en-US" sz="1800" dirty="0">
              <a:latin typeface="Arial" panose="020B0604020202020204" pitchFamily="34" charset="0"/>
            </a:endParaRPr>
          </a:p>
        </p:txBody>
      </p:sp>
      <p:sp>
        <p:nvSpPr>
          <p:cNvPr id="44047" name="Text Box 18"/>
          <p:cNvSpPr txBox="1">
            <a:spLocks noChangeArrowheads="1"/>
          </p:cNvSpPr>
          <p:nvPr/>
        </p:nvSpPr>
        <p:spPr bwMode="auto">
          <a:xfrm>
            <a:off x="1946275" y="179388"/>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endParaRPr lang="en-US" altLang="en-US" sz="1800" dirty="0">
              <a:latin typeface="Arial" panose="020B0604020202020204" pitchFamily="34" charset="0"/>
            </a:endParaRPr>
          </a:p>
        </p:txBody>
      </p:sp>
      <p:sp>
        <p:nvSpPr>
          <p:cNvPr id="44048" name="Rectangle 2"/>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3600" b="1" dirty="0">
                <a:solidFill>
                  <a:schemeClr val="bg1"/>
                </a:solidFill>
                <a:latin typeface="Tahoma" panose="020B0604030504040204" pitchFamily="34" charset="0"/>
              </a:rPr>
              <a:t>The Banking System</a:t>
            </a:r>
          </a:p>
        </p:txBody>
      </p:sp>
      <p:sp>
        <p:nvSpPr>
          <p:cNvPr id="44049" name="TextBox 3"/>
          <p:cNvSpPr txBox="1">
            <a:spLocks noChangeArrowheads="1"/>
          </p:cNvSpPr>
          <p:nvPr/>
        </p:nvSpPr>
        <p:spPr bwMode="auto">
          <a:xfrm>
            <a:off x="0" y="6511925"/>
            <a:ext cx="90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
        <p:nvSpPr>
          <p:cNvPr id="2" name="Title 1"/>
          <p:cNvSpPr>
            <a:spLocks noGrp="1"/>
          </p:cNvSpPr>
          <p:nvPr>
            <p:ph type="title"/>
          </p:nvPr>
        </p:nvSpPr>
        <p:spPr/>
        <p:txBody>
          <a:bodyPr/>
          <a:lstStyle/>
          <a:p>
            <a:pPr>
              <a:defRPr/>
            </a:pPr>
            <a:r>
              <a:rPr lang="en-US" dirty="0">
                <a:ea typeface="+mj-ea"/>
              </a:rPr>
              <a:t>Multiple Bank Expansion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6"/>
          <p:cNvGrpSpPr>
            <a:grpSpLocks/>
          </p:cNvGrpSpPr>
          <p:nvPr/>
        </p:nvGrpSpPr>
        <p:grpSpPr bwMode="auto">
          <a:xfrm>
            <a:off x="835025" y="1389363"/>
            <a:ext cx="6864350" cy="5353050"/>
            <a:chOff x="672" y="764"/>
            <a:chExt cx="4324" cy="3540"/>
          </a:xfrm>
        </p:grpSpPr>
        <p:sp>
          <p:nvSpPr>
            <p:cNvPr id="46085" name="Text Box 8"/>
            <p:cNvSpPr txBox="1">
              <a:spLocks noChangeArrowheads="1"/>
            </p:cNvSpPr>
            <p:nvPr/>
          </p:nvSpPr>
          <p:spPr bwMode="auto">
            <a:xfrm>
              <a:off x="679" y="1455"/>
              <a:ext cx="972" cy="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700" b="1" dirty="0">
                  <a:latin typeface="Arial" panose="020B0604020202020204" pitchFamily="34" charset="0"/>
                </a:rPr>
                <a:t>Bank A</a:t>
              </a:r>
            </a:p>
            <a:p>
              <a:pPr eaLnBrk="1" hangingPunct="1">
                <a:spcBef>
                  <a:spcPct val="0"/>
                </a:spcBef>
                <a:buClrTx/>
                <a:buFontTx/>
                <a:buNone/>
              </a:pPr>
              <a:r>
                <a:rPr lang="en-US" altLang="en-US" sz="1700" b="1" dirty="0">
                  <a:latin typeface="Arial" panose="020B0604020202020204" pitchFamily="34" charset="0"/>
                </a:rPr>
                <a:t>Bank B</a:t>
              </a:r>
            </a:p>
            <a:p>
              <a:pPr eaLnBrk="1" hangingPunct="1">
                <a:spcBef>
                  <a:spcPct val="0"/>
                </a:spcBef>
                <a:buClrTx/>
                <a:buFontTx/>
                <a:buNone/>
              </a:pPr>
              <a:r>
                <a:rPr lang="en-US" altLang="en-US" sz="1700" b="1" dirty="0">
                  <a:latin typeface="Arial" panose="020B0604020202020204" pitchFamily="34" charset="0"/>
                </a:rPr>
                <a:t>Bank C</a:t>
              </a:r>
            </a:p>
            <a:p>
              <a:pPr eaLnBrk="1" hangingPunct="1">
                <a:spcBef>
                  <a:spcPct val="0"/>
                </a:spcBef>
                <a:buClrTx/>
                <a:buFontTx/>
                <a:buNone/>
              </a:pPr>
              <a:r>
                <a:rPr lang="en-US" altLang="en-US" sz="1700" b="1" dirty="0">
                  <a:latin typeface="Arial" panose="020B0604020202020204" pitchFamily="34" charset="0"/>
                </a:rPr>
                <a:t>Bank D</a:t>
              </a:r>
            </a:p>
            <a:p>
              <a:pPr eaLnBrk="1" hangingPunct="1">
                <a:spcBef>
                  <a:spcPct val="0"/>
                </a:spcBef>
                <a:buClrTx/>
                <a:buFontTx/>
                <a:buNone/>
              </a:pPr>
              <a:r>
                <a:rPr lang="en-US" altLang="en-US" sz="1700" b="1" dirty="0">
                  <a:latin typeface="Arial" panose="020B0604020202020204" pitchFamily="34" charset="0"/>
                </a:rPr>
                <a:t>Bank E</a:t>
              </a:r>
            </a:p>
            <a:p>
              <a:pPr eaLnBrk="1" hangingPunct="1">
                <a:spcBef>
                  <a:spcPct val="0"/>
                </a:spcBef>
                <a:buClrTx/>
                <a:buFontTx/>
                <a:buNone/>
              </a:pPr>
              <a:r>
                <a:rPr lang="en-US" altLang="en-US" sz="1700" b="1" dirty="0">
                  <a:latin typeface="Arial" panose="020B0604020202020204" pitchFamily="34" charset="0"/>
                </a:rPr>
                <a:t>Bank F</a:t>
              </a:r>
            </a:p>
            <a:p>
              <a:pPr eaLnBrk="1" hangingPunct="1">
                <a:spcBef>
                  <a:spcPct val="0"/>
                </a:spcBef>
                <a:buClrTx/>
                <a:buFontTx/>
                <a:buNone/>
              </a:pPr>
              <a:r>
                <a:rPr lang="en-US" altLang="en-US" sz="1700" b="1" dirty="0">
                  <a:latin typeface="Arial" panose="020B0604020202020204" pitchFamily="34" charset="0"/>
                </a:rPr>
                <a:t>Bank G</a:t>
              </a:r>
            </a:p>
            <a:p>
              <a:pPr eaLnBrk="1" hangingPunct="1">
                <a:spcBef>
                  <a:spcPct val="0"/>
                </a:spcBef>
                <a:buClrTx/>
                <a:buFontTx/>
                <a:buNone/>
              </a:pPr>
              <a:r>
                <a:rPr lang="en-US" altLang="en-US" sz="1700" b="1" dirty="0">
                  <a:latin typeface="Arial" panose="020B0604020202020204" pitchFamily="34" charset="0"/>
                </a:rPr>
                <a:t>Bank H</a:t>
              </a:r>
            </a:p>
            <a:p>
              <a:pPr eaLnBrk="1" hangingPunct="1">
                <a:spcBef>
                  <a:spcPct val="0"/>
                </a:spcBef>
                <a:buClrTx/>
                <a:buFontTx/>
                <a:buNone/>
              </a:pPr>
              <a:r>
                <a:rPr lang="en-US" altLang="en-US" sz="1700" b="1" dirty="0">
                  <a:latin typeface="Arial" panose="020B0604020202020204" pitchFamily="34" charset="0"/>
                </a:rPr>
                <a:t>Bank I</a:t>
              </a:r>
            </a:p>
            <a:p>
              <a:pPr eaLnBrk="1" hangingPunct="1">
                <a:spcBef>
                  <a:spcPct val="0"/>
                </a:spcBef>
                <a:buClrTx/>
                <a:buFontTx/>
                <a:buNone/>
              </a:pPr>
              <a:r>
                <a:rPr lang="en-US" altLang="en-US" sz="1700" b="1" dirty="0">
                  <a:latin typeface="Arial" panose="020B0604020202020204" pitchFamily="34" charset="0"/>
                </a:rPr>
                <a:t>Bank J</a:t>
              </a:r>
            </a:p>
            <a:p>
              <a:pPr eaLnBrk="1" hangingPunct="1">
                <a:spcBef>
                  <a:spcPct val="0"/>
                </a:spcBef>
                <a:buClrTx/>
                <a:buFontTx/>
                <a:buNone/>
              </a:pPr>
              <a:r>
                <a:rPr lang="en-US" altLang="en-US" sz="1700" b="1" dirty="0">
                  <a:latin typeface="Arial" panose="020B0604020202020204" pitchFamily="34" charset="0"/>
                </a:rPr>
                <a:t>Bank K</a:t>
              </a:r>
            </a:p>
            <a:p>
              <a:pPr eaLnBrk="1" hangingPunct="1">
                <a:spcBef>
                  <a:spcPct val="0"/>
                </a:spcBef>
                <a:buClrTx/>
                <a:buFontTx/>
                <a:buNone/>
              </a:pPr>
              <a:r>
                <a:rPr lang="en-US" altLang="en-US" sz="1700" b="1" dirty="0">
                  <a:latin typeface="Arial" panose="020B0604020202020204" pitchFamily="34" charset="0"/>
                </a:rPr>
                <a:t>Bank L</a:t>
              </a:r>
            </a:p>
            <a:p>
              <a:pPr eaLnBrk="1" hangingPunct="1">
                <a:spcBef>
                  <a:spcPct val="0"/>
                </a:spcBef>
                <a:buClrTx/>
                <a:buFontTx/>
                <a:buNone/>
              </a:pPr>
              <a:r>
                <a:rPr lang="en-US" altLang="en-US" sz="1700" b="1" dirty="0">
                  <a:latin typeface="Arial" panose="020B0604020202020204" pitchFamily="34" charset="0"/>
                </a:rPr>
                <a:t>Bank M</a:t>
              </a:r>
            </a:p>
            <a:p>
              <a:pPr eaLnBrk="1" hangingPunct="1">
                <a:spcBef>
                  <a:spcPct val="0"/>
                </a:spcBef>
                <a:buClrTx/>
                <a:buFontTx/>
                <a:buNone/>
              </a:pPr>
              <a:r>
                <a:rPr lang="en-US" altLang="en-US" sz="1700" b="1" dirty="0">
                  <a:latin typeface="Arial" panose="020B0604020202020204" pitchFamily="34" charset="0"/>
                </a:rPr>
                <a:t>Bank N</a:t>
              </a:r>
            </a:p>
            <a:p>
              <a:pPr eaLnBrk="1" hangingPunct="1">
                <a:spcBef>
                  <a:spcPct val="0"/>
                </a:spcBef>
                <a:buClrTx/>
                <a:buFontTx/>
                <a:buNone/>
              </a:pPr>
              <a:r>
                <a:rPr lang="en-US" altLang="en-US" sz="1700" b="1" dirty="0">
                  <a:latin typeface="Arial" panose="020B0604020202020204" pitchFamily="34" charset="0"/>
                </a:rPr>
                <a:t>Other Banks</a:t>
              </a:r>
            </a:p>
          </p:txBody>
        </p:sp>
        <p:grpSp>
          <p:nvGrpSpPr>
            <p:cNvPr id="46086" name="Group 7"/>
            <p:cNvGrpSpPr>
              <a:grpSpLocks/>
            </p:cNvGrpSpPr>
            <p:nvPr/>
          </p:nvGrpSpPr>
          <p:grpSpPr bwMode="auto">
            <a:xfrm>
              <a:off x="672" y="770"/>
              <a:ext cx="4314" cy="634"/>
              <a:chOff x="1152" y="608"/>
              <a:chExt cx="4314" cy="544"/>
            </a:xfrm>
          </p:grpSpPr>
          <p:sp>
            <p:nvSpPr>
              <p:cNvPr id="46101" name="Rectangle 5"/>
              <p:cNvSpPr>
                <a:spLocks noChangeArrowheads="1"/>
              </p:cNvSpPr>
              <p:nvPr/>
            </p:nvSpPr>
            <p:spPr bwMode="auto">
              <a:xfrm>
                <a:off x="1152" y="608"/>
                <a:ext cx="4314" cy="544"/>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6102" name="Line 6"/>
              <p:cNvSpPr>
                <a:spLocks noChangeShapeType="1"/>
              </p:cNvSpPr>
              <p:nvPr/>
            </p:nvSpPr>
            <p:spPr bwMode="auto">
              <a:xfrm>
                <a:off x="1152" y="608"/>
                <a:ext cx="431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6087" name="Text Box 9"/>
            <p:cNvSpPr txBox="1">
              <a:spLocks noChangeArrowheads="1"/>
            </p:cNvSpPr>
            <p:nvPr/>
          </p:nvSpPr>
          <p:spPr bwMode="auto">
            <a:xfrm>
              <a:off x="774" y="1207"/>
              <a:ext cx="4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Bank</a:t>
              </a:r>
            </a:p>
          </p:txBody>
        </p:sp>
        <p:sp>
          <p:nvSpPr>
            <p:cNvPr id="46088" name="Text Box 10"/>
            <p:cNvSpPr txBox="1">
              <a:spLocks noChangeArrowheads="1"/>
            </p:cNvSpPr>
            <p:nvPr/>
          </p:nvSpPr>
          <p:spPr bwMode="auto">
            <a:xfrm>
              <a:off x="1439" y="765"/>
              <a:ext cx="81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dirty="0">
                  <a:latin typeface="Arial" panose="020B0604020202020204" pitchFamily="34" charset="0"/>
                </a:rPr>
                <a:t>(1)</a:t>
              </a:r>
            </a:p>
            <a:p>
              <a:pPr algn="ctr" eaLnBrk="1" hangingPunct="1">
                <a:lnSpc>
                  <a:spcPct val="90000"/>
                </a:lnSpc>
                <a:spcBef>
                  <a:spcPct val="0"/>
                </a:spcBef>
                <a:buClrTx/>
                <a:buFontTx/>
                <a:buNone/>
              </a:pPr>
              <a:r>
                <a:rPr lang="en-US" altLang="en-US" sz="1400" b="1" dirty="0">
                  <a:latin typeface="Arial" panose="020B0604020202020204" pitchFamily="34" charset="0"/>
                </a:rPr>
                <a:t>Acquired</a:t>
              </a:r>
            </a:p>
            <a:p>
              <a:pPr algn="ctr" eaLnBrk="1" hangingPunct="1">
                <a:lnSpc>
                  <a:spcPct val="90000"/>
                </a:lnSpc>
                <a:spcBef>
                  <a:spcPct val="0"/>
                </a:spcBef>
                <a:buClrTx/>
                <a:buFontTx/>
                <a:buNone/>
              </a:pPr>
              <a:r>
                <a:rPr lang="en-US" altLang="en-US" sz="1400" b="1" dirty="0">
                  <a:latin typeface="Arial" panose="020B0604020202020204" pitchFamily="34" charset="0"/>
                </a:rPr>
                <a:t>Reserves</a:t>
              </a:r>
            </a:p>
            <a:p>
              <a:pPr algn="ctr" eaLnBrk="1" hangingPunct="1">
                <a:lnSpc>
                  <a:spcPct val="90000"/>
                </a:lnSpc>
                <a:spcBef>
                  <a:spcPct val="0"/>
                </a:spcBef>
                <a:buClrTx/>
                <a:buFontTx/>
                <a:buNone/>
              </a:pPr>
              <a:r>
                <a:rPr lang="en-US" altLang="en-US" sz="1400" b="1" dirty="0">
                  <a:latin typeface="Arial" panose="020B0604020202020204" pitchFamily="34" charset="0"/>
                </a:rPr>
                <a:t>and Deposits</a:t>
              </a:r>
            </a:p>
          </p:txBody>
        </p:sp>
        <p:sp>
          <p:nvSpPr>
            <p:cNvPr id="46089" name="Text Box 11"/>
            <p:cNvSpPr txBox="1">
              <a:spLocks noChangeArrowheads="1"/>
            </p:cNvSpPr>
            <p:nvPr/>
          </p:nvSpPr>
          <p:spPr bwMode="auto">
            <a:xfrm>
              <a:off x="2308" y="764"/>
              <a:ext cx="65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dirty="0">
                  <a:latin typeface="Arial" panose="020B0604020202020204" pitchFamily="34" charset="0"/>
                </a:rPr>
                <a:t>(2)</a:t>
              </a:r>
            </a:p>
            <a:p>
              <a:pPr algn="ctr" eaLnBrk="1" hangingPunct="1">
                <a:lnSpc>
                  <a:spcPct val="90000"/>
                </a:lnSpc>
                <a:spcBef>
                  <a:spcPct val="0"/>
                </a:spcBef>
                <a:buClrTx/>
                <a:buFontTx/>
                <a:buNone/>
              </a:pPr>
              <a:r>
                <a:rPr lang="en-US" altLang="en-US" sz="1400" b="1" dirty="0">
                  <a:latin typeface="Arial" panose="020B0604020202020204" pitchFamily="34" charset="0"/>
                </a:rPr>
                <a:t>Required</a:t>
              </a:r>
            </a:p>
            <a:p>
              <a:pPr algn="ctr" eaLnBrk="1" hangingPunct="1">
                <a:lnSpc>
                  <a:spcPct val="90000"/>
                </a:lnSpc>
                <a:spcBef>
                  <a:spcPct val="0"/>
                </a:spcBef>
                <a:buClrTx/>
                <a:buFontTx/>
                <a:buNone/>
              </a:pPr>
              <a:r>
                <a:rPr lang="en-US" altLang="en-US" sz="1400" b="1" dirty="0">
                  <a:latin typeface="Arial" panose="020B0604020202020204" pitchFamily="34" charset="0"/>
                </a:rPr>
                <a:t>Reserves</a:t>
              </a:r>
            </a:p>
            <a:p>
              <a:pPr algn="ctr" eaLnBrk="1" hangingPunct="1">
                <a:lnSpc>
                  <a:spcPct val="90000"/>
                </a:lnSpc>
                <a:spcBef>
                  <a:spcPct val="0"/>
                </a:spcBef>
                <a:buClrTx/>
                <a:buFontTx/>
                <a:buNone/>
              </a:pPr>
              <a:r>
                <a:rPr lang="en-US" altLang="en-US" sz="1400" b="1" dirty="0">
                  <a:latin typeface="Arial" panose="020B0604020202020204" pitchFamily="34" charset="0"/>
                </a:rPr>
                <a:t>(Reserve</a:t>
              </a:r>
            </a:p>
            <a:p>
              <a:pPr algn="ctr" eaLnBrk="1" hangingPunct="1">
                <a:lnSpc>
                  <a:spcPct val="90000"/>
                </a:lnSpc>
                <a:spcBef>
                  <a:spcPct val="0"/>
                </a:spcBef>
                <a:buClrTx/>
                <a:buFontTx/>
                <a:buNone/>
              </a:pPr>
              <a:r>
                <a:rPr lang="en-US" altLang="en-US" sz="1400" b="1" dirty="0">
                  <a:latin typeface="Arial" panose="020B0604020202020204" pitchFamily="34" charset="0"/>
                </a:rPr>
                <a:t>Ratio = .2)</a:t>
              </a:r>
            </a:p>
          </p:txBody>
        </p:sp>
        <p:sp>
          <p:nvSpPr>
            <p:cNvPr id="46090" name="Text Box 12"/>
            <p:cNvSpPr txBox="1">
              <a:spLocks noChangeArrowheads="1"/>
            </p:cNvSpPr>
            <p:nvPr/>
          </p:nvSpPr>
          <p:spPr bwMode="auto">
            <a:xfrm>
              <a:off x="3049" y="765"/>
              <a:ext cx="613"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dirty="0">
                  <a:latin typeface="Arial" panose="020B0604020202020204" pitchFamily="34" charset="0"/>
                </a:rPr>
                <a:t>(3)</a:t>
              </a:r>
            </a:p>
            <a:p>
              <a:pPr algn="ctr" eaLnBrk="1" hangingPunct="1">
                <a:lnSpc>
                  <a:spcPct val="90000"/>
                </a:lnSpc>
                <a:spcBef>
                  <a:spcPct val="0"/>
                </a:spcBef>
                <a:buClrTx/>
                <a:buFontTx/>
                <a:buNone/>
              </a:pPr>
              <a:r>
                <a:rPr lang="en-US" altLang="en-US" sz="1400" b="1" dirty="0">
                  <a:latin typeface="Arial" panose="020B0604020202020204" pitchFamily="34" charset="0"/>
                </a:rPr>
                <a:t>Excess</a:t>
              </a:r>
            </a:p>
            <a:p>
              <a:pPr algn="ctr" eaLnBrk="1" hangingPunct="1">
                <a:lnSpc>
                  <a:spcPct val="90000"/>
                </a:lnSpc>
                <a:spcBef>
                  <a:spcPct val="0"/>
                </a:spcBef>
                <a:buClrTx/>
                <a:buFontTx/>
                <a:buNone/>
              </a:pPr>
              <a:r>
                <a:rPr lang="en-US" altLang="en-US" sz="1400" b="1" dirty="0">
                  <a:latin typeface="Arial" panose="020B0604020202020204" pitchFamily="34" charset="0"/>
                </a:rPr>
                <a:t>Reserves</a:t>
              </a:r>
            </a:p>
            <a:p>
              <a:pPr algn="ctr" eaLnBrk="1" hangingPunct="1">
                <a:lnSpc>
                  <a:spcPct val="90000"/>
                </a:lnSpc>
                <a:spcBef>
                  <a:spcPct val="0"/>
                </a:spcBef>
                <a:buClrTx/>
                <a:buFontTx/>
                <a:buNone/>
              </a:pPr>
              <a:r>
                <a:rPr lang="en-US" altLang="en-US" sz="1400" b="1" dirty="0">
                  <a:latin typeface="Arial" panose="020B0604020202020204" pitchFamily="34" charset="0"/>
                </a:rPr>
                <a:t>(1) - (2)</a:t>
              </a:r>
            </a:p>
          </p:txBody>
        </p:sp>
        <p:sp>
          <p:nvSpPr>
            <p:cNvPr id="46091" name="Text Box 13"/>
            <p:cNvSpPr txBox="1">
              <a:spLocks noChangeArrowheads="1"/>
            </p:cNvSpPr>
            <p:nvPr/>
          </p:nvSpPr>
          <p:spPr bwMode="auto">
            <a:xfrm>
              <a:off x="3912" y="765"/>
              <a:ext cx="10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dirty="0">
                  <a:latin typeface="Arial" panose="020B0604020202020204" pitchFamily="34" charset="0"/>
                </a:rPr>
                <a:t>(4)</a:t>
              </a:r>
            </a:p>
            <a:p>
              <a:pPr algn="ctr" eaLnBrk="1" hangingPunct="1">
                <a:lnSpc>
                  <a:spcPct val="90000"/>
                </a:lnSpc>
                <a:spcBef>
                  <a:spcPct val="0"/>
                </a:spcBef>
                <a:buClrTx/>
                <a:buFontTx/>
                <a:buNone/>
              </a:pPr>
              <a:r>
                <a:rPr lang="en-US" altLang="en-US" sz="1400" b="1" dirty="0">
                  <a:latin typeface="Arial" panose="020B0604020202020204" pitchFamily="34" charset="0"/>
                </a:rPr>
                <a:t>Amount Bank Can</a:t>
              </a:r>
            </a:p>
            <a:p>
              <a:pPr algn="ctr" eaLnBrk="1" hangingPunct="1">
                <a:lnSpc>
                  <a:spcPct val="90000"/>
                </a:lnSpc>
                <a:spcBef>
                  <a:spcPct val="0"/>
                </a:spcBef>
                <a:buClrTx/>
                <a:buFontTx/>
                <a:buNone/>
              </a:pPr>
              <a:r>
                <a:rPr lang="en-US" altLang="en-US" sz="1400" b="1" dirty="0">
                  <a:latin typeface="Arial" panose="020B0604020202020204" pitchFamily="34" charset="0"/>
                </a:rPr>
                <a:t>Lend; New Money</a:t>
              </a:r>
            </a:p>
            <a:p>
              <a:pPr algn="ctr" eaLnBrk="1" hangingPunct="1">
                <a:lnSpc>
                  <a:spcPct val="90000"/>
                </a:lnSpc>
                <a:spcBef>
                  <a:spcPct val="0"/>
                </a:spcBef>
                <a:buClrTx/>
                <a:buFontTx/>
                <a:buNone/>
              </a:pPr>
              <a:r>
                <a:rPr lang="en-US" altLang="en-US" sz="1400" b="1" dirty="0">
                  <a:latin typeface="Arial" panose="020B0604020202020204" pitchFamily="34" charset="0"/>
                </a:rPr>
                <a:t>Created = (3)</a:t>
              </a:r>
            </a:p>
          </p:txBody>
        </p:sp>
        <p:sp>
          <p:nvSpPr>
            <p:cNvPr id="46092" name="Text Box 14"/>
            <p:cNvSpPr txBox="1">
              <a:spLocks noChangeArrowheads="1"/>
            </p:cNvSpPr>
            <p:nvPr/>
          </p:nvSpPr>
          <p:spPr bwMode="auto">
            <a:xfrm>
              <a:off x="1626" y="1464"/>
              <a:ext cx="610"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700" b="1" dirty="0">
                  <a:latin typeface="Arial" panose="020B0604020202020204" pitchFamily="34" charset="0"/>
                </a:rPr>
                <a:t>$100.00</a:t>
              </a:r>
            </a:p>
            <a:p>
              <a:pPr algn="r" eaLnBrk="1" hangingPunct="1">
                <a:spcBef>
                  <a:spcPct val="0"/>
                </a:spcBef>
                <a:buClrTx/>
                <a:buFontTx/>
                <a:buNone/>
              </a:pPr>
              <a:r>
                <a:rPr lang="en-US" altLang="en-US" sz="1700" b="1" dirty="0">
                  <a:latin typeface="Arial" panose="020B0604020202020204" pitchFamily="34" charset="0"/>
                </a:rPr>
                <a:t>80.00</a:t>
              </a:r>
            </a:p>
            <a:p>
              <a:pPr algn="r" eaLnBrk="1" hangingPunct="1">
                <a:spcBef>
                  <a:spcPct val="0"/>
                </a:spcBef>
                <a:buClrTx/>
                <a:buFontTx/>
                <a:buNone/>
              </a:pPr>
              <a:r>
                <a:rPr lang="en-US" altLang="en-US" sz="1700" b="1" dirty="0">
                  <a:latin typeface="Arial" panose="020B0604020202020204" pitchFamily="34" charset="0"/>
                </a:rPr>
                <a:t>64.00</a:t>
              </a:r>
            </a:p>
            <a:p>
              <a:pPr algn="r" eaLnBrk="1" hangingPunct="1">
                <a:spcBef>
                  <a:spcPct val="0"/>
                </a:spcBef>
                <a:buClrTx/>
                <a:buFontTx/>
                <a:buNone/>
              </a:pPr>
              <a:r>
                <a:rPr lang="en-US" altLang="en-US" sz="1700" b="1" dirty="0">
                  <a:latin typeface="Arial" panose="020B0604020202020204" pitchFamily="34" charset="0"/>
                </a:rPr>
                <a:t>51.20</a:t>
              </a:r>
            </a:p>
            <a:p>
              <a:pPr algn="r" eaLnBrk="1" hangingPunct="1">
                <a:spcBef>
                  <a:spcPct val="0"/>
                </a:spcBef>
                <a:buClrTx/>
                <a:buFontTx/>
                <a:buNone/>
              </a:pPr>
              <a:r>
                <a:rPr lang="en-US" altLang="en-US" sz="1700" b="1" dirty="0">
                  <a:latin typeface="Arial" panose="020B0604020202020204" pitchFamily="34" charset="0"/>
                </a:rPr>
                <a:t>40.96</a:t>
              </a:r>
            </a:p>
            <a:p>
              <a:pPr algn="r" eaLnBrk="1" hangingPunct="1">
                <a:spcBef>
                  <a:spcPct val="0"/>
                </a:spcBef>
                <a:buClrTx/>
                <a:buFontTx/>
                <a:buNone/>
              </a:pPr>
              <a:r>
                <a:rPr lang="en-US" altLang="en-US" sz="1700" b="1" dirty="0">
                  <a:latin typeface="Arial" panose="020B0604020202020204" pitchFamily="34" charset="0"/>
                </a:rPr>
                <a:t>32.77</a:t>
              </a:r>
            </a:p>
            <a:p>
              <a:pPr algn="r" eaLnBrk="1" hangingPunct="1">
                <a:spcBef>
                  <a:spcPct val="0"/>
                </a:spcBef>
                <a:buClrTx/>
                <a:buFontTx/>
                <a:buNone/>
              </a:pPr>
              <a:r>
                <a:rPr lang="en-US" altLang="en-US" sz="1700" b="1" dirty="0">
                  <a:latin typeface="Arial" panose="020B0604020202020204" pitchFamily="34" charset="0"/>
                </a:rPr>
                <a:t>26.21</a:t>
              </a:r>
            </a:p>
            <a:p>
              <a:pPr algn="r" eaLnBrk="1" hangingPunct="1">
                <a:spcBef>
                  <a:spcPct val="0"/>
                </a:spcBef>
                <a:buClrTx/>
                <a:buFontTx/>
                <a:buNone/>
              </a:pPr>
              <a:r>
                <a:rPr lang="en-US" altLang="en-US" sz="1700" b="1" dirty="0">
                  <a:latin typeface="Arial" panose="020B0604020202020204" pitchFamily="34" charset="0"/>
                </a:rPr>
                <a:t>20.97</a:t>
              </a:r>
            </a:p>
            <a:p>
              <a:pPr algn="r" eaLnBrk="1" hangingPunct="1">
                <a:spcBef>
                  <a:spcPct val="0"/>
                </a:spcBef>
                <a:buClrTx/>
                <a:buFontTx/>
                <a:buNone/>
              </a:pPr>
              <a:r>
                <a:rPr lang="en-US" altLang="en-US" sz="1700" b="1" dirty="0">
                  <a:latin typeface="Arial" panose="020B0604020202020204" pitchFamily="34" charset="0"/>
                </a:rPr>
                <a:t>16.78</a:t>
              </a:r>
            </a:p>
            <a:p>
              <a:pPr algn="r" eaLnBrk="1" hangingPunct="1">
                <a:spcBef>
                  <a:spcPct val="0"/>
                </a:spcBef>
                <a:buClrTx/>
                <a:buFontTx/>
                <a:buNone/>
              </a:pPr>
              <a:r>
                <a:rPr lang="en-US" altLang="en-US" sz="1700" b="1" dirty="0">
                  <a:latin typeface="Arial" panose="020B0604020202020204" pitchFamily="34" charset="0"/>
                </a:rPr>
                <a:t>13.42</a:t>
              </a:r>
            </a:p>
            <a:p>
              <a:pPr algn="r" eaLnBrk="1" hangingPunct="1">
                <a:spcBef>
                  <a:spcPct val="0"/>
                </a:spcBef>
                <a:buClrTx/>
                <a:buFontTx/>
                <a:buNone/>
              </a:pPr>
              <a:r>
                <a:rPr lang="en-US" altLang="en-US" sz="1700" b="1" dirty="0">
                  <a:latin typeface="Arial" panose="020B0604020202020204" pitchFamily="34" charset="0"/>
                </a:rPr>
                <a:t>10.74</a:t>
              </a:r>
            </a:p>
            <a:p>
              <a:pPr algn="r" eaLnBrk="1" hangingPunct="1">
                <a:spcBef>
                  <a:spcPct val="0"/>
                </a:spcBef>
                <a:buClrTx/>
                <a:buFontTx/>
                <a:buNone/>
              </a:pPr>
              <a:r>
                <a:rPr lang="en-US" altLang="en-US" sz="1700" b="1" dirty="0">
                  <a:latin typeface="Arial" panose="020B0604020202020204" pitchFamily="34" charset="0"/>
                </a:rPr>
                <a:t>8.59</a:t>
              </a:r>
            </a:p>
            <a:p>
              <a:pPr algn="r" eaLnBrk="1" hangingPunct="1">
                <a:spcBef>
                  <a:spcPct val="0"/>
                </a:spcBef>
                <a:buClrTx/>
                <a:buFontTx/>
                <a:buNone/>
              </a:pPr>
              <a:r>
                <a:rPr lang="en-US" altLang="en-US" sz="1700" b="1" dirty="0">
                  <a:latin typeface="Arial" panose="020B0604020202020204" pitchFamily="34" charset="0"/>
                </a:rPr>
                <a:t>6.87</a:t>
              </a:r>
            </a:p>
            <a:p>
              <a:pPr algn="r" eaLnBrk="1" hangingPunct="1">
                <a:spcBef>
                  <a:spcPct val="0"/>
                </a:spcBef>
                <a:buClrTx/>
                <a:buFontTx/>
                <a:buNone/>
              </a:pPr>
              <a:r>
                <a:rPr lang="en-US" altLang="en-US" sz="1700" b="1" dirty="0">
                  <a:latin typeface="Arial" panose="020B0604020202020204" pitchFamily="34" charset="0"/>
                </a:rPr>
                <a:t>5.50</a:t>
              </a:r>
            </a:p>
            <a:p>
              <a:pPr algn="r" eaLnBrk="1" hangingPunct="1">
                <a:spcBef>
                  <a:spcPct val="0"/>
                </a:spcBef>
                <a:buClrTx/>
                <a:buFontTx/>
                <a:buNone/>
              </a:pPr>
              <a:r>
                <a:rPr lang="en-US" altLang="en-US" sz="1700" b="1" dirty="0">
                  <a:latin typeface="Arial" panose="020B0604020202020204" pitchFamily="34" charset="0"/>
                </a:rPr>
                <a:t>21.99</a:t>
              </a:r>
            </a:p>
          </p:txBody>
        </p:sp>
        <p:sp>
          <p:nvSpPr>
            <p:cNvPr id="46093" name="Text Box 15"/>
            <p:cNvSpPr txBox="1">
              <a:spLocks noChangeArrowheads="1"/>
            </p:cNvSpPr>
            <p:nvPr/>
          </p:nvSpPr>
          <p:spPr bwMode="auto">
            <a:xfrm>
              <a:off x="2367" y="1462"/>
              <a:ext cx="556"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700" b="1" dirty="0">
                  <a:latin typeface="Arial" panose="020B0604020202020204" pitchFamily="34" charset="0"/>
                </a:rPr>
                <a:t>$20.00</a:t>
              </a:r>
            </a:p>
            <a:p>
              <a:pPr algn="r" eaLnBrk="1" hangingPunct="1">
                <a:spcBef>
                  <a:spcPct val="0"/>
                </a:spcBef>
                <a:buClrTx/>
                <a:buFontTx/>
                <a:buNone/>
              </a:pPr>
              <a:r>
                <a:rPr lang="en-US" altLang="en-US" sz="1700" b="1" dirty="0">
                  <a:latin typeface="Arial" panose="020B0604020202020204" pitchFamily="34" charset="0"/>
                </a:rPr>
                <a:t>16.00</a:t>
              </a:r>
            </a:p>
            <a:p>
              <a:pPr algn="r" eaLnBrk="1" hangingPunct="1">
                <a:spcBef>
                  <a:spcPct val="0"/>
                </a:spcBef>
                <a:buClrTx/>
                <a:buFontTx/>
                <a:buNone/>
              </a:pPr>
              <a:r>
                <a:rPr lang="en-US" altLang="en-US" sz="1700" b="1" dirty="0">
                  <a:latin typeface="Arial" panose="020B0604020202020204" pitchFamily="34" charset="0"/>
                </a:rPr>
                <a:t>12.80</a:t>
              </a:r>
            </a:p>
            <a:p>
              <a:pPr algn="r" eaLnBrk="1" hangingPunct="1">
                <a:spcBef>
                  <a:spcPct val="0"/>
                </a:spcBef>
                <a:buClrTx/>
                <a:buFontTx/>
                <a:buNone/>
              </a:pPr>
              <a:r>
                <a:rPr lang="en-US" altLang="en-US" sz="1700" b="1" dirty="0">
                  <a:latin typeface="Arial" panose="020B0604020202020204" pitchFamily="34" charset="0"/>
                </a:rPr>
                <a:t>10.24</a:t>
              </a:r>
            </a:p>
            <a:p>
              <a:pPr algn="r" eaLnBrk="1" hangingPunct="1">
                <a:spcBef>
                  <a:spcPct val="0"/>
                </a:spcBef>
                <a:buClrTx/>
                <a:buFontTx/>
                <a:buNone/>
              </a:pPr>
              <a:r>
                <a:rPr lang="en-US" altLang="en-US" sz="1700" b="1" dirty="0">
                  <a:latin typeface="Arial" panose="020B0604020202020204" pitchFamily="34" charset="0"/>
                </a:rPr>
                <a:t>8.19</a:t>
              </a:r>
            </a:p>
            <a:p>
              <a:pPr algn="r" eaLnBrk="1" hangingPunct="1">
                <a:spcBef>
                  <a:spcPct val="0"/>
                </a:spcBef>
                <a:buClrTx/>
                <a:buFontTx/>
                <a:buNone/>
              </a:pPr>
              <a:r>
                <a:rPr lang="en-US" altLang="en-US" sz="1700" b="1" dirty="0">
                  <a:latin typeface="Arial" panose="020B0604020202020204" pitchFamily="34" charset="0"/>
                </a:rPr>
                <a:t>6.55</a:t>
              </a:r>
            </a:p>
            <a:p>
              <a:pPr algn="r" eaLnBrk="1" hangingPunct="1">
                <a:spcBef>
                  <a:spcPct val="0"/>
                </a:spcBef>
                <a:buClrTx/>
                <a:buFontTx/>
                <a:buNone/>
              </a:pPr>
              <a:r>
                <a:rPr lang="en-US" altLang="en-US" sz="1700" b="1" dirty="0">
                  <a:latin typeface="Arial" panose="020B0604020202020204" pitchFamily="34" charset="0"/>
                </a:rPr>
                <a:t>5.24</a:t>
              </a:r>
            </a:p>
            <a:p>
              <a:pPr algn="r" eaLnBrk="1" hangingPunct="1">
                <a:spcBef>
                  <a:spcPct val="0"/>
                </a:spcBef>
                <a:buClrTx/>
                <a:buFontTx/>
                <a:buNone/>
              </a:pPr>
              <a:r>
                <a:rPr lang="en-US" altLang="en-US" sz="1700" b="1" dirty="0">
                  <a:latin typeface="Arial" panose="020B0604020202020204" pitchFamily="34" charset="0"/>
                </a:rPr>
                <a:t>4.20</a:t>
              </a:r>
            </a:p>
            <a:p>
              <a:pPr algn="r" eaLnBrk="1" hangingPunct="1">
                <a:spcBef>
                  <a:spcPct val="0"/>
                </a:spcBef>
                <a:buClrTx/>
                <a:buFontTx/>
                <a:buNone/>
              </a:pPr>
              <a:r>
                <a:rPr lang="en-US" altLang="en-US" sz="1700" b="1" dirty="0">
                  <a:latin typeface="Arial" panose="020B0604020202020204" pitchFamily="34" charset="0"/>
                </a:rPr>
                <a:t>3.36</a:t>
              </a:r>
            </a:p>
            <a:p>
              <a:pPr algn="r" eaLnBrk="1" hangingPunct="1">
                <a:spcBef>
                  <a:spcPct val="0"/>
                </a:spcBef>
                <a:buClrTx/>
                <a:buFontTx/>
                <a:buNone/>
              </a:pPr>
              <a:r>
                <a:rPr lang="en-US" altLang="en-US" sz="1700" b="1" dirty="0">
                  <a:latin typeface="Arial" panose="020B0604020202020204" pitchFamily="34" charset="0"/>
                </a:rPr>
                <a:t>2.68</a:t>
              </a:r>
            </a:p>
            <a:p>
              <a:pPr algn="r" eaLnBrk="1" hangingPunct="1">
                <a:spcBef>
                  <a:spcPct val="0"/>
                </a:spcBef>
                <a:buClrTx/>
                <a:buFontTx/>
                <a:buNone/>
              </a:pPr>
              <a:r>
                <a:rPr lang="en-US" altLang="en-US" sz="1700" b="1" dirty="0">
                  <a:latin typeface="Arial" panose="020B0604020202020204" pitchFamily="34" charset="0"/>
                </a:rPr>
                <a:t>2.15</a:t>
              </a:r>
            </a:p>
            <a:p>
              <a:pPr algn="r" eaLnBrk="1" hangingPunct="1">
                <a:spcBef>
                  <a:spcPct val="0"/>
                </a:spcBef>
                <a:buClrTx/>
                <a:buFontTx/>
                <a:buNone/>
              </a:pPr>
              <a:r>
                <a:rPr lang="en-US" altLang="en-US" sz="1700" b="1" dirty="0">
                  <a:latin typeface="Arial" panose="020B0604020202020204" pitchFamily="34" charset="0"/>
                </a:rPr>
                <a:t>1.72</a:t>
              </a:r>
            </a:p>
            <a:p>
              <a:pPr algn="r" eaLnBrk="1" hangingPunct="1">
                <a:spcBef>
                  <a:spcPct val="0"/>
                </a:spcBef>
                <a:buClrTx/>
                <a:buFontTx/>
                <a:buNone/>
              </a:pPr>
              <a:r>
                <a:rPr lang="en-US" altLang="en-US" sz="1700" b="1" dirty="0">
                  <a:latin typeface="Arial" panose="020B0604020202020204" pitchFamily="34" charset="0"/>
                </a:rPr>
                <a:t>1.37</a:t>
              </a:r>
            </a:p>
            <a:p>
              <a:pPr algn="r" eaLnBrk="1" hangingPunct="1">
                <a:spcBef>
                  <a:spcPct val="0"/>
                </a:spcBef>
                <a:buClrTx/>
                <a:buFontTx/>
                <a:buNone/>
              </a:pPr>
              <a:r>
                <a:rPr lang="en-US" altLang="en-US" sz="1700" b="1" dirty="0">
                  <a:latin typeface="Arial" panose="020B0604020202020204" pitchFamily="34" charset="0"/>
                </a:rPr>
                <a:t>1.10</a:t>
              </a:r>
            </a:p>
            <a:p>
              <a:pPr algn="r" eaLnBrk="1" hangingPunct="1">
                <a:spcBef>
                  <a:spcPct val="0"/>
                </a:spcBef>
                <a:buClrTx/>
                <a:buFontTx/>
                <a:buNone/>
              </a:pPr>
              <a:r>
                <a:rPr lang="en-US" altLang="en-US" sz="1700" b="1" dirty="0">
                  <a:latin typeface="Arial" panose="020B0604020202020204" pitchFamily="34" charset="0"/>
                </a:rPr>
                <a:t>4.40</a:t>
              </a:r>
            </a:p>
          </p:txBody>
        </p:sp>
        <p:sp>
          <p:nvSpPr>
            <p:cNvPr id="46094" name="Text Box 16"/>
            <p:cNvSpPr txBox="1">
              <a:spLocks noChangeArrowheads="1"/>
            </p:cNvSpPr>
            <p:nvPr/>
          </p:nvSpPr>
          <p:spPr bwMode="auto">
            <a:xfrm>
              <a:off x="3094" y="1479"/>
              <a:ext cx="534"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700" b="1" dirty="0">
                  <a:latin typeface="Arial" panose="020B0604020202020204" pitchFamily="34" charset="0"/>
                </a:rPr>
                <a:t>$80.00</a:t>
              </a:r>
            </a:p>
            <a:p>
              <a:pPr algn="r" eaLnBrk="1" hangingPunct="1">
                <a:spcBef>
                  <a:spcPct val="0"/>
                </a:spcBef>
                <a:buClrTx/>
                <a:buFontTx/>
                <a:buNone/>
              </a:pPr>
              <a:r>
                <a:rPr lang="en-US" altLang="en-US" sz="1700" b="1" dirty="0">
                  <a:latin typeface="Arial" panose="020B0604020202020204" pitchFamily="34" charset="0"/>
                </a:rPr>
                <a:t>64.00</a:t>
              </a:r>
            </a:p>
            <a:p>
              <a:pPr algn="r" eaLnBrk="1" hangingPunct="1">
                <a:spcBef>
                  <a:spcPct val="0"/>
                </a:spcBef>
                <a:buClrTx/>
                <a:buFontTx/>
                <a:buNone/>
              </a:pPr>
              <a:r>
                <a:rPr lang="en-US" altLang="en-US" sz="1700" b="1" dirty="0">
                  <a:latin typeface="Arial" panose="020B0604020202020204" pitchFamily="34" charset="0"/>
                </a:rPr>
                <a:t>51.20</a:t>
              </a:r>
            </a:p>
            <a:p>
              <a:pPr algn="r" eaLnBrk="1" hangingPunct="1">
                <a:spcBef>
                  <a:spcPct val="0"/>
                </a:spcBef>
                <a:buClrTx/>
                <a:buFontTx/>
                <a:buNone/>
              </a:pPr>
              <a:r>
                <a:rPr lang="en-US" altLang="en-US" sz="1700" b="1" dirty="0">
                  <a:latin typeface="Arial" panose="020B0604020202020204" pitchFamily="34" charset="0"/>
                </a:rPr>
                <a:t>40.96</a:t>
              </a:r>
            </a:p>
            <a:p>
              <a:pPr algn="r" eaLnBrk="1" hangingPunct="1">
                <a:spcBef>
                  <a:spcPct val="0"/>
                </a:spcBef>
                <a:buClrTx/>
                <a:buFontTx/>
                <a:buNone/>
              </a:pPr>
              <a:r>
                <a:rPr lang="en-US" altLang="en-US" sz="1700" b="1" dirty="0">
                  <a:latin typeface="Arial" panose="020B0604020202020204" pitchFamily="34" charset="0"/>
                </a:rPr>
                <a:t>32.77</a:t>
              </a:r>
            </a:p>
            <a:p>
              <a:pPr algn="r" eaLnBrk="1" hangingPunct="1">
                <a:spcBef>
                  <a:spcPct val="0"/>
                </a:spcBef>
                <a:buClrTx/>
                <a:buFontTx/>
                <a:buNone/>
              </a:pPr>
              <a:r>
                <a:rPr lang="en-US" altLang="en-US" sz="1700" b="1" dirty="0">
                  <a:latin typeface="Arial" panose="020B0604020202020204" pitchFamily="34" charset="0"/>
                </a:rPr>
                <a:t>26.21</a:t>
              </a:r>
            </a:p>
            <a:p>
              <a:pPr algn="r" eaLnBrk="1" hangingPunct="1">
                <a:spcBef>
                  <a:spcPct val="0"/>
                </a:spcBef>
                <a:buClrTx/>
                <a:buFontTx/>
                <a:buNone/>
              </a:pPr>
              <a:r>
                <a:rPr lang="en-US" altLang="en-US" sz="1700" b="1" dirty="0">
                  <a:latin typeface="Arial" panose="020B0604020202020204" pitchFamily="34" charset="0"/>
                </a:rPr>
                <a:t>20.97</a:t>
              </a:r>
            </a:p>
            <a:p>
              <a:pPr algn="r" eaLnBrk="1" hangingPunct="1">
                <a:spcBef>
                  <a:spcPct val="0"/>
                </a:spcBef>
                <a:buClrTx/>
                <a:buFontTx/>
                <a:buNone/>
              </a:pPr>
              <a:r>
                <a:rPr lang="en-US" altLang="en-US" sz="1700" b="1" dirty="0">
                  <a:latin typeface="Arial" panose="020B0604020202020204" pitchFamily="34" charset="0"/>
                </a:rPr>
                <a:t>16.78</a:t>
              </a:r>
            </a:p>
            <a:p>
              <a:pPr algn="r" eaLnBrk="1" hangingPunct="1">
                <a:spcBef>
                  <a:spcPct val="0"/>
                </a:spcBef>
                <a:buClrTx/>
                <a:buFontTx/>
                <a:buNone/>
              </a:pPr>
              <a:r>
                <a:rPr lang="en-US" altLang="en-US" sz="1700" b="1" dirty="0">
                  <a:latin typeface="Arial" panose="020B0604020202020204" pitchFamily="34" charset="0"/>
                </a:rPr>
                <a:t>13.42</a:t>
              </a:r>
            </a:p>
            <a:p>
              <a:pPr algn="r" eaLnBrk="1" hangingPunct="1">
                <a:spcBef>
                  <a:spcPct val="0"/>
                </a:spcBef>
                <a:buClrTx/>
                <a:buFontTx/>
                <a:buNone/>
              </a:pPr>
              <a:r>
                <a:rPr lang="en-US" altLang="en-US" sz="1700" b="1" dirty="0">
                  <a:latin typeface="Arial" panose="020B0604020202020204" pitchFamily="34" charset="0"/>
                </a:rPr>
                <a:t>10.74</a:t>
              </a:r>
            </a:p>
            <a:p>
              <a:pPr algn="r" eaLnBrk="1" hangingPunct="1">
                <a:spcBef>
                  <a:spcPct val="0"/>
                </a:spcBef>
                <a:buClrTx/>
                <a:buFontTx/>
                <a:buNone/>
              </a:pPr>
              <a:r>
                <a:rPr lang="en-US" altLang="en-US" sz="1700" b="1" dirty="0">
                  <a:latin typeface="Arial" panose="020B0604020202020204" pitchFamily="34" charset="0"/>
                </a:rPr>
                <a:t>8.59</a:t>
              </a:r>
            </a:p>
            <a:p>
              <a:pPr algn="r" eaLnBrk="1" hangingPunct="1">
                <a:spcBef>
                  <a:spcPct val="0"/>
                </a:spcBef>
                <a:buClrTx/>
                <a:buFontTx/>
                <a:buNone/>
              </a:pPr>
              <a:r>
                <a:rPr lang="en-US" altLang="en-US" sz="1700" b="1" dirty="0">
                  <a:latin typeface="Arial" panose="020B0604020202020204" pitchFamily="34" charset="0"/>
                </a:rPr>
                <a:t>6.87</a:t>
              </a:r>
            </a:p>
            <a:p>
              <a:pPr algn="r" eaLnBrk="1" hangingPunct="1">
                <a:spcBef>
                  <a:spcPct val="0"/>
                </a:spcBef>
                <a:buClrTx/>
                <a:buFontTx/>
                <a:buNone/>
              </a:pPr>
              <a:r>
                <a:rPr lang="en-US" altLang="en-US" sz="1700" b="1" dirty="0">
                  <a:latin typeface="Arial" panose="020B0604020202020204" pitchFamily="34" charset="0"/>
                </a:rPr>
                <a:t>5.50</a:t>
              </a:r>
            </a:p>
            <a:p>
              <a:pPr algn="r" eaLnBrk="1" hangingPunct="1">
                <a:spcBef>
                  <a:spcPct val="0"/>
                </a:spcBef>
                <a:buClrTx/>
                <a:buFontTx/>
                <a:buNone/>
              </a:pPr>
              <a:r>
                <a:rPr lang="en-US" altLang="en-US" sz="1700" b="1" dirty="0">
                  <a:latin typeface="Arial" panose="020B0604020202020204" pitchFamily="34" charset="0"/>
                </a:rPr>
                <a:t>4.40</a:t>
              </a:r>
            </a:p>
            <a:p>
              <a:pPr algn="r" eaLnBrk="1" hangingPunct="1">
                <a:spcBef>
                  <a:spcPct val="0"/>
                </a:spcBef>
                <a:buClrTx/>
                <a:buFontTx/>
                <a:buNone/>
              </a:pPr>
              <a:r>
                <a:rPr lang="en-US" altLang="en-US" sz="1700" b="1" dirty="0">
                  <a:latin typeface="Arial" panose="020B0604020202020204" pitchFamily="34" charset="0"/>
                </a:rPr>
                <a:t>17.59</a:t>
              </a:r>
            </a:p>
          </p:txBody>
        </p:sp>
        <p:sp>
          <p:nvSpPr>
            <p:cNvPr id="46095" name="Text Box 17"/>
            <p:cNvSpPr txBox="1">
              <a:spLocks noChangeArrowheads="1"/>
            </p:cNvSpPr>
            <p:nvPr/>
          </p:nvSpPr>
          <p:spPr bwMode="auto">
            <a:xfrm>
              <a:off x="4122" y="1486"/>
              <a:ext cx="534"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700" b="1" dirty="0">
                  <a:latin typeface="Arial" panose="020B0604020202020204" pitchFamily="34" charset="0"/>
                </a:rPr>
                <a:t>$80.00</a:t>
              </a:r>
            </a:p>
            <a:p>
              <a:pPr algn="r" eaLnBrk="1" hangingPunct="1">
                <a:spcBef>
                  <a:spcPct val="0"/>
                </a:spcBef>
                <a:buClrTx/>
                <a:buFontTx/>
                <a:buNone/>
              </a:pPr>
              <a:r>
                <a:rPr lang="en-US" altLang="en-US" sz="1700" b="1" dirty="0">
                  <a:latin typeface="Arial" panose="020B0604020202020204" pitchFamily="34" charset="0"/>
                </a:rPr>
                <a:t>64.00</a:t>
              </a:r>
            </a:p>
            <a:p>
              <a:pPr algn="r" eaLnBrk="1" hangingPunct="1">
                <a:spcBef>
                  <a:spcPct val="0"/>
                </a:spcBef>
                <a:buClrTx/>
                <a:buFontTx/>
                <a:buNone/>
              </a:pPr>
              <a:r>
                <a:rPr lang="en-US" altLang="en-US" sz="1700" b="1" dirty="0">
                  <a:latin typeface="Arial" panose="020B0604020202020204" pitchFamily="34" charset="0"/>
                </a:rPr>
                <a:t>51.20</a:t>
              </a:r>
            </a:p>
            <a:p>
              <a:pPr algn="r" eaLnBrk="1" hangingPunct="1">
                <a:spcBef>
                  <a:spcPct val="0"/>
                </a:spcBef>
                <a:buClrTx/>
                <a:buFontTx/>
                <a:buNone/>
              </a:pPr>
              <a:r>
                <a:rPr lang="en-US" altLang="en-US" sz="1700" b="1" dirty="0">
                  <a:latin typeface="Arial" panose="020B0604020202020204" pitchFamily="34" charset="0"/>
                </a:rPr>
                <a:t>40.96</a:t>
              </a:r>
            </a:p>
            <a:p>
              <a:pPr algn="r" eaLnBrk="1" hangingPunct="1">
                <a:spcBef>
                  <a:spcPct val="0"/>
                </a:spcBef>
                <a:buClrTx/>
                <a:buFontTx/>
                <a:buNone/>
              </a:pPr>
              <a:r>
                <a:rPr lang="en-US" altLang="en-US" sz="1700" b="1" dirty="0">
                  <a:latin typeface="Arial" panose="020B0604020202020204" pitchFamily="34" charset="0"/>
                </a:rPr>
                <a:t>32.77</a:t>
              </a:r>
            </a:p>
            <a:p>
              <a:pPr algn="r" eaLnBrk="1" hangingPunct="1">
                <a:spcBef>
                  <a:spcPct val="0"/>
                </a:spcBef>
                <a:buClrTx/>
                <a:buFontTx/>
                <a:buNone/>
              </a:pPr>
              <a:r>
                <a:rPr lang="en-US" altLang="en-US" sz="1700" b="1" dirty="0">
                  <a:latin typeface="Arial" panose="020B0604020202020204" pitchFamily="34" charset="0"/>
                </a:rPr>
                <a:t>26.21</a:t>
              </a:r>
            </a:p>
            <a:p>
              <a:pPr algn="r" eaLnBrk="1" hangingPunct="1">
                <a:spcBef>
                  <a:spcPct val="0"/>
                </a:spcBef>
                <a:buClrTx/>
                <a:buFontTx/>
                <a:buNone/>
              </a:pPr>
              <a:r>
                <a:rPr lang="en-US" altLang="en-US" sz="1700" b="1" dirty="0">
                  <a:latin typeface="Arial" panose="020B0604020202020204" pitchFamily="34" charset="0"/>
                </a:rPr>
                <a:t>20.97</a:t>
              </a:r>
            </a:p>
            <a:p>
              <a:pPr algn="r" eaLnBrk="1" hangingPunct="1">
                <a:spcBef>
                  <a:spcPct val="0"/>
                </a:spcBef>
                <a:buClrTx/>
                <a:buFontTx/>
                <a:buNone/>
              </a:pPr>
              <a:r>
                <a:rPr lang="en-US" altLang="en-US" sz="1700" b="1" dirty="0">
                  <a:latin typeface="Arial" panose="020B0604020202020204" pitchFamily="34" charset="0"/>
                </a:rPr>
                <a:t>16.78</a:t>
              </a:r>
            </a:p>
            <a:p>
              <a:pPr algn="r" eaLnBrk="1" hangingPunct="1">
                <a:spcBef>
                  <a:spcPct val="0"/>
                </a:spcBef>
                <a:buClrTx/>
                <a:buFontTx/>
                <a:buNone/>
              </a:pPr>
              <a:r>
                <a:rPr lang="en-US" altLang="en-US" sz="1700" b="1" dirty="0">
                  <a:latin typeface="Arial" panose="020B0604020202020204" pitchFamily="34" charset="0"/>
                </a:rPr>
                <a:t>13.42</a:t>
              </a:r>
            </a:p>
            <a:p>
              <a:pPr algn="r" eaLnBrk="1" hangingPunct="1">
                <a:spcBef>
                  <a:spcPct val="0"/>
                </a:spcBef>
                <a:buClrTx/>
                <a:buFontTx/>
                <a:buNone/>
              </a:pPr>
              <a:r>
                <a:rPr lang="en-US" altLang="en-US" sz="1700" b="1" dirty="0">
                  <a:latin typeface="Arial" panose="020B0604020202020204" pitchFamily="34" charset="0"/>
                </a:rPr>
                <a:t>10.74</a:t>
              </a:r>
            </a:p>
            <a:p>
              <a:pPr algn="r" eaLnBrk="1" hangingPunct="1">
                <a:spcBef>
                  <a:spcPct val="0"/>
                </a:spcBef>
                <a:buClrTx/>
                <a:buFontTx/>
                <a:buNone/>
              </a:pPr>
              <a:r>
                <a:rPr lang="en-US" altLang="en-US" sz="1700" b="1" dirty="0">
                  <a:latin typeface="Arial" panose="020B0604020202020204" pitchFamily="34" charset="0"/>
                </a:rPr>
                <a:t>8.59</a:t>
              </a:r>
            </a:p>
            <a:p>
              <a:pPr algn="r" eaLnBrk="1" hangingPunct="1">
                <a:spcBef>
                  <a:spcPct val="0"/>
                </a:spcBef>
                <a:buClrTx/>
                <a:buFontTx/>
                <a:buNone/>
              </a:pPr>
              <a:r>
                <a:rPr lang="en-US" altLang="en-US" sz="1700" b="1" dirty="0">
                  <a:latin typeface="Arial" panose="020B0604020202020204" pitchFamily="34" charset="0"/>
                </a:rPr>
                <a:t>6.87</a:t>
              </a:r>
            </a:p>
            <a:p>
              <a:pPr algn="r" eaLnBrk="1" hangingPunct="1">
                <a:spcBef>
                  <a:spcPct val="0"/>
                </a:spcBef>
                <a:buClrTx/>
                <a:buFontTx/>
                <a:buNone/>
              </a:pPr>
              <a:r>
                <a:rPr lang="en-US" altLang="en-US" sz="1700" b="1" dirty="0">
                  <a:latin typeface="Arial" panose="020B0604020202020204" pitchFamily="34" charset="0"/>
                </a:rPr>
                <a:t>5.50</a:t>
              </a:r>
            </a:p>
            <a:p>
              <a:pPr algn="r" eaLnBrk="1" hangingPunct="1">
                <a:spcBef>
                  <a:spcPct val="0"/>
                </a:spcBef>
                <a:buClrTx/>
                <a:buFontTx/>
                <a:buNone/>
              </a:pPr>
              <a:r>
                <a:rPr lang="en-US" altLang="en-US" sz="1700" b="1" dirty="0">
                  <a:latin typeface="Arial" panose="020B0604020202020204" pitchFamily="34" charset="0"/>
                </a:rPr>
                <a:t>4.40</a:t>
              </a:r>
            </a:p>
            <a:p>
              <a:pPr algn="r" eaLnBrk="1" hangingPunct="1">
                <a:spcBef>
                  <a:spcPct val="0"/>
                </a:spcBef>
                <a:buClrTx/>
                <a:buFontTx/>
                <a:buNone/>
              </a:pPr>
              <a:r>
                <a:rPr lang="en-US" altLang="en-US" sz="1700" b="1" dirty="0">
                  <a:latin typeface="Arial" panose="020B0604020202020204" pitchFamily="34" charset="0"/>
                </a:rPr>
                <a:t>17.59</a:t>
              </a:r>
            </a:p>
          </p:txBody>
        </p:sp>
        <p:sp>
          <p:nvSpPr>
            <p:cNvPr id="46096" name="Rectangle 19"/>
            <p:cNvSpPr>
              <a:spLocks noChangeArrowheads="1"/>
            </p:cNvSpPr>
            <p:nvPr/>
          </p:nvSpPr>
          <p:spPr bwMode="auto">
            <a:xfrm rot="5400000">
              <a:off x="2535" y="2801"/>
              <a:ext cx="2709" cy="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6097" name="AutoShape 21"/>
            <p:cNvSpPr>
              <a:spLocks noChangeArrowheads="1"/>
            </p:cNvSpPr>
            <p:nvPr/>
          </p:nvSpPr>
          <p:spPr bwMode="auto">
            <a:xfrm>
              <a:off x="3859" y="3976"/>
              <a:ext cx="264" cy="328"/>
            </a:xfrm>
            <a:prstGeom prst="rightArrow">
              <a:avLst>
                <a:gd name="adj1" fmla="val 50000"/>
                <a:gd name="adj2" fmla="val 34745"/>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6098" name="Text Box 22"/>
            <p:cNvSpPr txBox="1">
              <a:spLocks noChangeArrowheads="1"/>
            </p:cNvSpPr>
            <p:nvPr/>
          </p:nvSpPr>
          <p:spPr bwMode="auto">
            <a:xfrm>
              <a:off x="4089" y="4051"/>
              <a:ext cx="61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700" b="1" dirty="0">
                  <a:solidFill>
                    <a:srgbClr val="0000FF"/>
                  </a:solidFill>
                  <a:latin typeface="Arial" panose="020B0604020202020204" pitchFamily="34" charset="0"/>
                </a:rPr>
                <a:t>$400.00</a:t>
              </a:r>
            </a:p>
          </p:txBody>
        </p:sp>
        <p:sp>
          <p:nvSpPr>
            <p:cNvPr id="46099" name="Line 23"/>
            <p:cNvSpPr>
              <a:spLocks noChangeShapeType="1"/>
            </p:cNvSpPr>
            <p:nvPr/>
          </p:nvSpPr>
          <p:spPr bwMode="auto">
            <a:xfrm flipH="1">
              <a:off x="4185" y="4094"/>
              <a:ext cx="5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Rectangle 32"/>
            <p:cNvSpPr/>
            <p:nvPr/>
          </p:nvSpPr>
          <p:spPr>
            <a:xfrm>
              <a:off x="3670" y="1515"/>
              <a:ext cx="213" cy="1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6083" name="TextBox 4"/>
          <p:cNvSpPr txBox="1">
            <a:spLocks noChangeArrowheads="1"/>
          </p:cNvSpPr>
          <p:nvPr/>
        </p:nvSpPr>
        <p:spPr bwMode="auto">
          <a:xfrm>
            <a:off x="24063" y="6512720"/>
            <a:ext cx="90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
        <p:nvSpPr>
          <p:cNvPr id="2" name="Title 1"/>
          <p:cNvSpPr>
            <a:spLocks noGrp="1"/>
          </p:cNvSpPr>
          <p:nvPr>
            <p:ph type="title"/>
          </p:nvPr>
        </p:nvSpPr>
        <p:spPr>
          <a:xfrm>
            <a:off x="457200" y="0"/>
            <a:ext cx="7620000" cy="1337100"/>
          </a:xfrm>
        </p:spPr>
        <p:txBody>
          <a:bodyPr/>
          <a:lstStyle/>
          <a:p>
            <a:pPr>
              <a:defRPr/>
            </a:pPr>
            <a:r>
              <a:rPr lang="en-US" dirty="0">
                <a:ea typeface="+mj-ea"/>
              </a:rPr>
              <a:t>Multiple Bank Expansion Illustration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Monetary Multiplier</a:t>
            </a:r>
          </a:p>
        </p:txBody>
      </p:sp>
      <p:grpSp>
        <p:nvGrpSpPr>
          <p:cNvPr id="48131" name="Group 37"/>
          <p:cNvGrpSpPr>
            <a:grpSpLocks/>
          </p:cNvGrpSpPr>
          <p:nvPr/>
        </p:nvGrpSpPr>
        <p:grpSpPr bwMode="auto">
          <a:xfrm>
            <a:off x="819944" y="1600994"/>
            <a:ext cx="6894512" cy="1003300"/>
            <a:chOff x="1130466" y="1382713"/>
            <a:chExt cx="6894347" cy="1003300"/>
          </a:xfrm>
        </p:grpSpPr>
        <p:grpSp>
          <p:nvGrpSpPr>
            <p:cNvPr id="48134" name="Group 9"/>
            <p:cNvGrpSpPr>
              <a:grpSpLocks/>
            </p:cNvGrpSpPr>
            <p:nvPr/>
          </p:nvGrpSpPr>
          <p:grpSpPr bwMode="auto">
            <a:xfrm>
              <a:off x="1130466" y="1382713"/>
              <a:ext cx="5675147" cy="974740"/>
              <a:chOff x="1125" y="1140"/>
              <a:chExt cx="3671" cy="582"/>
            </a:xfrm>
          </p:grpSpPr>
          <p:sp>
            <p:nvSpPr>
              <p:cNvPr id="48139" name="Text Box 4"/>
              <p:cNvSpPr txBox="1">
                <a:spLocks noChangeArrowheads="1"/>
              </p:cNvSpPr>
              <p:nvPr/>
            </p:nvSpPr>
            <p:spPr bwMode="auto">
              <a:xfrm>
                <a:off x="1125" y="1179"/>
                <a:ext cx="100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Monetary</a:t>
                </a:r>
              </a:p>
              <a:p>
                <a:pPr algn="ctr" eaLnBrk="1" hangingPunct="1">
                  <a:spcBef>
                    <a:spcPct val="0"/>
                  </a:spcBef>
                  <a:buClrTx/>
                  <a:buFontTx/>
                  <a:buNone/>
                </a:pPr>
                <a:r>
                  <a:rPr lang="en-US" altLang="en-US" sz="2400" b="1" dirty="0">
                    <a:latin typeface="Arial" panose="020B0604020202020204" pitchFamily="34" charset="0"/>
                  </a:rPr>
                  <a:t>multiplier</a:t>
                </a:r>
              </a:p>
            </p:txBody>
          </p:sp>
          <p:sp>
            <p:nvSpPr>
              <p:cNvPr id="48140" name="Text Box 5"/>
              <p:cNvSpPr txBox="1">
                <a:spLocks noChangeArrowheads="1"/>
              </p:cNvSpPr>
              <p:nvPr/>
            </p:nvSpPr>
            <p:spPr bwMode="auto">
              <a:xfrm>
                <a:off x="2139" y="1256"/>
                <a:ext cx="2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rPr>
                  <a:t>=</a:t>
                </a:r>
              </a:p>
            </p:txBody>
          </p:sp>
          <p:sp>
            <p:nvSpPr>
              <p:cNvPr id="48141" name="Text Box 6"/>
              <p:cNvSpPr txBox="1">
                <a:spLocks noChangeArrowheads="1"/>
              </p:cNvSpPr>
              <p:nvPr/>
            </p:nvSpPr>
            <p:spPr bwMode="auto">
              <a:xfrm>
                <a:off x="3540" y="1140"/>
                <a:ext cx="2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1</a:t>
                </a:r>
              </a:p>
            </p:txBody>
          </p:sp>
          <p:sp>
            <p:nvSpPr>
              <p:cNvPr id="48142" name="Text Box 7"/>
              <p:cNvSpPr txBox="1">
                <a:spLocks noChangeArrowheads="1"/>
              </p:cNvSpPr>
              <p:nvPr/>
            </p:nvSpPr>
            <p:spPr bwMode="auto">
              <a:xfrm>
                <a:off x="2560" y="1449"/>
                <a:ext cx="214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required reserve ratio</a:t>
                </a:r>
              </a:p>
            </p:txBody>
          </p:sp>
          <p:sp>
            <p:nvSpPr>
              <p:cNvPr id="48143" name="Line 8"/>
              <p:cNvSpPr>
                <a:spLocks noChangeShapeType="1"/>
              </p:cNvSpPr>
              <p:nvPr/>
            </p:nvSpPr>
            <p:spPr bwMode="auto">
              <a:xfrm>
                <a:off x="2447" y="1438"/>
                <a:ext cx="234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8135" name="Text Box 5"/>
            <p:cNvSpPr txBox="1">
              <a:spLocks noChangeArrowheads="1"/>
            </p:cNvSpPr>
            <p:nvPr/>
          </p:nvSpPr>
          <p:spPr bwMode="auto">
            <a:xfrm>
              <a:off x="6900863" y="159067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rPr>
                <a:t>=</a:t>
              </a:r>
            </a:p>
          </p:txBody>
        </p:sp>
        <p:sp>
          <p:nvSpPr>
            <p:cNvPr id="48136" name="Text Box 6"/>
            <p:cNvSpPr txBox="1">
              <a:spLocks noChangeArrowheads="1"/>
            </p:cNvSpPr>
            <p:nvPr/>
          </p:nvSpPr>
          <p:spPr bwMode="auto">
            <a:xfrm>
              <a:off x="7505700" y="13954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1</a:t>
              </a:r>
            </a:p>
          </p:txBody>
        </p:sp>
        <p:sp>
          <p:nvSpPr>
            <p:cNvPr id="48137" name="Text Box 6"/>
            <p:cNvSpPr txBox="1">
              <a:spLocks noChangeArrowheads="1"/>
            </p:cNvSpPr>
            <p:nvPr/>
          </p:nvSpPr>
          <p:spPr bwMode="auto">
            <a:xfrm>
              <a:off x="7523163" y="192881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R</a:t>
              </a:r>
            </a:p>
          </p:txBody>
        </p:sp>
        <p:cxnSp>
          <p:nvCxnSpPr>
            <p:cNvPr id="48138" name="Straight Connector 39"/>
            <p:cNvCxnSpPr>
              <a:cxnSpLocks noChangeShapeType="1"/>
            </p:cNvCxnSpPr>
            <p:nvPr/>
          </p:nvCxnSpPr>
          <p:spPr bwMode="auto">
            <a:xfrm flipV="1">
              <a:off x="7427927" y="1866900"/>
              <a:ext cx="596886" cy="12700"/>
            </a:xfrm>
            <a:prstGeom prst="line">
              <a:avLst/>
            </a:prstGeom>
            <a:noFill/>
            <a:ln w="38100">
              <a:solidFill>
                <a:schemeClr val="tx1"/>
              </a:solidFill>
              <a:round/>
              <a:headEnd/>
              <a:tailEnd/>
            </a:ln>
            <a:effectLst/>
            <a:extLst/>
          </p:spPr>
        </p:cxnSp>
      </p:grpSp>
      <p:pic>
        <p:nvPicPr>
          <p:cNvPr id="4813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187" y="2998775"/>
            <a:ext cx="4106025" cy="34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2"/>
          <p:cNvSpPr txBox="1">
            <a:spLocks noChangeArrowheads="1"/>
          </p:cNvSpPr>
          <p:nvPr/>
        </p:nvSpPr>
        <p:spPr bwMode="auto">
          <a:xfrm>
            <a:off x="0" y="6480175"/>
            <a:ext cx="93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Fractional Reserve System</a:t>
            </a:r>
          </a:p>
        </p:txBody>
      </p:sp>
      <p:sp>
        <p:nvSpPr>
          <p:cNvPr id="13315" name="Rectangle 3"/>
          <p:cNvSpPr>
            <a:spLocks noGrp="1" noChangeArrowheads="1"/>
          </p:cNvSpPr>
          <p:nvPr>
            <p:ph idx="1"/>
          </p:nvPr>
        </p:nvSpPr>
        <p:spPr/>
        <p:txBody>
          <a:bodyPr/>
          <a:lstStyle/>
          <a:p>
            <a:pPr eaLnBrk="1" hangingPunct="1">
              <a:spcBef>
                <a:spcPts val="238"/>
              </a:spcBef>
            </a:pPr>
            <a:r>
              <a:rPr lang="en-US" altLang="en-US" sz="3200" dirty="0"/>
              <a:t>The Goldsmiths</a:t>
            </a:r>
          </a:p>
          <a:p>
            <a:pPr lvl="1" eaLnBrk="1" hangingPunct="1">
              <a:spcBef>
                <a:spcPts val="238"/>
              </a:spcBef>
              <a:buClr>
                <a:schemeClr val="accent1"/>
              </a:buClr>
            </a:pPr>
            <a:r>
              <a:rPr lang="en-US" altLang="en-US" sz="3200" dirty="0"/>
              <a:t>Stored gold and gave a receipt</a:t>
            </a:r>
          </a:p>
          <a:p>
            <a:pPr lvl="1" eaLnBrk="1" hangingPunct="1">
              <a:spcBef>
                <a:spcPts val="238"/>
              </a:spcBef>
              <a:buClr>
                <a:schemeClr val="accent1"/>
              </a:buClr>
            </a:pPr>
            <a:r>
              <a:rPr lang="en-US" altLang="en-US" sz="3200" dirty="0"/>
              <a:t>Receipts used as money by public</a:t>
            </a:r>
          </a:p>
          <a:p>
            <a:pPr lvl="1" eaLnBrk="1" hangingPunct="1">
              <a:spcBef>
                <a:spcPts val="238"/>
              </a:spcBef>
              <a:buClr>
                <a:schemeClr val="accent1"/>
              </a:buClr>
            </a:pPr>
            <a:r>
              <a:rPr lang="en-US" altLang="en-US" sz="3200" dirty="0"/>
              <a:t>Made loans by issuing receipts</a:t>
            </a:r>
          </a:p>
          <a:p>
            <a:pPr eaLnBrk="1" hangingPunct="1">
              <a:spcBef>
                <a:spcPts val="238"/>
              </a:spcBef>
            </a:pPr>
            <a:r>
              <a:rPr lang="en-US" altLang="en-US" sz="3200" dirty="0"/>
              <a:t>Characteristics:</a:t>
            </a:r>
          </a:p>
          <a:p>
            <a:pPr lvl="1" eaLnBrk="1" hangingPunct="1">
              <a:spcBef>
                <a:spcPts val="238"/>
              </a:spcBef>
              <a:buClr>
                <a:schemeClr val="accent1"/>
              </a:buClr>
            </a:pPr>
            <a:r>
              <a:rPr lang="en-US" altLang="en-US" sz="3200" dirty="0"/>
              <a:t>Banks create money through lending</a:t>
            </a:r>
          </a:p>
          <a:p>
            <a:pPr lvl="1" eaLnBrk="1" hangingPunct="1">
              <a:spcBef>
                <a:spcPts val="238"/>
              </a:spcBef>
              <a:buClr>
                <a:schemeClr val="accent1"/>
              </a:buClr>
            </a:pPr>
            <a:r>
              <a:rPr lang="en-US" altLang="en-US" sz="3200" dirty="0"/>
              <a:t>Banks are subject to “panics” </a:t>
            </a:r>
          </a:p>
        </p:txBody>
      </p:sp>
      <p:sp>
        <p:nvSpPr>
          <p:cNvPr id="13316" name="TextBox 2"/>
          <p:cNvSpPr txBox="1">
            <a:spLocks noChangeArrowheads="1"/>
          </p:cNvSpPr>
          <p:nvPr/>
        </p:nvSpPr>
        <p:spPr bwMode="auto">
          <a:xfrm>
            <a:off x="0" y="64643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Monetary Multiplier Continued</a:t>
            </a:r>
          </a:p>
        </p:txBody>
      </p:sp>
      <p:sp>
        <p:nvSpPr>
          <p:cNvPr id="50179" name="Rectangle 3"/>
          <p:cNvSpPr>
            <a:spLocks noGrp="1" noChangeArrowheads="1"/>
          </p:cNvSpPr>
          <p:nvPr>
            <p:ph idx="1"/>
          </p:nvPr>
        </p:nvSpPr>
        <p:spPr>
          <a:xfrm>
            <a:off x="457200" y="1634067"/>
            <a:ext cx="7620000" cy="4800600"/>
          </a:xfrm>
        </p:spPr>
        <p:txBody>
          <a:bodyPr/>
          <a:lstStyle/>
          <a:p>
            <a:pPr eaLnBrk="1" hangingPunct="1"/>
            <a:r>
              <a:rPr lang="en-US" altLang="en-US" sz="3200" dirty="0"/>
              <a:t>Maximum amount of new money created by a single dollar of excess reserves</a:t>
            </a:r>
          </a:p>
          <a:p>
            <a:pPr eaLnBrk="1" hangingPunct="1"/>
            <a:r>
              <a:rPr lang="en-US" altLang="en-US" sz="3200" dirty="0"/>
              <a:t>Higher R, lower m</a:t>
            </a:r>
          </a:p>
          <a:p>
            <a:pPr eaLnBrk="1" hangingPunct="1"/>
            <a:r>
              <a:rPr lang="en-US" altLang="en-US" sz="3200" dirty="0"/>
              <a:t>Reversibility</a:t>
            </a:r>
          </a:p>
          <a:p>
            <a:pPr lvl="1" eaLnBrk="1" hangingPunct="1">
              <a:buClr>
                <a:schemeClr val="accent1"/>
              </a:buClr>
            </a:pPr>
            <a:r>
              <a:rPr lang="en-US" altLang="en-US" sz="3200" dirty="0"/>
              <a:t>Making loans creates money</a:t>
            </a:r>
          </a:p>
          <a:p>
            <a:pPr lvl="1" eaLnBrk="1" hangingPunct="1">
              <a:buClr>
                <a:schemeClr val="accent1"/>
              </a:buClr>
            </a:pPr>
            <a:r>
              <a:rPr lang="en-US" altLang="en-US" sz="3200" dirty="0"/>
              <a:t>Loan repayment destroys money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Banking, Leverage, and Financial Instability</a:t>
            </a:r>
          </a:p>
        </p:txBody>
      </p:sp>
      <p:sp>
        <p:nvSpPr>
          <p:cNvPr id="52227" name="Rectangle 3"/>
          <p:cNvSpPr>
            <a:spLocks noGrp="1" noChangeArrowheads="1"/>
          </p:cNvSpPr>
          <p:nvPr>
            <p:ph idx="1"/>
          </p:nvPr>
        </p:nvSpPr>
        <p:spPr>
          <a:xfrm>
            <a:off x="457200" y="1656645"/>
            <a:ext cx="7620000" cy="4800600"/>
          </a:xfrm>
        </p:spPr>
        <p:txBody>
          <a:bodyPr/>
          <a:lstStyle/>
          <a:p>
            <a:pPr eaLnBrk="1" hangingPunct="1"/>
            <a:r>
              <a:rPr lang="en-US" altLang="en-US" sz="3200" dirty="0"/>
              <a:t>Leverage is the use of borrowed money to magnify profits and losses</a:t>
            </a:r>
          </a:p>
          <a:p>
            <a:pPr eaLnBrk="1" hangingPunct="1"/>
            <a:r>
              <a:rPr lang="en-US" altLang="en-US" sz="3200" dirty="0"/>
              <a:t>Modern banks use lots of leverage</a:t>
            </a:r>
          </a:p>
          <a:p>
            <a:pPr eaLnBrk="1" hangingPunct="1"/>
            <a:r>
              <a:rPr lang="en-US" altLang="en-US" sz="3200" dirty="0"/>
              <a:t>Thus small losses can drive banks into insolvency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Balance Sheet for a Bank</a:t>
            </a:r>
          </a:p>
        </p:txBody>
      </p:sp>
      <p:sp>
        <p:nvSpPr>
          <p:cNvPr id="6147" name="Rectangle 3"/>
          <p:cNvSpPr>
            <a:spLocks noGrp="1" noChangeArrowheads="1"/>
          </p:cNvSpPr>
          <p:nvPr>
            <p:ph idx="1"/>
          </p:nvPr>
        </p:nvSpPr>
        <p:spPr/>
        <p:txBody>
          <a:bodyPr rtlCol="0">
            <a:normAutofit/>
          </a:bodyPr>
          <a:lstStyle/>
          <a:p>
            <a:pPr eaLnBrk="1" fontAlgn="auto" hangingPunct="1">
              <a:lnSpc>
                <a:spcPct val="110000"/>
              </a:lnSpc>
              <a:spcBef>
                <a:spcPts val="238"/>
              </a:spcBef>
              <a:spcAft>
                <a:spcPts val="0"/>
              </a:spcAft>
              <a:defRPr/>
            </a:pPr>
            <a:r>
              <a:rPr lang="en-US" sz="3200" dirty="0">
                <a:ea typeface="+mn-ea"/>
              </a:rPr>
              <a:t>Balance sheet</a:t>
            </a:r>
          </a:p>
          <a:p>
            <a:pPr marL="640080" lvl="1" eaLnBrk="1" fontAlgn="auto" hangingPunct="1">
              <a:lnSpc>
                <a:spcPct val="110000"/>
              </a:lnSpc>
              <a:spcBef>
                <a:spcPts val="238"/>
              </a:spcBef>
              <a:spcAft>
                <a:spcPts val="0"/>
              </a:spcAft>
              <a:buClr>
                <a:schemeClr val="accent1"/>
              </a:buClr>
              <a:defRPr/>
            </a:pPr>
            <a:r>
              <a:rPr lang="en-US" sz="3200" dirty="0">
                <a:ea typeface="+mn-ea"/>
              </a:rPr>
              <a:t>Assets = Liabilities + Net Worth</a:t>
            </a:r>
          </a:p>
          <a:p>
            <a:pPr marL="640080" lvl="1" eaLnBrk="1" fontAlgn="auto" hangingPunct="1">
              <a:lnSpc>
                <a:spcPct val="110000"/>
              </a:lnSpc>
              <a:spcBef>
                <a:spcPts val="238"/>
              </a:spcBef>
              <a:spcAft>
                <a:spcPts val="0"/>
              </a:spcAft>
              <a:buClr>
                <a:schemeClr val="accent1"/>
              </a:buClr>
              <a:defRPr/>
            </a:pPr>
            <a:r>
              <a:rPr lang="en-US" sz="3200" dirty="0">
                <a:ea typeface="+mn-ea"/>
              </a:rPr>
              <a:t>Both sides balance</a:t>
            </a:r>
          </a:p>
          <a:p>
            <a:pPr eaLnBrk="1" fontAlgn="auto" hangingPunct="1">
              <a:lnSpc>
                <a:spcPct val="110000"/>
              </a:lnSpc>
              <a:spcBef>
                <a:spcPts val="238"/>
              </a:spcBef>
              <a:spcAft>
                <a:spcPts val="0"/>
              </a:spcAft>
              <a:defRPr/>
            </a:pPr>
            <a:r>
              <a:rPr lang="en-US" sz="3200" dirty="0">
                <a:ea typeface="+mn-ea"/>
              </a:rPr>
              <a:t>Necessary transactions</a:t>
            </a:r>
          </a:p>
          <a:p>
            <a:pPr marL="640080" lvl="1" eaLnBrk="1" fontAlgn="auto" hangingPunct="1">
              <a:lnSpc>
                <a:spcPct val="110000"/>
              </a:lnSpc>
              <a:spcBef>
                <a:spcPts val="238"/>
              </a:spcBef>
              <a:spcAft>
                <a:spcPts val="0"/>
              </a:spcAft>
              <a:buClr>
                <a:schemeClr val="accent1"/>
              </a:buClr>
              <a:defRPr/>
            </a:pPr>
            <a:r>
              <a:rPr lang="en-US" sz="3200" dirty="0">
                <a:ea typeface="+mn-ea"/>
              </a:rPr>
              <a:t>Create a bank</a:t>
            </a:r>
          </a:p>
          <a:p>
            <a:pPr marL="640080" lvl="1" eaLnBrk="1" fontAlgn="auto" hangingPunct="1">
              <a:lnSpc>
                <a:spcPct val="110000"/>
              </a:lnSpc>
              <a:spcBef>
                <a:spcPts val="238"/>
              </a:spcBef>
              <a:spcAft>
                <a:spcPts val="0"/>
              </a:spcAft>
              <a:buClr>
                <a:schemeClr val="accent1"/>
              </a:buClr>
              <a:defRPr/>
            </a:pPr>
            <a:r>
              <a:rPr lang="en-US" sz="3200" dirty="0">
                <a:ea typeface="+mn-ea"/>
              </a:rPr>
              <a:t>Accept deposits </a:t>
            </a:r>
          </a:p>
          <a:p>
            <a:pPr marL="640080" lvl="1" eaLnBrk="1" fontAlgn="auto" hangingPunct="1">
              <a:lnSpc>
                <a:spcPct val="110000"/>
              </a:lnSpc>
              <a:spcBef>
                <a:spcPts val="238"/>
              </a:spcBef>
              <a:spcAft>
                <a:spcPts val="0"/>
              </a:spcAft>
              <a:buClr>
                <a:schemeClr val="accent1"/>
              </a:buClr>
              <a:defRPr/>
            </a:pPr>
            <a:r>
              <a:rPr lang="en-US" sz="3200" dirty="0">
                <a:ea typeface="+mn-ea"/>
              </a:rPr>
              <a:t>Lend excess reserves</a:t>
            </a:r>
            <a:r>
              <a:rPr lang="en-US" dirty="0">
                <a:ea typeface="+mn-ea"/>
              </a:rPr>
              <a:t>	</a:t>
            </a:r>
            <a:endParaRPr lang="en-US" i="1" dirty="0">
              <a:ea typeface="+mn-ea"/>
            </a:endParaRPr>
          </a:p>
        </p:txBody>
      </p:sp>
      <p:sp>
        <p:nvSpPr>
          <p:cNvPr id="15364" name="TextBox 1"/>
          <p:cNvSpPr txBox="1">
            <a:spLocks noChangeArrowheads="1"/>
          </p:cNvSpPr>
          <p:nvPr/>
        </p:nvSpPr>
        <p:spPr bwMode="auto">
          <a:xfrm>
            <a:off x="0" y="6448425"/>
            <a:ext cx="1039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 Single Commercial Bank: Transaction 1</a:t>
            </a:r>
          </a:p>
        </p:txBody>
      </p:sp>
      <p:sp>
        <p:nvSpPr>
          <p:cNvPr id="17411" name="Rectangle 3"/>
          <p:cNvSpPr>
            <a:spLocks noGrp="1" noChangeArrowheads="1"/>
          </p:cNvSpPr>
          <p:nvPr>
            <p:ph idx="1"/>
          </p:nvPr>
        </p:nvSpPr>
        <p:spPr>
          <a:xfrm>
            <a:off x="457200" y="1634067"/>
            <a:ext cx="7620000" cy="4800600"/>
          </a:xfrm>
        </p:spPr>
        <p:txBody>
          <a:bodyPr/>
          <a:lstStyle/>
          <a:p>
            <a:pPr marL="0" indent="0" eaLnBrk="1" hangingPunct="1">
              <a:spcBef>
                <a:spcPts val="238"/>
              </a:spcBef>
              <a:buSzPct val="125000"/>
              <a:buFontTx/>
              <a:buNone/>
            </a:pPr>
            <a:r>
              <a:rPr lang="en-US" altLang="en-US" sz="3200" dirty="0"/>
              <a:t>Vault cash: cash held by the bank</a:t>
            </a:r>
          </a:p>
        </p:txBody>
      </p:sp>
      <p:grpSp>
        <p:nvGrpSpPr>
          <p:cNvPr id="17412" name="Group 18"/>
          <p:cNvGrpSpPr>
            <a:grpSpLocks/>
          </p:cNvGrpSpPr>
          <p:nvPr/>
        </p:nvGrpSpPr>
        <p:grpSpPr bwMode="auto">
          <a:xfrm>
            <a:off x="1087438" y="2680493"/>
            <a:ext cx="6356350" cy="2640013"/>
            <a:chOff x="1127125" y="3130550"/>
            <a:chExt cx="6356350" cy="2640013"/>
          </a:xfrm>
        </p:grpSpPr>
        <p:grpSp>
          <p:nvGrpSpPr>
            <p:cNvPr id="17414" name="Group 14"/>
            <p:cNvGrpSpPr>
              <a:grpSpLocks/>
            </p:cNvGrpSpPr>
            <p:nvPr/>
          </p:nvGrpSpPr>
          <p:grpSpPr bwMode="auto">
            <a:xfrm>
              <a:off x="1135063" y="3189288"/>
              <a:ext cx="6337300" cy="2581275"/>
              <a:chOff x="1310" y="2259"/>
              <a:chExt cx="3992" cy="1626"/>
            </a:xfrm>
          </p:grpSpPr>
          <p:grpSp>
            <p:nvGrpSpPr>
              <p:cNvPr id="17421" name="Group 9"/>
              <p:cNvGrpSpPr>
                <a:grpSpLocks/>
              </p:cNvGrpSpPr>
              <p:nvPr/>
            </p:nvGrpSpPr>
            <p:grpSpPr bwMode="auto">
              <a:xfrm>
                <a:off x="1316" y="2259"/>
                <a:ext cx="3986" cy="1626"/>
                <a:chOff x="1316" y="2259"/>
                <a:chExt cx="3986" cy="1626"/>
              </a:xfrm>
            </p:grpSpPr>
            <p:sp>
              <p:nvSpPr>
                <p:cNvPr id="17424" name="Line 8"/>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7425" name="Group 7"/>
                <p:cNvGrpSpPr>
                  <a:grpSpLocks/>
                </p:cNvGrpSpPr>
                <p:nvPr/>
              </p:nvGrpSpPr>
              <p:grpSpPr bwMode="auto">
                <a:xfrm>
                  <a:off x="1316" y="2259"/>
                  <a:ext cx="3986" cy="647"/>
                  <a:chOff x="1316" y="2259"/>
                  <a:chExt cx="3986" cy="647"/>
                </a:xfrm>
              </p:grpSpPr>
              <p:sp>
                <p:nvSpPr>
                  <p:cNvPr id="17426" name="Rectangle 5"/>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7427" name="Line 6"/>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7422" name="Text Box 12"/>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17423" name="Text Box 13"/>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17415" name="Text Box 10"/>
            <p:cNvSpPr txBox="1">
              <a:spLocks noChangeArrowheads="1"/>
            </p:cNvSpPr>
            <p:nvPr/>
          </p:nvSpPr>
          <p:spPr bwMode="auto">
            <a:xfrm>
              <a:off x="3055938" y="3130550"/>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Creating a Bank</a:t>
              </a:r>
            </a:p>
          </p:txBody>
        </p:sp>
        <p:sp>
          <p:nvSpPr>
            <p:cNvPr id="17416" name="Text Box 11"/>
            <p:cNvSpPr txBox="1">
              <a:spLocks noChangeArrowheads="1"/>
            </p:cNvSpPr>
            <p:nvPr/>
          </p:nvSpPr>
          <p:spPr bwMode="auto">
            <a:xfrm>
              <a:off x="2395538" y="3463925"/>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1: Wahoo Bank</a:t>
              </a:r>
            </a:p>
          </p:txBody>
        </p:sp>
        <p:sp>
          <p:nvSpPr>
            <p:cNvPr id="17417" name="Text Box 15"/>
            <p:cNvSpPr txBox="1">
              <a:spLocks noChangeArrowheads="1"/>
            </p:cNvSpPr>
            <p:nvPr/>
          </p:nvSpPr>
          <p:spPr bwMode="auto">
            <a:xfrm>
              <a:off x="1127125" y="428307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00"/>
                  </a:solidFill>
                  <a:latin typeface="Arial" panose="020B0604020202020204" pitchFamily="34" charset="0"/>
                </a:rPr>
                <a:t>Cash</a:t>
              </a:r>
            </a:p>
          </p:txBody>
        </p:sp>
        <p:sp>
          <p:nvSpPr>
            <p:cNvPr id="17418" name="Text Box 16"/>
            <p:cNvSpPr txBox="1">
              <a:spLocks noChangeArrowheads="1"/>
            </p:cNvSpPr>
            <p:nvPr/>
          </p:nvSpPr>
          <p:spPr bwMode="auto">
            <a:xfrm>
              <a:off x="3155950" y="4283075"/>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00"/>
                  </a:solidFill>
                  <a:latin typeface="Arial" panose="020B0604020202020204" pitchFamily="34" charset="0"/>
                </a:rPr>
                <a:t>$250,000</a:t>
              </a:r>
            </a:p>
          </p:txBody>
        </p:sp>
        <p:sp>
          <p:nvSpPr>
            <p:cNvPr id="17419" name="Text Box 17"/>
            <p:cNvSpPr txBox="1">
              <a:spLocks noChangeArrowheads="1"/>
            </p:cNvSpPr>
            <p:nvPr/>
          </p:nvSpPr>
          <p:spPr bwMode="auto">
            <a:xfrm>
              <a:off x="4318000" y="4283075"/>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00"/>
                  </a:solidFill>
                  <a:latin typeface="Arial" panose="020B0604020202020204" pitchFamily="34" charset="0"/>
                </a:rPr>
                <a:t>Stock Shares</a:t>
              </a:r>
            </a:p>
          </p:txBody>
        </p:sp>
        <p:sp>
          <p:nvSpPr>
            <p:cNvPr id="17420" name="Text Box 18"/>
            <p:cNvSpPr txBox="1">
              <a:spLocks noChangeArrowheads="1"/>
            </p:cNvSpPr>
            <p:nvPr/>
          </p:nvSpPr>
          <p:spPr bwMode="auto">
            <a:xfrm>
              <a:off x="6346825" y="4283075"/>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00"/>
                  </a:solidFill>
                  <a:latin typeface="Arial" panose="020B0604020202020204" pitchFamily="34" charset="0"/>
                </a:rPr>
                <a:t>$250,000</a:t>
              </a:r>
            </a:p>
          </p:txBody>
        </p:sp>
      </p:grpSp>
      <p:sp>
        <p:nvSpPr>
          <p:cNvPr id="17413" name="TextBox 1"/>
          <p:cNvSpPr txBox="1">
            <a:spLocks noChangeArrowheads="1"/>
          </p:cNvSpPr>
          <p:nvPr/>
        </p:nvSpPr>
        <p:spPr bwMode="auto">
          <a:xfrm>
            <a:off x="0" y="6448425"/>
            <a:ext cx="1087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p:txBody>
          <a:bodyPr/>
          <a:lstStyle/>
          <a:p>
            <a:pPr eaLnBrk="1" hangingPunct="1">
              <a:defRPr/>
            </a:pPr>
            <a:r>
              <a:rPr lang="en-US" altLang="en-US" dirty="0">
                <a:ea typeface="+mj-ea"/>
              </a:rPr>
              <a:t>A Single Commercial Bank: Transaction 2</a:t>
            </a:r>
          </a:p>
        </p:txBody>
      </p:sp>
      <p:sp>
        <p:nvSpPr>
          <p:cNvPr id="19459" name="Rectangle 11"/>
          <p:cNvSpPr>
            <a:spLocks noGrp="1" noChangeArrowheads="1"/>
          </p:cNvSpPr>
          <p:nvPr>
            <p:ph idx="1"/>
          </p:nvPr>
        </p:nvSpPr>
        <p:spPr>
          <a:xfrm>
            <a:off x="457200" y="1622778"/>
            <a:ext cx="7620000" cy="4800600"/>
          </a:xfrm>
        </p:spPr>
        <p:txBody>
          <a:bodyPr/>
          <a:lstStyle/>
          <a:p>
            <a:pPr eaLnBrk="1" hangingPunct="1">
              <a:lnSpc>
                <a:spcPct val="110000"/>
              </a:lnSpc>
              <a:spcBef>
                <a:spcPts val="238"/>
              </a:spcBef>
              <a:buSzPct val="125000"/>
              <a:buFontTx/>
              <a:buNone/>
            </a:pPr>
            <a:r>
              <a:rPr lang="en-US" altLang="en-US" sz="3200" dirty="0"/>
              <a:t>Acquiring property and equipment</a:t>
            </a:r>
            <a:endParaRPr lang="en-US" altLang="en-US" sz="3200" i="1" dirty="0"/>
          </a:p>
        </p:txBody>
      </p:sp>
      <p:grpSp>
        <p:nvGrpSpPr>
          <p:cNvPr id="19460" name="Group 20"/>
          <p:cNvGrpSpPr>
            <a:grpSpLocks/>
          </p:cNvGrpSpPr>
          <p:nvPr/>
        </p:nvGrpSpPr>
        <p:grpSpPr bwMode="auto">
          <a:xfrm>
            <a:off x="1089025" y="2680494"/>
            <a:ext cx="6356350" cy="2640012"/>
            <a:chOff x="1157288" y="3128963"/>
            <a:chExt cx="6356350" cy="2640012"/>
          </a:xfrm>
        </p:grpSpPr>
        <p:grpSp>
          <p:nvGrpSpPr>
            <p:cNvPr id="19462" name="Group 2"/>
            <p:cNvGrpSpPr>
              <a:grpSpLocks/>
            </p:cNvGrpSpPr>
            <p:nvPr/>
          </p:nvGrpSpPr>
          <p:grpSpPr bwMode="auto">
            <a:xfrm>
              <a:off x="1165225" y="3187700"/>
              <a:ext cx="6337300" cy="2581275"/>
              <a:chOff x="1310" y="2259"/>
              <a:chExt cx="3992" cy="1626"/>
            </a:xfrm>
          </p:grpSpPr>
          <p:grpSp>
            <p:nvGrpSpPr>
              <p:cNvPr id="19471" name="Group 3"/>
              <p:cNvGrpSpPr>
                <a:grpSpLocks/>
              </p:cNvGrpSpPr>
              <p:nvPr/>
            </p:nvGrpSpPr>
            <p:grpSpPr bwMode="auto">
              <a:xfrm>
                <a:off x="1316" y="2259"/>
                <a:ext cx="3986" cy="1626"/>
                <a:chOff x="1316" y="2259"/>
                <a:chExt cx="3986" cy="1626"/>
              </a:xfrm>
            </p:grpSpPr>
            <p:sp>
              <p:nvSpPr>
                <p:cNvPr id="19474"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9475" name="Group 5"/>
                <p:cNvGrpSpPr>
                  <a:grpSpLocks/>
                </p:cNvGrpSpPr>
                <p:nvPr/>
              </p:nvGrpSpPr>
              <p:grpSpPr bwMode="auto">
                <a:xfrm>
                  <a:off x="1316" y="2259"/>
                  <a:ext cx="3986" cy="647"/>
                  <a:chOff x="1316" y="2259"/>
                  <a:chExt cx="3986" cy="647"/>
                </a:xfrm>
              </p:grpSpPr>
              <p:sp>
                <p:nvSpPr>
                  <p:cNvPr id="30738" name="Rectangle 6"/>
                  <p:cNvSpPr>
                    <a:spLocks noChangeArrowheads="1"/>
                  </p:cNvSpPr>
                  <p:nvPr/>
                </p:nvSpPr>
                <p:spPr bwMode="auto">
                  <a:xfrm>
                    <a:off x="1317" y="2259"/>
                    <a:ext cx="3980" cy="647"/>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endParaRPr>
                  </a:p>
                </p:txBody>
              </p:sp>
              <p:sp>
                <p:nvSpPr>
                  <p:cNvPr id="19477"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9472"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19473"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19463" name="Text Box 13"/>
            <p:cNvSpPr txBox="1">
              <a:spLocks noChangeArrowheads="1"/>
            </p:cNvSpPr>
            <p:nvPr/>
          </p:nvSpPr>
          <p:spPr bwMode="auto">
            <a:xfrm>
              <a:off x="1743075" y="3128963"/>
              <a:ext cx="528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solidFill>
                    <a:srgbClr val="000000"/>
                  </a:solidFill>
                  <a:latin typeface="Arial" panose="020B0604020202020204" pitchFamily="34" charset="0"/>
                </a:rPr>
                <a:t>Acquiring Property and Equipment</a:t>
              </a:r>
            </a:p>
          </p:txBody>
        </p:sp>
        <p:sp>
          <p:nvSpPr>
            <p:cNvPr id="19464" name="Text Box 14"/>
            <p:cNvSpPr txBox="1">
              <a:spLocks noChangeArrowheads="1"/>
            </p:cNvSpPr>
            <p:nvPr/>
          </p:nvSpPr>
          <p:spPr bwMode="auto">
            <a:xfrm>
              <a:off x="2425700" y="3462338"/>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2: Wahoo Bank</a:t>
              </a:r>
            </a:p>
          </p:txBody>
        </p:sp>
        <p:sp>
          <p:nvSpPr>
            <p:cNvPr id="19465" name="Text Box 15"/>
            <p:cNvSpPr txBox="1">
              <a:spLocks noChangeArrowheads="1"/>
            </p:cNvSpPr>
            <p:nvPr/>
          </p:nvSpPr>
          <p:spPr bwMode="auto">
            <a:xfrm>
              <a:off x="1157288" y="4281488"/>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Cash</a:t>
              </a:r>
            </a:p>
          </p:txBody>
        </p:sp>
        <p:sp>
          <p:nvSpPr>
            <p:cNvPr id="19466" name="Text Box 16"/>
            <p:cNvSpPr txBox="1">
              <a:spLocks noChangeArrowheads="1"/>
            </p:cNvSpPr>
            <p:nvPr/>
          </p:nvSpPr>
          <p:spPr bwMode="auto">
            <a:xfrm>
              <a:off x="3313113" y="42814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$10,000</a:t>
              </a:r>
            </a:p>
          </p:txBody>
        </p:sp>
        <p:sp>
          <p:nvSpPr>
            <p:cNvPr id="19467" name="Text Box 17"/>
            <p:cNvSpPr txBox="1">
              <a:spLocks noChangeArrowheads="1"/>
            </p:cNvSpPr>
            <p:nvPr/>
          </p:nvSpPr>
          <p:spPr bwMode="auto">
            <a:xfrm>
              <a:off x="4348163" y="4281488"/>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19468" name="Text Box 18"/>
            <p:cNvSpPr txBox="1">
              <a:spLocks noChangeArrowheads="1"/>
            </p:cNvSpPr>
            <p:nvPr/>
          </p:nvSpPr>
          <p:spPr bwMode="auto">
            <a:xfrm>
              <a:off x="6376988" y="4281488"/>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19469" name="Text Box 19"/>
            <p:cNvSpPr txBox="1">
              <a:spLocks noChangeArrowheads="1"/>
            </p:cNvSpPr>
            <p:nvPr/>
          </p:nvSpPr>
          <p:spPr bwMode="auto">
            <a:xfrm>
              <a:off x="1157288" y="45958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Property</a:t>
              </a:r>
            </a:p>
          </p:txBody>
        </p:sp>
        <p:sp>
          <p:nvSpPr>
            <p:cNvPr id="19470" name="Text Box 20"/>
            <p:cNvSpPr txBox="1">
              <a:spLocks noChangeArrowheads="1"/>
            </p:cNvSpPr>
            <p:nvPr/>
          </p:nvSpPr>
          <p:spPr bwMode="auto">
            <a:xfrm>
              <a:off x="3313113" y="45958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240,000</a:t>
              </a:r>
            </a:p>
          </p:txBody>
        </p:sp>
      </p:grpSp>
      <p:sp>
        <p:nvSpPr>
          <p:cNvPr id="19461" name="TextBox 1"/>
          <p:cNvSpPr txBox="1">
            <a:spLocks noChangeArrowheads="1"/>
          </p:cNvSpPr>
          <p:nvPr/>
        </p:nvSpPr>
        <p:spPr bwMode="auto">
          <a:xfrm>
            <a:off x="0" y="6416675"/>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title"/>
          </p:nvPr>
        </p:nvSpPr>
        <p:spPr/>
        <p:txBody>
          <a:bodyPr/>
          <a:lstStyle/>
          <a:p>
            <a:pPr eaLnBrk="1" hangingPunct="1">
              <a:defRPr/>
            </a:pPr>
            <a:r>
              <a:rPr lang="en-US" altLang="en-US" dirty="0">
                <a:ea typeface="+mj-ea"/>
              </a:rPr>
              <a:t>A Single Commercial Bank: Transaction 3</a:t>
            </a:r>
          </a:p>
        </p:txBody>
      </p:sp>
      <p:sp>
        <p:nvSpPr>
          <p:cNvPr id="21507" name="Rectangle 11"/>
          <p:cNvSpPr>
            <a:spLocks noGrp="1" noChangeArrowheads="1"/>
          </p:cNvSpPr>
          <p:nvPr>
            <p:ph idx="1"/>
          </p:nvPr>
        </p:nvSpPr>
        <p:spPr>
          <a:xfrm>
            <a:off x="457200" y="1622778"/>
            <a:ext cx="7620000" cy="4800600"/>
          </a:xfrm>
        </p:spPr>
        <p:txBody>
          <a:bodyPr/>
          <a:lstStyle/>
          <a:p>
            <a:pPr eaLnBrk="1" hangingPunct="1">
              <a:spcBef>
                <a:spcPts val="363"/>
              </a:spcBef>
              <a:buSzPct val="125000"/>
              <a:buFontTx/>
              <a:buNone/>
            </a:pPr>
            <a:r>
              <a:rPr lang="en-US" altLang="en-US" sz="3600" dirty="0"/>
              <a:t>Commercial bank functions</a:t>
            </a:r>
          </a:p>
          <a:p>
            <a:pPr marL="966788" lvl="1" indent="-277813" eaLnBrk="1" hangingPunct="1">
              <a:spcBef>
                <a:spcPts val="363"/>
              </a:spcBef>
              <a:buClr>
                <a:schemeClr val="accent1"/>
              </a:buClr>
            </a:pPr>
            <a:r>
              <a:rPr lang="en-US" altLang="en-US" sz="3200" dirty="0"/>
              <a:t>Accepting deposits</a:t>
            </a:r>
          </a:p>
          <a:p>
            <a:pPr marL="966788" lvl="1" indent="-277813" eaLnBrk="1" hangingPunct="1">
              <a:spcBef>
                <a:spcPts val="363"/>
              </a:spcBef>
              <a:buClr>
                <a:schemeClr val="accent1"/>
              </a:buClr>
            </a:pPr>
            <a:r>
              <a:rPr lang="en-US" altLang="en-US" sz="3200" dirty="0"/>
              <a:t>Making loans</a:t>
            </a:r>
            <a:r>
              <a:rPr lang="en-US" altLang="en-US" sz="3600" dirty="0"/>
              <a:t> </a:t>
            </a:r>
            <a:endParaRPr lang="en-US" altLang="en-US" sz="3600" i="1" dirty="0"/>
          </a:p>
        </p:txBody>
      </p:sp>
      <p:grpSp>
        <p:nvGrpSpPr>
          <p:cNvPr id="21508" name="Group 2"/>
          <p:cNvGrpSpPr>
            <a:grpSpLocks/>
          </p:cNvGrpSpPr>
          <p:nvPr/>
        </p:nvGrpSpPr>
        <p:grpSpPr bwMode="auto">
          <a:xfrm>
            <a:off x="1150938" y="3616241"/>
            <a:ext cx="6327775" cy="2581275"/>
            <a:chOff x="1316" y="2259"/>
            <a:chExt cx="3986" cy="1626"/>
          </a:xfrm>
        </p:grpSpPr>
        <p:grpSp>
          <p:nvGrpSpPr>
            <p:cNvPr id="21520" name="Group 3"/>
            <p:cNvGrpSpPr>
              <a:grpSpLocks/>
            </p:cNvGrpSpPr>
            <p:nvPr/>
          </p:nvGrpSpPr>
          <p:grpSpPr bwMode="auto">
            <a:xfrm>
              <a:off x="1316" y="2259"/>
              <a:ext cx="3986" cy="1626"/>
              <a:chOff x="1316" y="2259"/>
              <a:chExt cx="3986" cy="1626"/>
            </a:xfrm>
          </p:grpSpPr>
          <p:sp>
            <p:nvSpPr>
              <p:cNvPr id="21523"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1524" name="Group 5"/>
              <p:cNvGrpSpPr>
                <a:grpSpLocks/>
              </p:cNvGrpSpPr>
              <p:nvPr/>
            </p:nvGrpSpPr>
            <p:grpSpPr bwMode="auto">
              <a:xfrm>
                <a:off x="1316" y="2259"/>
                <a:ext cx="3986" cy="647"/>
                <a:chOff x="1316" y="2259"/>
                <a:chExt cx="3986" cy="647"/>
              </a:xfrm>
            </p:grpSpPr>
            <p:sp>
              <p:nvSpPr>
                <p:cNvPr id="21525" name="Rectangle 6"/>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21526"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1521" name="Text Box 8"/>
            <p:cNvSpPr txBox="1">
              <a:spLocks noChangeArrowheads="1"/>
            </p:cNvSpPr>
            <p:nvPr/>
          </p:nvSpPr>
          <p:spPr bwMode="auto">
            <a:xfrm>
              <a:off x="1382" y="2670"/>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Assets</a:t>
              </a:r>
            </a:p>
          </p:txBody>
        </p:sp>
        <p:sp>
          <p:nvSpPr>
            <p:cNvPr id="21522"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21509" name="Text Box 13"/>
          <p:cNvSpPr txBox="1">
            <a:spLocks noChangeArrowheads="1"/>
          </p:cNvSpPr>
          <p:nvPr/>
        </p:nvSpPr>
        <p:spPr bwMode="auto">
          <a:xfrm>
            <a:off x="2932113" y="3533691"/>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Accepting Deposits</a:t>
            </a:r>
          </a:p>
        </p:txBody>
      </p:sp>
      <p:sp>
        <p:nvSpPr>
          <p:cNvPr id="21510" name="Text Box 14"/>
          <p:cNvSpPr txBox="1">
            <a:spLocks noChangeArrowheads="1"/>
          </p:cNvSpPr>
          <p:nvPr/>
        </p:nvSpPr>
        <p:spPr bwMode="auto">
          <a:xfrm>
            <a:off x="2490788" y="3906796"/>
            <a:ext cx="364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dirty="0">
                <a:latin typeface="Arial" panose="020B0604020202020204" pitchFamily="34" charset="0"/>
              </a:rPr>
              <a:t>Balance Sheet 3: Wahoo Bank</a:t>
            </a:r>
          </a:p>
        </p:txBody>
      </p:sp>
      <p:sp>
        <p:nvSpPr>
          <p:cNvPr id="21511" name="Text Box 15"/>
          <p:cNvSpPr txBox="1">
            <a:spLocks noChangeArrowheads="1"/>
          </p:cNvSpPr>
          <p:nvPr/>
        </p:nvSpPr>
        <p:spPr bwMode="auto">
          <a:xfrm>
            <a:off x="1319213" y="4678278"/>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solidFill>
                  <a:srgbClr val="0000FF"/>
                </a:solidFill>
                <a:latin typeface="Arial" panose="020B0604020202020204" pitchFamily="34" charset="0"/>
              </a:rPr>
              <a:t>Cash</a:t>
            </a:r>
          </a:p>
        </p:txBody>
      </p:sp>
      <p:sp>
        <p:nvSpPr>
          <p:cNvPr id="21512" name="Text Box 16"/>
          <p:cNvSpPr txBox="1">
            <a:spLocks noChangeArrowheads="1"/>
          </p:cNvSpPr>
          <p:nvPr/>
        </p:nvSpPr>
        <p:spPr bwMode="auto">
          <a:xfrm>
            <a:off x="3221038" y="4690978"/>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solidFill>
                  <a:srgbClr val="0000FF"/>
                </a:solidFill>
                <a:latin typeface="Arial" panose="020B0604020202020204" pitchFamily="34" charset="0"/>
              </a:rPr>
              <a:t>$110,000</a:t>
            </a:r>
          </a:p>
        </p:txBody>
      </p:sp>
      <p:sp>
        <p:nvSpPr>
          <p:cNvPr id="21513" name="Text Box 17"/>
          <p:cNvSpPr txBox="1">
            <a:spLocks noChangeArrowheads="1"/>
          </p:cNvSpPr>
          <p:nvPr/>
        </p:nvSpPr>
        <p:spPr bwMode="auto">
          <a:xfrm>
            <a:off x="4598988" y="4627478"/>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solidFill>
                  <a:srgbClr val="0000FF"/>
                </a:solidFill>
                <a:latin typeface="Arial" panose="020B0604020202020204" pitchFamily="34" charset="0"/>
              </a:rPr>
              <a:t>Checkable</a:t>
            </a:r>
          </a:p>
          <a:p>
            <a:pPr algn="ctr" eaLnBrk="1" hangingPunct="1">
              <a:spcBef>
                <a:spcPct val="0"/>
              </a:spcBef>
              <a:buClrTx/>
              <a:buFontTx/>
              <a:buNone/>
            </a:pPr>
            <a:r>
              <a:rPr lang="en-US" altLang="en-US" sz="1800" dirty="0">
                <a:solidFill>
                  <a:srgbClr val="0000FF"/>
                </a:solidFill>
                <a:latin typeface="Arial" panose="020B0604020202020204" pitchFamily="34" charset="0"/>
              </a:rPr>
              <a:t>     Deposits</a:t>
            </a:r>
          </a:p>
        </p:txBody>
      </p:sp>
      <p:sp>
        <p:nvSpPr>
          <p:cNvPr id="21514" name="Text Box 18"/>
          <p:cNvSpPr txBox="1">
            <a:spLocks noChangeArrowheads="1"/>
          </p:cNvSpPr>
          <p:nvPr/>
        </p:nvSpPr>
        <p:spPr bwMode="auto">
          <a:xfrm>
            <a:off x="6462713" y="4906878"/>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solidFill>
                  <a:srgbClr val="0000FF"/>
                </a:solidFill>
                <a:latin typeface="Arial" panose="020B0604020202020204" pitchFamily="34" charset="0"/>
              </a:rPr>
              <a:t>$100,000</a:t>
            </a:r>
          </a:p>
        </p:txBody>
      </p:sp>
      <p:sp>
        <p:nvSpPr>
          <p:cNvPr id="21515" name="Text Box 19"/>
          <p:cNvSpPr txBox="1">
            <a:spLocks noChangeArrowheads="1"/>
          </p:cNvSpPr>
          <p:nvPr/>
        </p:nvSpPr>
        <p:spPr bwMode="auto">
          <a:xfrm>
            <a:off x="1319213" y="5030703"/>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Property</a:t>
            </a:r>
          </a:p>
        </p:txBody>
      </p:sp>
      <p:sp>
        <p:nvSpPr>
          <p:cNvPr id="21516" name="Text Box 20"/>
          <p:cNvSpPr txBox="1">
            <a:spLocks noChangeArrowheads="1"/>
          </p:cNvSpPr>
          <p:nvPr/>
        </p:nvSpPr>
        <p:spPr bwMode="auto">
          <a:xfrm>
            <a:off x="3373438" y="5056103"/>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240,000</a:t>
            </a:r>
          </a:p>
        </p:txBody>
      </p:sp>
      <p:sp>
        <p:nvSpPr>
          <p:cNvPr id="21517" name="Text Box 21"/>
          <p:cNvSpPr txBox="1">
            <a:spLocks noChangeArrowheads="1"/>
          </p:cNvSpPr>
          <p:nvPr/>
        </p:nvSpPr>
        <p:spPr bwMode="auto">
          <a:xfrm>
            <a:off x="4573588" y="5214853"/>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Stock Shares</a:t>
            </a:r>
          </a:p>
        </p:txBody>
      </p:sp>
      <p:sp>
        <p:nvSpPr>
          <p:cNvPr id="21518" name="Text Box 22"/>
          <p:cNvSpPr txBox="1">
            <a:spLocks noChangeArrowheads="1"/>
          </p:cNvSpPr>
          <p:nvPr/>
        </p:nvSpPr>
        <p:spPr bwMode="auto">
          <a:xfrm>
            <a:off x="6589713" y="5216441"/>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dirty="0">
                <a:latin typeface="Arial" panose="020B0604020202020204" pitchFamily="34" charset="0"/>
              </a:rPr>
              <a:t>250,000</a:t>
            </a:r>
          </a:p>
        </p:txBody>
      </p:sp>
      <p:sp>
        <p:nvSpPr>
          <p:cNvPr id="21519" name="TextBox 1"/>
          <p:cNvSpPr txBox="1">
            <a:spLocks noChangeArrowheads="1"/>
          </p:cNvSpPr>
          <p:nvPr/>
        </p:nvSpPr>
        <p:spPr bwMode="auto">
          <a:xfrm>
            <a:off x="0" y="6488113"/>
            <a:ext cx="1150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Required Reserves</a:t>
            </a:r>
          </a:p>
        </p:txBody>
      </p:sp>
      <p:sp>
        <p:nvSpPr>
          <p:cNvPr id="23555" name="Rectangle 11"/>
          <p:cNvSpPr>
            <a:spLocks noGrp="1" noChangeArrowheads="1"/>
          </p:cNvSpPr>
          <p:nvPr>
            <p:ph idx="1"/>
          </p:nvPr>
        </p:nvSpPr>
        <p:spPr/>
        <p:txBody>
          <a:bodyPr/>
          <a:lstStyle/>
          <a:p>
            <a:pPr marL="0" indent="0" eaLnBrk="1" hangingPunct="1">
              <a:spcBef>
                <a:spcPts val="600"/>
              </a:spcBef>
              <a:buSzPct val="125000"/>
              <a:buFontTx/>
              <a:buNone/>
            </a:pPr>
            <a:r>
              <a:rPr lang="en-US" altLang="en-US" sz="3200" dirty="0"/>
              <a:t>Depositing reserves in a Federal Reserve bank</a:t>
            </a:r>
          </a:p>
          <a:p>
            <a:pPr marL="1206500" lvl="1" indent="-292100" eaLnBrk="1" hangingPunct="1">
              <a:spcBef>
                <a:spcPts val="600"/>
              </a:spcBef>
              <a:buClr>
                <a:schemeClr val="accent1"/>
              </a:buClr>
            </a:pPr>
            <a:r>
              <a:rPr lang="en-US" altLang="en-US" sz="3200" dirty="0"/>
              <a:t>Required reserves</a:t>
            </a:r>
          </a:p>
          <a:p>
            <a:pPr marL="1206500" lvl="1" indent="-292100" eaLnBrk="1" hangingPunct="1">
              <a:spcBef>
                <a:spcPts val="600"/>
              </a:spcBef>
              <a:buClr>
                <a:schemeClr val="accent1"/>
              </a:buClr>
            </a:pPr>
            <a:r>
              <a:rPr lang="en-US" altLang="en-US" sz="3200" dirty="0"/>
              <a:t>Reserve ratio</a:t>
            </a:r>
          </a:p>
        </p:txBody>
      </p:sp>
      <p:grpSp>
        <p:nvGrpSpPr>
          <p:cNvPr id="23556" name="Group 28"/>
          <p:cNvGrpSpPr>
            <a:grpSpLocks/>
          </p:cNvGrpSpPr>
          <p:nvPr/>
        </p:nvGrpSpPr>
        <p:grpSpPr bwMode="auto">
          <a:xfrm>
            <a:off x="919956" y="4177882"/>
            <a:ext cx="6554788" cy="1847850"/>
            <a:chOff x="1376" y="2425"/>
            <a:chExt cx="4129" cy="1164"/>
          </a:xfrm>
        </p:grpSpPr>
        <p:sp>
          <p:nvSpPr>
            <p:cNvPr id="23558" name="Text Box 23"/>
            <p:cNvSpPr txBox="1">
              <a:spLocks noChangeArrowheads="1"/>
            </p:cNvSpPr>
            <p:nvPr/>
          </p:nvSpPr>
          <p:spPr bwMode="auto">
            <a:xfrm>
              <a:off x="1376" y="2748"/>
              <a:ext cx="92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600" b="1" dirty="0">
                  <a:latin typeface="Arial" panose="020B0604020202020204" pitchFamily="34" charset="0"/>
                </a:rPr>
                <a:t>Reserve</a:t>
              </a:r>
            </a:p>
            <a:p>
              <a:pPr algn="ctr" eaLnBrk="1" hangingPunct="1">
                <a:spcBef>
                  <a:spcPct val="0"/>
                </a:spcBef>
                <a:buClrTx/>
                <a:buFontTx/>
                <a:buNone/>
              </a:pPr>
              <a:r>
                <a:rPr lang="en-US" altLang="en-US" sz="2600" b="1" dirty="0">
                  <a:latin typeface="Arial" panose="020B0604020202020204" pitchFamily="34" charset="0"/>
                </a:rPr>
                <a:t>ratio</a:t>
              </a:r>
            </a:p>
          </p:txBody>
        </p:sp>
        <p:sp>
          <p:nvSpPr>
            <p:cNvPr id="23559" name="Text Box 24"/>
            <p:cNvSpPr txBox="1">
              <a:spLocks noChangeArrowheads="1"/>
            </p:cNvSpPr>
            <p:nvPr/>
          </p:nvSpPr>
          <p:spPr bwMode="auto">
            <a:xfrm>
              <a:off x="2323" y="2820"/>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600" b="1" dirty="0">
                  <a:latin typeface="Arial" panose="020B0604020202020204" pitchFamily="34" charset="0"/>
                </a:rPr>
                <a:t>=</a:t>
              </a:r>
            </a:p>
          </p:txBody>
        </p:sp>
        <p:sp>
          <p:nvSpPr>
            <p:cNvPr id="23560" name="Line 25"/>
            <p:cNvSpPr>
              <a:spLocks noChangeShapeType="1"/>
            </p:cNvSpPr>
            <p:nvPr/>
          </p:nvSpPr>
          <p:spPr bwMode="auto">
            <a:xfrm>
              <a:off x="2672" y="3027"/>
              <a:ext cx="27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61" name="Text Box 26"/>
            <p:cNvSpPr txBox="1">
              <a:spLocks noChangeArrowheads="1"/>
            </p:cNvSpPr>
            <p:nvPr/>
          </p:nvSpPr>
          <p:spPr bwMode="auto">
            <a:xfrm>
              <a:off x="3037" y="2425"/>
              <a:ext cx="2026"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600" b="1" dirty="0">
                  <a:latin typeface="Arial" panose="020B0604020202020204" pitchFamily="34" charset="0"/>
                </a:rPr>
                <a:t>Commercial bank’s</a:t>
              </a:r>
            </a:p>
            <a:p>
              <a:pPr algn="ctr" eaLnBrk="1" hangingPunct="1">
                <a:spcBef>
                  <a:spcPct val="0"/>
                </a:spcBef>
                <a:buClrTx/>
                <a:buFontTx/>
                <a:buNone/>
              </a:pPr>
              <a:r>
                <a:rPr lang="en-US" altLang="en-US" sz="2600" b="1" dirty="0">
                  <a:latin typeface="Arial" panose="020B0604020202020204" pitchFamily="34" charset="0"/>
                </a:rPr>
                <a:t>required reserves</a:t>
              </a:r>
            </a:p>
          </p:txBody>
        </p:sp>
        <p:sp>
          <p:nvSpPr>
            <p:cNvPr id="23562" name="Text Box 27"/>
            <p:cNvSpPr txBox="1">
              <a:spLocks noChangeArrowheads="1"/>
            </p:cNvSpPr>
            <p:nvPr/>
          </p:nvSpPr>
          <p:spPr bwMode="auto">
            <a:xfrm>
              <a:off x="2595" y="3027"/>
              <a:ext cx="291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600" b="1" dirty="0">
                  <a:latin typeface="Arial" panose="020B0604020202020204" pitchFamily="34" charset="0"/>
                </a:rPr>
                <a:t>Commercial bank’s</a:t>
              </a:r>
            </a:p>
            <a:p>
              <a:pPr algn="ctr" eaLnBrk="1" hangingPunct="1">
                <a:spcBef>
                  <a:spcPct val="0"/>
                </a:spcBef>
                <a:buClrTx/>
                <a:buFontTx/>
                <a:buNone/>
              </a:pPr>
              <a:r>
                <a:rPr lang="en-US" altLang="en-US" sz="2600" b="1" dirty="0">
                  <a:latin typeface="Arial" panose="020B0604020202020204" pitchFamily="34" charset="0"/>
                </a:rPr>
                <a:t>checkable-deposit liabilities</a:t>
              </a:r>
            </a:p>
          </p:txBody>
        </p:sp>
      </p:grpSp>
      <p:sp>
        <p:nvSpPr>
          <p:cNvPr id="23557" name="TextBox 1"/>
          <p:cNvSpPr txBox="1">
            <a:spLocks noChangeArrowheads="1"/>
          </p:cNvSpPr>
          <p:nvPr/>
        </p:nvSpPr>
        <p:spPr bwMode="auto">
          <a:xfrm>
            <a:off x="0" y="6470649"/>
            <a:ext cx="95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Reserve Requirements</a:t>
            </a:r>
          </a:p>
        </p:txBody>
      </p:sp>
      <p:sp>
        <p:nvSpPr>
          <p:cNvPr id="25603" name="TextBox 37"/>
          <p:cNvSpPr txBox="1">
            <a:spLocks noChangeArrowheads="1"/>
          </p:cNvSpPr>
          <p:nvPr/>
        </p:nvSpPr>
        <p:spPr bwMode="auto">
          <a:xfrm>
            <a:off x="457201" y="4275138"/>
            <a:ext cx="76200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buSzPct val="104000"/>
            </a:pPr>
            <a:r>
              <a:rPr lang="en-US" altLang="en-US" sz="3200" dirty="0"/>
              <a:t>The Fed can establish and vary the reserve ratio within limits set by Congress</a:t>
            </a:r>
          </a:p>
          <a:p>
            <a:pPr eaLnBrk="1" hangingPunct="1">
              <a:spcBef>
                <a:spcPts val="600"/>
              </a:spcBef>
              <a:buSzPct val="104000"/>
            </a:pPr>
            <a:r>
              <a:rPr lang="en-US" altLang="en-US" sz="3200" dirty="0"/>
              <a:t>Required reserves help the Fed control lending abilities of commercial banks</a:t>
            </a:r>
          </a:p>
        </p:txBody>
      </p:sp>
      <p:grpSp>
        <p:nvGrpSpPr>
          <p:cNvPr id="25604" name="Group 24"/>
          <p:cNvGrpSpPr>
            <a:grpSpLocks/>
          </p:cNvGrpSpPr>
          <p:nvPr/>
        </p:nvGrpSpPr>
        <p:grpSpPr bwMode="auto">
          <a:xfrm>
            <a:off x="1103312" y="1579062"/>
            <a:ext cx="6327775" cy="2530475"/>
            <a:chOff x="887" y="801"/>
            <a:chExt cx="3986" cy="1594"/>
          </a:xfrm>
        </p:grpSpPr>
        <p:grpSp>
          <p:nvGrpSpPr>
            <p:cNvPr id="25606" name="Group 19"/>
            <p:cNvGrpSpPr>
              <a:grpSpLocks/>
            </p:cNvGrpSpPr>
            <p:nvPr/>
          </p:nvGrpSpPr>
          <p:grpSpPr bwMode="auto">
            <a:xfrm>
              <a:off x="887" y="806"/>
              <a:ext cx="3986" cy="1589"/>
              <a:chOff x="1035050" y="1279525"/>
              <a:chExt cx="6327775" cy="2522538"/>
            </a:xfrm>
          </p:grpSpPr>
          <p:grpSp>
            <p:nvGrpSpPr>
              <p:cNvPr id="25608" name="Group 49"/>
              <p:cNvGrpSpPr>
                <a:grpSpLocks/>
              </p:cNvGrpSpPr>
              <p:nvPr/>
            </p:nvGrpSpPr>
            <p:grpSpPr bwMode="auto">
              <a:xfrm>
                <a:off x="1035050" y="1279525"/>
                <a:ext cx="6327775" cy="711200"/>
                <a:chOff x="1316" y="843"/>
                <a:chExt cx="3986" cy="448"/>
              </a:xfrm>
            </p:grpSpPr>
            <p:grpSp>
              <p:nvGrpSpPr>
                <p:cNvPr id="25617" name="Group 27"/>
                <p:cNvGrpSpPr>
                  <a:grpSpLocks/>
                </p:cNvGrpSpPr>
                <p:nvPr/>
              </p:nvGrpSpPr>
              <p:grpSpPr bwMode="auto">
                <a:xfrm>
                  <a:off x="1316" y="843"/>
                  <a:ext cx="3986" cy="448"/>
                  <a:chOff x="1316" y="2259"/>
                  <a:chExt cx="3986" cy="647"/>
                </a:xfrm>
              </p:grpSpPr>
              <p:sp>
                <p:nvSpPr>
                  <p:cNvPr id="33821" name="Rectangle 28"/>
                  <p:cNvSpPr>
                    <a:spLocks noChangeArrowheads="1"/>
                  </p:cNvSpPr>
                  <p:nvPr/>
                </p:nvSpPr>
                <p:spPr bwMode="auto">
                  <a:xfrm>
                    <a:off x="1317" y="2259"/>
                    <a:ext cx="3980" cy="647"/>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endParaRPr>
                  </a:p>
                </p:txBody>
              </p:sp>
              <p:sp>
                <p:nvSpPr>
                  <p:cNvPr id="25622" name="Line 29"/>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5618" name="Text Box 38"/>
                <p:cNvSpPr txBox="1">
                  <a:spLocks noChangeArrowheads="1"/>
                </p:cNvSpPr>
                <p:nvPr/>
              </p:nvSpPr>
              <p:spPr bwMode="auto">
                <a:xfrm>
                  <a:off x="1348" y="1051"/>
                  <a:ext cx="1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Type of Deposit</a:t>
                  </a:r>
                </a:p>
              </p:txBody>
            </p:sp>
            <p:sp>
              <p:nvSpPr>
                <p:cNvPr id="25619" name="Text Box 40"/>
                <p:cNvSpPr txBox="1">
                  <a:spLocks noChangeArrowheads="1"/>
                </p:cNvSpPr>
                <p:nvPr/>
              </p:nvSpPr>
              <p:spPr bwMode="auto">
                <a:xfrm>
                  <a:off x="3064" y="878"/>
                  <a:ext cx="9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b="1" dirty="0">
                      <a:latin typeface="Arial" panose="020B0604020202020204" pitchFamily="34" charset="0"/>
                    </a:rPr>
                    <a:t>Current</a:t>
                  </a:r>
                </a:p>
                <a:p>
                  <a:pPr algn="ctr" eaLnBrk="1" hangingPunct="1">
                    <a:spcBef>
                      <a:spcPct val="0"/>
                    </a:spcBef>
                    <a:buClrTx/>
                    <a:buFontTx/>
                    <a:buNone/>
                  </a:pPr>
                  <a:r>
                    <a:rPr lang="en-US" altLang="en-US" sz="1800" b="1" dirty="0">
                      <a:latin typeface="Arial" panose="020B0604020202020204" pitchFamily="34" charset="0"/>
                    </a:rPr>
                    <a:t>Requirement</a:t>
                  </a:r>
                </a:p>
              </p:txBody>
            </p:sp>
            <p:sp>
              <p:nvSpPr>
                <p:cNvPr id="25620" name="Text Box 41"/>
                <p:cNvSpPr txBox="1">
                  <a:spLocks noChangeArrowheads="1"/>
                </p:cNvSpPr>
                <p:nvPr/>
              </p:nvSpPr>
              <p:spPr bwMode="auto">
                <a:xfrm>
                  <a:off x="4330" y="878"/>
                  <a:ext cx="7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b="1" dirty="0">
                      <a:latin typeface="Arial" panose="020B0604020202020204" pitchFamily="34" charset="0"/>
                    </a:rPr>
                    <a:t>Statutory</a:t>
                  </a:r>
                </a:p>
                <a:p>
                  <a:pPr algn="ctr" eaLnBrk="1" hangingPunct="1">
                    <a:spcBef>
                      <a:spcPct val="0"/>
                    </a:spcBef>
                    <a:buClrTx/>
                    <a:buFontTx/>
                    <a:buNone/>
                  </a:pPr>
                  <a:r>
                    <a:rPr lang="en-US" altLang="en-US" sz="1800" b="1" dirty="0">
                      <a:latin typeface="Arial" panose="020B0604020202020204" pitchFamily="34" charset="0"/>
                    </a:rPr>
                    <a:t>Limits</a:t>
                  </a:r>
                </a:p>
              </p:txBody>
            </p:sp>
          </p:grpSp>
          <p:grpSp>
            <p:nvGrpSpPr>
              <p:cNvPr id="25609" name="Group 48"/>
              <p:cNvGrpSpPr>
                <a:grpSpLocks/>
              </p:cNvGrpSpPr>
              <p:nvPr/>
            </p:nvGrpSpPr>
            <p:grpSpPr bwMode="auto">
              <a:xfrm>
                <a:off x="1058863" y="2005013"/>
                <a:ext cx="5842000" cy="1797050"/>
                <a:chOff x="1299" y="1300"/>
                <a:chExt cx="3680" cy="947"/>
              </a:xfrm>
            </p:grpSpPr>
            <p:sp>
              <p:nvSpPr>
                <p:cNvPr id="25610" name="Text Box 39"/>
                <p:cNvSpPr txBox="1">
                  <a:spLocks noChangeArrowheads="1"/>
                </p:cNvSpPr>
                <p:nvPr/>
              </p:nvSpPr>
              <p:spPr bwMode="auto">
                <a:xfrm>
                  <a:off x="1299" y="1300"/>
                  <a:ext cx="13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Checkable deposits:</a:t>
                  </a:r>
                </a:p>
              </p:txBody>
            </p:sp>
            <p:sp>
              <p:nvSpPr>
                <p:cNvPr id="25611" name="Text Box 42"/>
                <p:cNvSpPr txBox="1">
                  <a:spLocks noChangeArrowheads="1"/>
                </p:cNvSpPr>
                <p:nvPr/>
              </p:nvSpPr>
              <p:spPr bwMode="auto">
                <a:xfrm>
                  <a:off x="1449" y="1467"/>
                  <a:ext cx="134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dirty="0">
                      <a:latin typeface="Arial" panose="020B0604020202020204" pitchFamily="34" charset="0"/>
                    </a:rPr>
                    <a:t>$0-$15.2 Million</a:t>
                  </a:r>
                </a:p>
                <a:p>
                  <a:pPr eaLnBrk="1" hangingPunct="1">
                    <a:spcBef>
                      <a:spcPct val="0"/>
                    </a:spcBef>
                    <a:buClrTx/>
                    <a:buFontTx/>
                    <a:buNone/>
                  </a:pPr>
                  <a:r>
                    <a:rPr lang="en-US" altLang="en-US" sz="1600" dirty="0">
                      <a:latin typeface="Arial" panose="020B0604020202020204" pitchFamily="34" charset="0"/>
                    </a:rPr>
                    <a:t>$15.2 - $110.2 Million</a:t>
                  </a:r>
                </a:p>
                <a:p>
                  <a:pPr eaLnBrk="1" hangingPunct="1">
                    <a:spcBef>
                      <a:spcPct val="0"/>
                    </a:spcBef>
                    <a:buClrTx/>
                    <a:buFontTx/>
                    <a:buNone/>
                  </a:pPr>
                  <a:r>
                    <a:rPr lang="en-US" altLang="en-US" sz="1600" dirty="0">
                      <a:latin typeface="Arial" panose="020B0604020202020204" pitchFamily="34" charset="0"/>
                    </a:rPr>
                    <a:t>Over $110.2 Million</a:t>
                  </a:r>
                </a:p>
              </p:txBody>
            </p:sp>
            <p:sp>
              <p:nvSpPr>
                <p:cNvPr id="25612" name="Text Box 43"/>
                <p:cNvSpPr txBox="1">
                  <a:spLocks noChangeArrowheads="1"/>
                </p:cNvSpPr>
                <p:nvPr/>
              </p:nvSpPr>
              <p:spPr bwMode="auto">
                <a:xfrm>
                  <a:off x="1299" y="1870"/>
                  <a:ext cx="180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solidFill>
                        <a:srgbClr val="000000"/>
                      </a:solidFill>
                      <a:latin typeface="Arial" panose="020B0604020202020204" pitchFamily="34" charset="0"/>
                    </a:rPr>
                    <a:t>Noncheckable nonpersonal</a:t>
                  </a:r>
                </a:p>
                <a:p>
                  <a:pPr eaLnBrk="1" hangingPunct="1">
                    <a:spcBef>
                      <a:spcPct val="0"/>
                    </a:spcBef>
                    <a:buClrTx/>
                    <a:buFontTx/>
                    <a:buNone/>
                  </a:pPr>
                  <a:r>
                    <a:rPr lang="en-US" altLang="en-US" sz="1600" b="1" dirty="0">
                      <a:solidFill>
                        <a:srgbClr val="000000"/>
                      </a:solidFill>
                      <a:latin typeface="Arial" panose="020B0604020202020204" pitchFamily="34" charset="0"/>
                    </a:rPr>
                    <a:t>savings and time deposits</a:t>
                  </a:r>
                </a:p>
              </p:txBody>
            </p:sp>
            <p:sp>
              <p:nvSpPr>
                <p:cNvPr id="25613" name="Text Box 44"/>
                <p:cNvSpPr txBox="1">
                  <a:spLocks noChangeArrowheads="1"/>
                </p:cNvSpPr>
                <p:nvPr/>
              </p:nvSpPr>
              <p:spPr bwMode="auto">
                <a:xfrm>
                  <a:off x="3380" y="1460"/>
                  <a:ext cx="37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dirty="0">
                      <a:latin typeface="Arial" panose="020B0604020202020204" pitchFamily="34" charset="0"/>
                    </a:rPr>
                    <a:t>  0%</a:t>
                  </a:r>
                </a:p>
                <a:p>
                  <a:pPr eaLnBrk="1" hangingPunct="1">
                    <a:spcBef>
                      <a:spcPct val="0"/>
                    </a:spcBef>
                    <a:buClrTx/>
                    <a:buFontTx/>
                    <a:buNone/>
                  </a:pPr>
                  <a:r>
                    <a:rPr lang="en-US" altLang="en-US" sz="1600" dirty="0">
                      <a:latin typeface="Arial" panose="020B0604020202020204" pitchFamily="34" charset="0"/>
                    </a:rPr>
                    <a:t>  3</a:t>
                  </a:r>
                </a:p>
                <a:p>
                  <a:pPr eaLnBrk="1" hangingPunct="1">
                    <a:spcBef>
                      <a:spcPct val="0"/>
                    </a:spcBef>
                    <a:buClrTx/>
                    <a:buFontTx/>
                    <a:buNone/>
                  </a:pPr>
                  <a:r>
                    <a:rPr lang="en-US" altLang="en-US" sz="1600" dirty="0">
                      <a:latin typeface="Arial" panose="020B0604020202020204" pitchFamily="34" charset="0"/>
                    </a:rPr>
                    <a:t>10</a:t>
                  </a:r>
                </a:p>
              </p:txBody>
            </p:sp>
            <p:sp>
              <p:nvSpPr>
                <p:cNvPr id="25614" name="Text Box 45"/>
                <p:cNvSpPr txBox="1">
                  <a:spLocks noChangeArrowheads="1"/>
                </p:cNvSpPr>
                <p:nvPr/>
              </p:nvSpPr>
              <p:spPr bwMode="auto">
                <a:xfrm>
                  <a:off x="4498" y="1467"/>
                  <a:ext cx="48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dirty="0">
                      <a:latin typeface="Arial" panose="020B0604020202020204" pitchFamily="34" charset="0"/>
                    </a:rPr>
                    <a:t>     3%</a:t>
                  </a:r>
                </a:p>
                <a:p>
                  <a:pPr eaLnBrk="1" hangingPunct="1">
                    <a:spcBef>
                      <a:spcPct val="0"/>
                    </a:spcBef>
                    <a:buClrTx/>
                    <a:buFontTx/>
                    <a:buNone/>
                  </a:pPr>
                  <a:r>
                    <a:rPr lang="en-US" altLang="en-US" sz="1600" dirty="0">
                      <a:latin typeface="Arial" panose="020B0604020202020204" pitchFamily="34" charset="0"/>
                    </a:rPr>
                    <a:t>     3</a:t>
                  </a:r>
                </a:p>
                <a:p>
                  <a:pPr eaLnBrk="1" hangingPunct="1">
                    <a:spcBef>
                      <a:spcPct val="0"/>
                    </a:spcBef>
                    <a:buClrTx/>
                    <a:buFontTx/>
                    <a:buNone/>
                  </a:pPr>
                  <a:r>
                    <a:rPr lang="en-US" altLang="en-US" sz="1600" dirty="0">
                      <a:latin typeface="Arial" panose="020B0604020202020204" pitchFamily="34" charset="0"/>
                    </a:rPr>
                    <a:t>8-14</a:t>
                  </a:r>
                </a:p>
              </p:txBody>
            </p:sp>
            <p:sp>
              <p:nvSpPr>
                <p:cNvPr id="25615" name="Text Box 46"/>
                <p:cNvSpPr txBox="1">
                  <a:spLocks noChangeArrowheads="1"/>
                </p:cNvSpPr>
                <p:nvPr/>
              </p:nvSpPr>
              <p:spPr bwMode="auto">
                <a:xfrm>
                  <a:off x="3446" y="203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dirty="0">
                      <a:latin typeface="Arial" panose="020B0604020202020204" pitchFamily="34" charset="0"/>
                    </a:rPr>
                    <a:t>0</a:t>
                  </a:r>
                </a:p>
              </p:txBody>
            </p:sp>
            <p:sp>
              <p:nvSpPr>
                <p:cNvPr id="25616" name="Text Box 47"/>
                <p:cNvSpPr txBox="1">
                  <a:spLocks noChangeArrowheads="1"/>
                </p:cNvSpPr>
                <p:nvPr/>
              </p:nvSpPr>
              <p:spPr bwMode="auto">
                <a:xfrm>
                  <a:off x="4568" y="2035"/>
                  <a:ext cx="3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dirty="0">
                      <a:latin typeface="Arial" panose="020B0604020202020204" pitchFamily="34" charset="0"/>
                    </a:rPr>
                    <a:t>0-9</a:t>
                  </a:r>
                </a:p>
              </p:txBody>
            </p:sp>
          </p:grpSp>
        </p:grpSp>
        <p:sp>
          <p:nvSpPr>
            <p:cNvPr id="25607" name="Line 23"/>
            <p:cNvSpPr>
              <a:spLocks noChangeShapeType="1"/>
            </p:cNvSpPr>
            <p:nvPr/>
          </p:nvSpPr>
          <p:spPr bwMode="auto">
            <a:xfrm>
              <a:off x="3748" y="801"/>
              <a:ext cx="0" cy="15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5605" name="TextBox 2"/>
          <p:cNvSpPr txBox="1">
            <a:spLocks noChangeArrowheads="1"/>
          </p:cNvSpPr>
          <p:nvPr/>
        </p:nvSpPr>
        <p:spPr bwMode="auto">
          <a:xfrm>
            <a:off x="0" y="6492875"/>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p:txBody>
          <a:bodyPr/>
          <a:lstStyle/>
          <a:p>
            <a:pPr eaLnBrk="1" fontAlgn="auto" hangingPunct="1">
              <a:spcAft>
                <a:spcPts val="0"/>
              </a:spcAft>
              <a:defRPr/>
            </a:pPr>
            <a:r>
              <a:rPr lang="en-US" altLang="en-US" dirty="0">
                <a:ea typeface="+mj-ea"/>
              </a:rPr>
              <a:t>A Single Commercial Bank: Transaction 4</a:t>
            </a:r>
          </a:p>
        </p:txBody>
      </p:sp>
      <p:grpSp>
        <p:nvGrpSpPr>
          <p:cNvPr id="27651" name="Group 24"/>
          <p:cNvGrpSpPr>
            <a:grpSpLocks/>
          </p:cNvGrpSpPr>
          <p:nvPr/>
        </p:nvGrpSpPr>
        <p:grpSpPr bwMode="auto">
          <a:xfrm>
            <a:off x="1089025" y="3038392"/>
            <a:ext cx="6356350" cy="2640012"/>
            <a:chOff x="1304925" y="3641725"/>
            <a:chExt cx="6356350" cy="2640013"/>
          </a:xfrm>
        </p:grpSpPr>
        <p:grpSp>
          <p:nvGrpSpPr>
            <p:cNvPr id="27653" name="Group 2"/>
            <p:cNvGrpSpPr>
              <a:grpSpLocks/>
            </p:cNvGrpSpPr>
            <p:nvPr/>
          </p:nvGrpSpPr>
          <p:grpSpPr bwMode="auto">
            <a:xfrm>
              <a:off x="1312863" y="3700463"/>
              <a:ext cx="6337300" cy="2581275"/>
              <a:chOff x="1310" y="2259"/>
              <a:chExt cx="3992" cy="1626"/>
            </a:xfrm>
          </p:grpSpPr>
          <p:grpSp>
            <p:nvGrpSpPr>
              <p:cNvPr id="27666" name="Group 3"/>
              <p:cNvGrpSpPr>
                <a:grpSpLocks/>
              </p:cNvGrpSpPr>
              <p:nvPr/>
            </p:nvGrpSpPr>
            <p:grpSpPr bwMode="auto">
              <a:xfrm>
                <a:off x="1316" y="2259"/>
                <a:ext cx="3986" cy="1626"/>
                <a:chOff x="1316" y="2259"/>
                <a:chExt cx="3986" cy="1626"/>
              </a:xfrm>
            </p:grpSpPr>
            <p:sp>
              <p:nvSpPr>
                <p:cNvPr id="27669" name="Line 4"/>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7670" name="Group 5"/>
                <p:cNvGrpSpPr>
                  <a:grpSpLocks/>
                </p:cNvGrpSpPr>
                <p:nvPr/>
              </p:nvGrpSpPr>
              <p:grpSpPr bwMode="auto">
                <a:xfrm>
                  <a:off x="1316" y="2259"/>
                  <a:ext cx="3986" cy="647"/>
                  <a:chOff x="1316" y="2259"/>
                  <a:chExt cx="3986" cy="647"/>
                </a:xfrm>
              </p:grpSpPr>
              <p:sp>
                <p:nvSpPr>
                  <p:cNvPr id="33828" name="Rectangle 6"/>
                  <p:cNvSpPr>
                    <a:spLocks noChangeArrowheads="1"/>
                  </p:cNvSpPr>
                  <p:nvPr/>
                </p:nvSpPr>
                <p:spPr bwMode="auto">
                  <a:xfrm>
                    <a:off x="1317" y="2259"/>
                    <a:ext cx="3980" cy="647"/>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endParaRPr>
                  </a:p>
                </p:txBody>
              </p:sp>
              <p:sp>
                <p:nvSpPr>
                  <p:cNvPr id="27672" name="Line 7"/>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7667" name="Text Box 8"/>
              <p:cNvSpPr txBox="1">
                <a:spLocks noChangeArrowheads="1"/>
              </p:cNvSpPr>
              <p:nvPr/>
            </p:nvSpPr>
            <p:spPr bwMode="auto">
              <a:xfrm>
                <a:off x="1310" y="2686"/>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27668" name="Text Box 9"/>
              <p:cNvSpPr txBox="1">
                <a:spLocks noChangeArrowheads="1"/>
              </p:cNvSpPr>
              <p:nvPr/>
            </p:nvSpPr>
            <p:spPr bwMode="auto">
              <a:xfrm>
                <a:off x="3326" y="2686"/>
                <a:ext cx="1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27654" name="Text Box 13"/>
            <p:cNvSpPr txBox="1">
              <a:spLocks noChangeArrowheads="1"/>
            </p:cNvSpPr>
            <p:nvPr/>
          </p:nvSpPr>
          <p:spPr bwMode="auto">
            <a:xfrm>
              <a:off x="2109788" y="3641725"/>
              <a:ext cx="472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solidFill>
                    <a:srgbClr val="000000"/>
                  </a:solidFill>
                  <a:latin typeface="Arial" panose="020B0604020202020204" pitchFamily="34" charset="0"/>
                </a:rPr>
                <a:t>Depositing Reserves at the Fed</a:t>
              </a:r>
            </a:p>
          </p:txBody>
        </p:sp>
        <p:sp>
          <p:nvSpPr>
            <p:cNvPr id="27655" name="Text Box 14"/>
            <p:cNvSpPr txBox="1">
              <a:spLocks noChangeArrowheads="1"/>
            </p:cNvSpPr>
            <p:nvPr/>
          </p:nvSpPr>
          <p:spPr bwMode="auto">
            <a:xfrm>
              <a:off x="2573338" y="3975100"/>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Balance Sheet 4: Wahoo Bank</a:t>
              </a:r>
            </a:p>
          </p:txBody>
        </p:sp>
        <p:sp>
          <p:nvSpPr>
            <p:cNvPr id="27656" name="Text Box 15"/>
            <p:cNvSpPr txBox="1">
              <a:spLocks noChangeArrowheads="1"/>
            </p:cNvSpPr>
            <p:nvPr/>
          </p:nvSpPr>
          <p:spPr bwMode="auto">
            <a:xfrm>
              <a:off x="1304925" y="47942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Cash</a:t>
              </a:r>
            </a:p>
          </p:txBody>
        </p:sp>
        <p:sp>
          <p:nvSpPr>
            <p:cNvPr id="27657" name="Text Box 16"/>
            <p:cNvSpPr txBox="1">
              <a:spLocks noChangeArrowheads="1"/>
            </p:cNvSpPr>
            <p:nvPr/>
          </p:nvSpPr>
          <p:spPr bwMode="auto">
            <a:xfrm>
              <a:off x="4032250" y="47942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$0</a:t>
              </a:r>
            </a:p>
          </p:txBody>
        </p:sp>
        <p:sp>
          <p:nvSpPr>
            <p:cNvPr id="27658" name="Text Box 17"/>
            <p:cNvSpPr txBox="1">
              <a:spLocks noChangeArrowheads="1"/>
            </p:cNvSpPr>
            <p:nvPr/>
          </p:nvSpPr>
          <p:spPr bwMode="auto">
            <a:xfrm>
              <a:off x="4495800" y="4794250"/>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Checkable</a:t>
              </a:r>
            </a:p>
            <a:p>
              <a:pPr eaLnBrk="1" hangingPunct="1">
                <a:spcBef>
                  <a:spcPct val="0"/>
                </a:spcBef>
                <a:buClrTx/>
                <a:buFontTx/>
                <a:buNone/>
              </a:pPr>
              <a:r>
                <a:rPr lang="en-US" altLang="en-US" sz="1800" dirty="0">
                  <a:latin typeface="Arial" panose="020B0604020202020204" pitchFamily="34" charset="0"/>
                </a:rPr>
                <a:t>     Deposits</a:t>
              </a:r>
            </a:p>
          </p:txBody>
        </p:sp>
        <p:sp>
          <p:nvSpPr>
            <p:cNvPr id="27659" name="Text Box 18"/>
            <p:cNvSpPr txBox="1">
              <a:spLocks noChangeArrowheads="1"/>
            </p:cNvSpPr>
            <p:nvPr/>
          </p:nvSpPr>
          <p:spPr bwMode="auto">
            <a:xfrm>
              <a:off x="6524625" y="5089525"/>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$100,000</a:t>
              </a:r>
            </a:p>
          </p:txBody>
        </p:sp>
        <p:sp>
          <p:nvSpPr>
            <p:cNvPr id="27660" name="Text Box 19"/>
            <p:cNvSpPr txBox="1">
              <a:spLocks noChangeArrowheads="1"/>
            </p:cNvSpPr>
            <p:nvPr/>
          </p:nvSpPr>
          <p:spPr bwMode="auto">
            <a:xfrm>
              <a:off x="1304925" y="544195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Property</a:t>
              </a:r>
            </a:p>
          </p:txBody>
        </p:sp>
        <p:sp>
          <p:nvSpPr>
            <p:cNvPr id="27661" name="Text Box 20"/>
            <p:cNvSpPr txBox="1">
              <a:spLocks noChangeArrowheads="1"/>
            </p:cNvSpPr>
            <p:nvPr/>
          </p:nvSpPr>
          <p:spPr bwMode="auto">
            <a:xfrm>
              <a:off x="3460750" y="544195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latin typeface="Arial" panose="020B0604020202020204" pitchFamily="34" charset="0"/>
                </a:rPr>
                <a:t>240,000</a:t>
              </a:r>
            </a:p>
          </p:txBody>
        </p:sp>
        <p:sp>
          <p:nvSpPr>
            <p:cNvPr id="27662" name="Text Box 21"/>
            <p:cNvSpPr txBox="1">
              <a:spLocks noChangeArrowheads="1"/>
            </p:cNvSpPr>
            <p:nvPr/>
          </p:nvSpPr>
          <p:spPr bwMode="auto">
            <a:xfrm>
              <a:off x="4495800" y="54419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Stock Shares</a:t>
              </a:r>
            </a:p>
          </p:txBody>
        </p:sp>
        <p:sp>
          <p:nvSpPr>
            <p:cNvPr id="27663" name="Text Box 22"/>
            <p:cNvSpPr txBox="1">
              <a:spLocks noChangeArrowheads="1"/>
            </p:cNvSpPr>
            <p:nvPr/>
          </p:nvSpPr>
          <p:spPr bwMode="auto">
            <a:xfrm>
              <a:off x="6645275" y="544195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250,000</a:t>
              </a:r>
            </a:p>
          </p:txBody>
        </p:sp>
        <p:sp>
          <p:nvSpPr>
            <p:cNvPr id="27664" name="Text Box 50"/>
            <p:cNvSpPr txBox="1">
              <a:spLocks noChangeArrowheads="1"/>
            </p:cNvSpPr>
            <p:nvPr/>
          </p:nvSpPr>
          <p:spPr bwMode="auto">
            <a:xfrm>
              <a:off x="1304925" y="506095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solidFill>
                    <a:srgbClr val="0000FF"/>
                  </a:solidFill>
                  <a:latin typeface="Arial" panose="020B0604020202020204" pitchFamily="34" charset="0"/>
                </a:rPr>
                <a:t>Reserves</a:t>
              </a:r>
            </a:p>
          </p:txBody>
        </p:sp>
        <p:sp>
          <p:nvSpPr>
            <p:cNvPr id="27665" name="Text Box 51"/>
            <p:cNvSpPr txBox="1">
              <a:spLocks noChangeArrowheads="1"/>
            </p:cNvSpPr>
            <p:nvPr/>
          </p:nvSpPr>
          <p:spPr bwMode="auto">
            <a:xfrm>
              <a:off x="3460750" y="506095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rgbClr val="0000FF"/>
                  </a:solidFill>
                  <a:latin typeface="Arial" panose="020B0604020202020204" pitchFamily="34" charset="0"/>
                </a:rPr>
                <a:t>110,000</a:t>
              </a:r>
            </a:p>
          </p:txBody>
        </p:sp>
      </p:grpSp>
      <p:sp>
        <p:nvSpPr>
          <p:cNvPr id="12292" name="TextBox 38"/>
          <p:cNvSpPr txBox="1">
            <a:spLocks noChangeArrowheads="1"/>
          </p:cNvSpPr>
          <p:nvPr/>
        </p:nvSpPr>
        <p:spPr bwMode="auto">
          <a:xfrm>
            <a:off x="457200" y="1680286"/>
            <a:ext cx="7620000" cy="1077913"/>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pitchFamily="17" charset="-128"/>
              </a:defRPr>
            </a:lvl1pPr>
            <a:lvl2pPr marL="742950" indent="-285750" eaLnBrk="0" hangingPunct="0">
              <a:defRPr>
                <a:solidFill>
                  <a:schemeClr val="tx1"/>
                </a:solidFill>
                <a:latin typeface="Arial" charset="0"/>
                <a:ea typeface="ＭＳ Ｐゴシック" pitchFamily="17" charset="-128"/>
              </a:defRPr>
            </a:lvl2pPr>
            <a:lvl3pPr marL="1143000" indent="-228600" eaLnBrk="0" hangingPunct="0">
              <a:defRPr>
                <a:solidFill>
                  <a:schemeClr val="tx1"/>
                </a:solidFill>
                <a:latin typeface="Arial" charset="0"/>
                <a:ea typeface="ＭＳ Ｐゴシック" pitchFamily="17" charset="-128"/>
              </a:defRPr>
            </a:lvl3pPr>
            <a:lvl4pPr marL="1600200" indent="-228600" eaLnBrk="0" hangingPunct="0">
              <a:defRPr>
                <a:solidFill>
                  <a:schemeClr val="tx1"/>
                </a:solidFill>
                <a:latin typeface="Arial" charset="0"/>
                <a:ea typeface="ＭＳ Ｐゴシック" pitchFamily="17" charset="-128"/>
              </a:defRPr>
            </a:lvl4pPr>
            <a:lvl5pPr marL="2057400" indent="-228600" eaLnBrk="0" hangingPunct="0">
              <a:defRPr>
                <a:solidFill>
                  <a:schemeClr val="tx1"/>
                </a:solidFill>
                <a:latin typeface="Arial" charset="0"/>
                <a:ea typeface="ＭＳ Ｐゴシック" pitchFamily="1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7" charset="-128"/>
              </a:defRPr>
            </a:lvl9pPr>
          </a:lstStyle>
          <a:p>
            <a:pPr eaLnBrk="1" hangingPunct="1">
              <a:spcBef>
                <a:spcPts val="600"/>
              </a:spcBef>
              <a:buClr>
                <a:srgbClr val="00B0F0"/>
              </a:buClr>
              <a:buSzPct val="125000"/>
              <a:buFont typeface="Arial" charset="0"/>
              <a:buNone/>
              <a:defRPr/>
            </a:pPr>
            <a:r>
              <a:rPr lang="en-US" sz="3200" dirty="0">
                <a:latin typeface="+mn-lt"/>
              </a:rPr>
              <a:t>Assume the bank deposits all cash on reserve at the Fed</a:t>
            </a:r>
          </a:p>
        </p:txBody>
      </p:sp>
    </p:spTree>
  </p:cSld>
  <p:clrMapOvr>
    <a:masterClrMapping/>
  </p:clrMapOvr>
  <p:transition/>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9e PPT template">
  <a:themeElements>
    <a:clrScheme name="19e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e PPT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e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e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e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e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e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e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e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e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e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e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e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e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e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2042</Words>
  <Application>Microsoft Office PowerPoint</Application>
  <PresentationFormat>On-screen Show (4:3)</PresentationFormat>
  <Paragraphs>403</Paragraphs>
  <Slides>21</Slides>
  <Notes>21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MS PGothic</vt:lpstr>
      <vt:lpstr>MS PGothic</vt:lpstr>
      <vt:lpstr>Arial</vt:lpstr>
      <vt:lpstr>Calibri</vt:lpstr>
      <vt:lpstr>Century Gothic</vt:lpstr>
      <vt:lpstr>Tahoma</vt:lpstr>
      <vt:lpstr>Times New Roman</vt:lpstr>
      <vt:lpstr>Tw Cen MT</vt:lpstr>
      <vt:lpstr>Wingdings</vt:lpstr>
      <vt:lpstr>Office Theme</vt:lpstr>
      <vt:lpstr>19e PPT template</vt:lpstr>
      <vt:lpstr>Custom Design</vt:lpstr>
      <vt:lpstr>1_20e Template(2)</vt:lpstr>
      <vt:lpstr>Adjacency - Office Colors</vt:lpstr>
      <vt:lpstr>Chapter 29</vt:lpstr>
      <vt:lpstr>Fractional Reserve System</vt:lpstr>
      <vt:lpstr>Balance Sheet for a Bank</vt:lpstr>
      <vt:lpstr>A Single Commercial Bank: Transaction 1</vt:lpstr>
      <vt:lpstr>A Single Commercial Bank: Transaction 2</vt:lpstr>
      <vt:lpstr>A Single Commercial Bank: Transaction 3</vt:lpstr>
      <vt:lpstr>Required Reserves</vt:lpstr>
      <vt:lpstr>Reserve Requirements</vt:lpstr>
      <vt:lpstr>A Single Commercial Bank: Transaction 4</vt:lpstr>
      <vt:lpstr>Excess Reserves</vt:lpstr>
      <vt:lpstr>A Single Commercial Bank: Transaction 5</vt:lpstr>
      <vt:lpstr>Money Creating Transactions: Transaction 6a</vt:lpstr>
      <vt:lpstr>Money Creating Transactions: Transaction 6b</vt:lpstr>
      <vt:lpstr>Money Creating Transactions: Transaction 7</vt:lpstr>
      <vt:lpstr>Profits, Liquidity, and the Federal Funds Market</vt:lpstr>
      <vt:lpstr>The Banking System</vt:lpstr>
      <vt:lpstr>Multiple Bank Expansion</vt:lpstr>
      <vt:lpstr>Multiple Bank Expansion Illustration</vt:lpstr>
      <vt:lpstr>The Monetary Multiplier</vt:lpstr>
      <vt:lpstr>The Monetary Multiplier Continued</vt:lpstr>
      <vt:lpstr>Banking, Leverage, and Financial Instability</vt:lpstr>
    </vt:vector>
  </TitlesOfParts>
  <Manager>The McGraw-Hill Companies Copyright 2008</Manager>
  <Company>Personal Home Copy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McConnell-Brue Economics</dc:subject>
  <dc:creator>C. Norman Hollingsworth</dc:creator>
  <cp:lastModifiedBy>John Slonim</cp:lastModifiedBy>
  <cp:revision>236</cp:revision>
  <dcterms:created xsi:type="dcterms:W3CDTF">2008-07-15T19:05:52Z</dcterms:created>
  <dcterms:modified xsi:type="dcterms:W3CDTF">2018-01-26T18:13:12Z</dcterms:modified>
</cp:coreProperties>
</file>