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9"/>
  </p:notesMasterIdLst>
  <p:sldIdLst>
    <p:sldId id="256" r:id="rId2"/>
    <p:sldId id="257" r:id="rId3"/>
    <p:sldId id="258" r:id="rId4"/>
    <p:sldId id="259" r:id="rId5"/>
    <p:sldId id="260" r:id="rId6"/>
    <p:sldId id="261" r:id="rId7"/>
    <p:sldId id="262" r:id="rId8"/>
    <p:sldId id="283" r:id="rId9"/>
    <p:sldId id="264" r:id="rId10"/>
    <p:sldId id="265" r:id="rId11"/>
    <p:sldId id="269" r:id="rId12"/>
    <p:sldId id="284" r:id="rId13"/>
    <p:sldId id="266" r:id="rId14"/>
    <p:sldId id="271" r:id="rId15"/>
    <p:sldId id="272" r:id="rId16"/>
    <p:sldId id="273" r:id="rId17"/>
    <p:sldId id="276" r:id="rId18"/>
    <p:sldId id="275" r:id="rId19"/>
    <p:sldId id="267" r:id="rId20"/>
    <p:sldId id="285" r:id="rId21"/>
    <p:sldId id="277" r:id="rId22"/>
    <p:sldId id="278" r:id="rId23"/>
    <p:sldId id="279" r:id="rId24"/>
    <p:sldId id="280" r:id="rId25"/>
    <p:sldId id="281" r:id="rId26"/>
    <p:sldId id="282" r:id="rId27"/>
    <p:sldId id="286"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3300"/>
    <a:srgbClr val="3366FF"/>
    <a:srgbClr val="CCFF66"/>
    <a:srgbClr val="CC9900"/>
    <a:srgbClr val="009999"/>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77347" autoAdjust="0"/>
  </p:normalViewPr>
  <p:slideViewPr>
    <p:cSldViewPr>
      <p:cViewPr varScale="1">
        <p:scale>
          <a:sx n="53" d="100"/>
          <a:sy n="53" d="100"/>
        </p:scale>
        <p:origin x="196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notesViewPr>
    <p:cSldViewPr>
      <p:cViewPr>
        <p:scale>
          <a:sx n="100" d="100"/>
          <a:sy n="100" d="100"/>
        </p:scale>
        <p:origin x="-1548" y="23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1E280B6-E8E3-443A-9CD4-A3658F00BB33}" type="slidenum">
              <a:rPr lang="en-US" altLang="en-US"/>
              <a:pPr>
                <a:defRPr/>
              </a:pPr>
              <a:t>‹#›</a:t>
            </a:fld>
            <a:endParaRPr lang="en-US" altLang="en-US" dirty="0"/>
          </a:p>
        </p:txBody>
      </p:sp>
    </p:spTree>
    <p:extLst>
      <p:ext uri="{BB962C8B-B14F-4D97-AF65-F5344CB8AC3E}">
        <p14:creationId xmlns:p14="http://schemas.microsoft.com/office/powerpoint/2010/main" val="4261159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02F145-6401-4578-87E8-CF65341D0239}" type="slidenum">
              <a:rPr lang="en-US" altLang="en-US"/>
              <a:pPr/>
              <a:t>1</a:t>
            </a:fld>
            <a:endParaRPr lang="en-US"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This chapter explores the tools of government stabilization policy in terms of the aggregate demand-aggregate supply (AD-AS) model. Next, this chapter examines fiscal policy measures that automatically adjust government expenditures and tax revenues when the economy moves through the business cycle phases. The recent use and resurgence of fiscal policy as a tool is discussed, as are problems, criticisms, and complications of fiscal policy.</a:t>
            </a:r>
          </a:p>
          <a:p>
            <a:pPr eaLnBrk="1" hangingPunct="1"/>
            <a:r>
              <a:rPr lang="en-US" altLang="en-US" dirty="0">
                <a:latin typeface="Calibri" panose="020F0502020204030204" pitchFamily="34" charset="0"/>
              </a:rPr>
              <a:t>The material on the public debt discusses two false concerns associated with a large public debt: (1) the debt will force the U.S. into bankruptcy; and (2) the debt imposes a burden on future generations. The debt discussion, however, also entails a look at substantive economic issues. Potential problems of a large public debt include greater income inequality, reduced economic incentives, and crowding out of private investment.</a:t>
            </a:r>
          </a:p>
          <a:p>
            <a:pPr eaLnBrk="1" hangingPunct="1"/>
            <a:r>
              <a:rPr lang="en-US" altLang="en-US" dirty="0">
                <a:latin typeface="Calibri" panose="020F0502020204030204" pitchFamily="34" charset="0"/>
              </a:rPr>
              <a:t>The last word examines social security and Medicare shortfalls.</a:t>
            </a:r>
          </a:p>
        </p:txBody>
      </p:sp>
    </p:spTree>
    <p:extLst>
      <p:ext uri="{BB962C8B-B14F-4D97-AF65-F5344CB8AC3E}">
        <p14:creationId xmlns:p14="http://schemas.microsoft.com/office/powerpoint/2010/main" val="217576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6ECADEF-220A-485C-A7A8-2AD937173DFE}" type="slidenum">
              <a:rPr lang="en-US" altLang="en-US"/>
              <a:pPr/>
              <a:t>10</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Another name for the cyclically adjusted budget is the full-employment budget. The cyclically adjusted budget measures what the Federal budget deficit or surplus would be with existing taxes and government spending if the economy is at full-employment. Fiscal policy is neutral when the tax revenues equal government expenditures after adjusting for the reduction in revenues from a recession. The cyclically adjusted budget deficit is zero in year 1 and year 2.</a:t>
            </a:r>
          </a:p>
          <a:p>
            <a:pPr eaLnBrk="1" hangingPunct="1"/>
            <a:r>
              <a:rPr lang="en-US" altLang="en-US" dirty="0">
                <a:latin typeface="Calibri" panose="020F0502020204030204" pitchFamily="34" charset="0"/>
              </a:rPr>
              <a:t>Fiscal policy is expansionary when the cyclically adjusted budget deficit is zero one year and there is a deficit the next. Fiscal policy is contractionary when the cyclically adjusted budget deficit is zero one year and is followed by a cyclically adjusted budget surplus the next year.</a:t>
            </a:r>
          </a:p>
          <a:p>
            <a:pPr eaLnBrk="1" hangingPunct="1"/>
            <a:r>
              <a:rPr lang="en-US" altLang="en-US" dirty="0">
                <a:latin typeface="Calibri" panose="020F0502020204030204" pitchFamily="34" charset="0"/>
              </a:rPr>
              <a:t>See the next two slides for graphs.</a:t>
            </a:r>
          </a:p>
        </p:txBody>
      </p:sp>
    </p:spTree>
    <p:extLst>
      <p:ext uri="{BB962C8B-B14F-4D97-AF65-F5344CB8AC3E}">
        <p14:creationId xmlns:p14="http://schemas.microsoft.com/office/powerpoint/2010/main" val="247900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2CEEF8-70A9-48C4-AB53-CB8965F0BAB5}" type="slidenum">
              <a:rPr lang="en-US" altLang="en-US"/>
              <a:pPr/>
              <a:t>11</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This figure shows the cyclically adjusted deficits. The cyclically adjusted deficit is zero at the full-employment output GDP</a:t>
            </a:r>
            <a:r>
              <a:rPr lang="en-US" altLang="en-US" baseline="-25000" dirty="0">
                <a:latin typeface="Calibri" panose="020F0502020204030204" pitchFamily="34" charset="0"/>
              </a:rPr>
              <a:t>1</a:t>
            </a:r>
            <a:r>
              <a:rPr lang="en-US" altLang="en-US" dirty="0">
                <a:latin typeface="Calibri" panose="020F0502020204030204" pitchFamily="34" charset="0"/>
              </a:rPr>
              <a:t>. But it is also zero at the recessionary output GDP</a:t>
            </a:r>
            <a:r>
              <a:rPr lang="en-US" altLang="en-US" baseline="-25000" dirty="0">
                <a:latin typeface="Calibri" panose="020F0502020204030204" pitchFamily="34" charset="0"/>
              </a:rPr>
              <a:t>2</a:t>
            </a:r>
            <a:r>
              <a:rPr lang="en-US" altLang="en-US" dirty="0">
                <a:latin typeface="Calibri" panose="020F0502020204030204" pitchFamily="34" charset="0"/>
              </a:rPr>
              <a:t> because the $500 billion of government expenditures at GDP</a:t>
            </a:r>
            <a:r>
              <a:rPr lang="en-US" altLang="en-US" baseline="-25000" dirty="0">
                <a:latin typeface="Calibri" panose="020F0502020204030204" pitchFamily="34" charset="0"/>
              </a:rPr>
              <a:t>2</a:t>
            </a:r>
            <a:r>
              <a:rPr lang="en-US" altLang="en-US" dirty="0">
                <a:latin typeface="Calibri" panose="020F0502020204030204" pitchFamily="34" charset="0"/>
              </a:rPr>
              <a:t> equals the $500 billion of tax revenues that would be forthcoming at the full-employment GDP</a:t>
            </a:r>
            <a:r>
              <a:rPr lang="en-US" altLang="en-US" baseline="-25000" dirty="0">
                <a:latin typeface="Calibri" panose="020F0502020204030204" pitchFamily="34" charset="0"/>
              </a:rPr>
              <a:t>1</a:t>
            </a:r>
            <a:r>
              <a:rPr lang="en-US" altLang="en-US" dirty="0">
                <a:latin typeface="Calibri" panose="020F0502020204030204" pitchFamily="34" charset="0"/>
              </a:rPr>
              <a:t>. There has been no change in fiscal policy. </a:t>
            </a:r>
          </a:p>
        </p:txBody>
      </p:sp>
    </p:spTree>
    <p:extLst>
      <p:ext uri="{BB962C8B-B14F-4D97-AF65-F5344CB8AC3E}">
        <p14:creationId xmlns:p14="http://schemas.microsoft.com/office/powerpoint/2010/main" val="212383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FB00C7-1E10-4C9E-BAF1-C53F2180D27C}" type="slidenum">
              <a:rPr lang="en-US" altLang="en-US"/>
              <a:pPr/>
              <a:t>12</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This figure shows cyclically adjusted deficits. Discretionary fiscal policy, as reflected in the downward shift of the tax line from T</a:t>
            </a:r>
            <a:r>
              <a:rPr lang="en-US" altLang="en-US" baseline="-25000" dirty="0">
                <a:latin typeface="Calibri" panose="020F0502020204030204" pitchFamily="34" charset="0"/>
              </a:rPr>
              <a:t>1</a:t>
            </a:r>
            <a:r>
              <a:rPr lang="en-US" altLang="en-US" dirty="0">
                <a:latin typeface="Calibri" panose="020F0502020204030204" pitchFamily="34" charset="0"/>
              </a:rPr>
              <a:t> to T</a:t>
            </a:r>
            <a:r>
              <a:rPr lang="en-US" altLang="en-US" baseline="-25000" dirty="0">
                <a:latin typeface="Calibri" panose="020F0502020204030204" pitchFamily="34" charset="0"/>
              </a:rPr>
              <a:t>2</a:t>
            </a:r>
            <a:r>
              <a:rPr lang="en-US" altLang="en-US" dirty="0">
                <a:latin typeface="Calibri" panose="020F0502020204030204" pitchFamily="34" charset="0"/>
              </a:rPr>
              <a:t>, has increased the cyclically adjusted budget deficit from zero in year 3 (before the tax cut) to $25 billion in year 4 (after the tax cut). This is found by comparing the $500 billion of government spending in year 4 with the $475 billion of taxes that would accrue at the full-employment GDP</a:t>
            </a:r>
            <a:r>
              <a:rPr lang="en-US" altLang="en-US" baseline="-25000" dirty="0">
                <a:latin typeface="Calibri" panose="020F0502020204030204" pitchFamily="34" charset="0"/>
              </a:rPr>
              <a:t>3</a:t>
            </a:r>
            <a:r>
              <a:rPr lang="en-US" altLang="en-US" dirty="0">
                <a:latin typeface="Calibri" panose="020F0502020204030204" pitchFamily="34" charset="0"/>
              </a:rPr>
              <a:t>. Such a rise in the cyclically adjusted deficit (as a percentage of potential GDP) identifies an expansionary fiscal policy.</a:t>
            </a:r>
          </a:p>
        </p:txBody>
      </p:sp>
    </p:spTree>
    <p:extLst>
      <p:ext uri="{BB962C8B-B14F-4D97-AF65-F5344CB8AC3E}">
        <p14:creationId xmlns:p14="http://schemas.microsoft.com/office/powerpoint/2010/main" val="31895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4D9CCC-7335-47DE-9045-DFE5026900FC}" type="slidenum">
              <a:rPr lang="en-US" altLang="en-US"/>
              <a:pPr/>
              <a:t>13</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This table shows Federal deficits (-) and surpluses (+) as percentages of GDP, 2000–2015. Observe that the cyclically adjusted deficits are generally smaller than the actual deficits. This is because the actual deficits include cyclical deficits, whereas the cyclically adjusted deficits eliminate them. The expansionary fiscal policy of the early 1990s became contractionary from 1999 to 2001. In 2002 President Bush passed tax cuts and increased unemployment benefits, thereby increasing the cyclically adjusted deficit. The 2003 Bush tax cut increased the standardized budget deficit as a percentage of potential GDP. Federal budget deficits are expected to persist for many years to come.</a:t>
            </a:r>
          </a:p>
        </p:txBody>
      </p:sp>
    </p:spTree>
    <p:extLst>
      <p:ext uri="{BB962C8B-B14F-4D97-AF65-F5344CB8AC3E}">
        <p14:creationId xmlns:p14="http://schemas.microsoft.com/office/powerpoint/2010/main" val="4002311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428B47-60A3-46E1-AF8B-28B3D6D36C0F}" type="slidenum">
              <a:rPr lang="en-US" altLang="en-US"/>
              <a:pPr/>
              <a:t>14</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In 2008 Congress passed an economic stimulus package of $152 billion consisting of checks to taxpayers, veterans, and social security recipients and some tax breaks for businesses. This package didn’t work to stimulate the economy as hoped. So in 2009, the American Recovery and Reinvestment Act was enacted and consisted of $787 billion of tax rebates and large amounts of government expenditures. This came after the government spent $700 billion for financial institutions in the TARP.</a:t>
            </a:r>
          </a:p>
        </p:txBody>
      </p:sp>
    </p:spTree>
    <p:extLst>
      <p:ext uri="{BB962C8B-B14F-4D97-AF65-F5344CB8AC3E}">
        <p14:creationId xmlns:p14="http://schemas.microsoft.com/office/powerpoint/2010/main" val="319592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BA8329-76FF-443E-8FDC-6B874A59194B}" type="slidenum">
              <a:rPr lang="en-US" altLang="en-US"/>
              <a:pPr/>
              <a:t>15</a:t>
            </a:fld>
            <a:endParaRPr lang="en-US" alt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This figure shows Federal budget deficits and surpluses, actual and projected, for fiscal years 1997-2021(in billions of nominal dollars).</a:t>
            </a:r>
          </a:p>
        </p:txBody>
      </p:sp>
    </p:spTree>
    <p:extLst>
      <p:ext uri="{BB962C8B-B14F-4D97-AF65-F5344CB8AC3E}">
        <p14:creationId xmlns:p14="http://schemas.microsoft.com/office/powerpoint/2010/main" val="350914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AAAF6DB-3B48-438F-BFF2-8F5DCEA3417B}" type="slidenum">
              <a:rPr lang="en-US" altLang="en-US"/>
              <a:pPr/>
              <a:t>16</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The Global Perspective shows cyclically adjusted budget deficits or surpluses as a percentage of potential GDP for selected nations. In 2014, five years after the end of the global recession, about half of the countries in the developed world had cyclically adjusted budget deficits that reflected some degree of expansionary fiscal policy.</a:t>
            </a:r>
          </a:p>
        </p:txBody>
      </p:sp>
    </p:spTree>
    <p:extLst>
      <p:ext uri="{BB962C8B-B14F-4D97-AF65-F5344CB8AC3E}">
        <p14:creationId xmlns:p14="http://schemas.microsoft.com/office/powerpoint/2010/main" val="522457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5FCDCD-9F05-48EB-BA26-51ACDB5EB78B}" type="slidenum">
              <a:rPr lang="en-US" altLang="en-US"/>
              <a:pPr/>
              <a:t>17</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Recognition lag is the elapsed time between the beginning of a recession or inflation and awareness of this occurrence. The lag between the time the need for fiscal policy is recognized and the time action is taken is referred to as administrative lag. Operational lag is the time elapsed between the change in policy and its impact on the economy.</a:t>
            </a:r>
          </a:p>
          <a:p>
            <a:pPr eaLnBrk="1" hangingPunct="1"/>
            <a:r>
              <a:rPr lang="en-US" altLang="en-US" dirty="0">
                <a:latin typeface="Calibri" panose="020F0502020204030204" pitchFamily="34" charset="0"/>
              </a:rPr>
              <a:t>A political business cycle may destabilize the economy: election years have been characterized by more expansionary policies regardless of economic conditions.</a:t>
            </a:r>
          </a:p>
          <a:p>
            <a:pPr eaLnBrk="1" hangingPunct="1"/>
            <a:r>
              <a:rPr lang="en-US" altLang="en-US" dirty="0">
                <a:latin typeface="Calibri" panose="020F0502020204030204" pitchFamily="34" charset="0"/>
              </a:rPr>
              <a:t>Households may believe that the tax reduction is temporary and save a large portion of their tax cut, reducing the magnitude of the effect desired by policy makers.</a:t>
            </a:r>
          </a:p>
          <a:p>
            <a:pPr eaLnBrk="1" hangingPunct="1"/>
            <a:r>
              <a:rPr lang="en-US" altLang="en-US" dirty="0">
                <a:latin typeface="Calibri" panose="020F0502020204030204" pitchFamily="34" charset="0"/>
              </a:rPr>
              <a:t>State and local finance policies may offset federal stabilization policies. They are often procyclical because balanced-budget requirements cause state and local governments to raise taxes in a recession or cut spending making the recession possibly worse. In an inflationary period, they may increase spending or cut taxes as their budgets head for a surplus.</a:t>
            </a:r>
          </a:p>
          <a:p>
            <a:pPr eaLnBrk="1" hangingPunct="1"/>
            <a:r>
              <a:rPr lang="en-US" altLang="en-US" dirty="0">
                <a:latin typeface="Calibri" panose="020F0502020204030204" pitchFamily="34" charset="0"/>
              </a:rPr>
              <a:t>“Crowding‑out” may occur with government deficit spending. It may increase the interest rate and reduce private spending which weakens or cancels the stimulus of fiscal policy.</a:t>
            </a:r>
          </a:p>
        </p:txBody>
      </p:sp>
    </p:spTree>
    <p:extLst>
      <p:ext uri="{BB962C8B-B14F-4D97-AF65-F5344CB8AC3E}">
        <p14:creationId xmlns:p14="http://schemas.microsoft.com/office/powerpoint/2010/main" val="1467459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CE947AD-652A-4BDE-BB8F-580828E2BE04}" type="slidenum">
              <a:rPr lang="en-US" altLang="en-US"/>
              <a:pPr/>
              <a:t>18</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Some economists oppose the use of fiscal policy, believing that monetary policy is more effective, or that the economy is sufficiently self-correcting.</a:t>
            </a:r>
          </a:p>
          <a:p>
            <a:r>
              <a:rPr lang="en-US" altLang="en-US" dirty="0">
                <a:latin typeface="Calibri" panose="020F0502020204030204" pitchFamily="34" charset="0"/>
              </a:rPr>
              <a:t>Most economists support the use of fiscal policy to help “push the economy” in a desired direction, and the use of monetary policy more for “fine tuning.”</a:t>
            </a:r>
          </a:p>
          <a:p>
            <a:r>
              <a:rPr lang="en-US" altLang="en-US" dirty="0">
                <a:latin typeface="Calibri" panose="020F0502020204030204" pitchFamily="34" charset="0"/>
              </a:rPr>
              <a:t>Economists agree that the potential impacts (positive and negative) of fiscal policy on long-term productivity growth should be evaluated and considered in the decision-making process, along with the short-run cyclical effects.</a:t>
            </a:r>
          </a:p>
        </p:txBody>
      </p:sp>
    </p:spTree>
    <p:extLst>
      <p:ext uri="{BB962C8B-B14F-4D97-AF65-F5344CB8AC3E}">
        <p14:creationId xmlns:p14="http://schemas.microsoft.com/office/powerpoint/2010/main" val="154390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64CF7C-A774-4725-BBA3-C4D9FF2D3C8A}" type="slidenum">
              <a:rPr lang="en-US" altLang="en-US"/>
              <a:pPr/>
              <a:t>19</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The national or public debt is the total accumulation of the Federal government</a:t>
            </a:r>
            <a:r>
              <a:rPr lang="ja-JP" altLang="en-US" dirty="0">
                <a:latin typeface="Calibri" panose="020F0502020204030204" pitchFamily="34" charset="0"/>
              </a:rPr>
              <a:t>’</a:t>
            </a:r>
            <a:r>
              <a:rPr lang="en-US" altLang="ja-JP" dirty="0">
                <a:latin typeface="Calibri" panose="020F0502020204030204" pitchFamily="34" charset="0"/>
              </a:rPr>
              <a:t>s total deficits and surpluses that have occurred through time. Deficits (and by extension the debt) are the result of war financing, recessions, and lack of political will to reduce or avoid them.</a:t>
            </a:r>
          </a:p>
          <a:p>
            <a:r>
              <a:rPr lang="en-US" altLang="en-US" dirty="0">
                <a:latin typeface="Calibri" panose="020F0502020204030204" pitchFamily="34" charset="0"/>
              </a:rPr>
              <a:t>Treasury bills are short-term securities.</a:t>
            </a:r>
          </a:p>
          <a:p>
            <a:r>
              <a:rPr lang="en-US" altLang="en-US" dirty="0">
                <a:latin typeface="Calibri" panose="020F0502020204030204" pitchFamily="34" charset="0"/>
              </a:rPr>
              <a:t>Treasury notes are medium-term securities.</a:t>
            </a:r>
          </a:p>
          <a:p>
            <a:r>
              <a:rPr lang="en-US" altLang="en-US" dirty="0">
                <a:latin typeface="Calibri" panose="020F0502020204030204" pitchFamily="34" charset="0"/>
              </a:rPr>
              <a:t>Treasury bonds are long-term securities.</a:t>
            </a:r>
          </a:p>
          <a:p>
            <a:r>
              <a:rPr lang="en-US" altLang="en-US" dirty="0">
                <a:latin typeface="Calibri" panose="020F0502020204030204" pitchFamily="34" charset="0"/>
              </a:rPr>
              <a:t>U.S. savings bonds are long-term, non-marketable securities.</a:t>
            </a:r>
          </a:p>
        </p:txBody>
      </p:sp>
    </p:spTree>
    <p:extLst>
      <p:ext uri="{BB962C8B-B14F-4D97-AF65-F5344CB8AC3E}">
        <p14:creationId xmlns:p14="http://schemas.microsoft.com/office/powerpoint/2010/main" val="237566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4BD5849-7238-451B-885C-93EAB102BBAD}" type="slidenum">
              <a:rPr lang="en-US" altLang="en-US"/>
              <a:pPr/>
              <a:t>2</a:t>
            </a:fld>
            <a:endParaRPr lang="en-US"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Discretionary fiscal policy refers to the deliberate manipulation of taxes and government spending by Congress to alter real domestic output and employment, control inflation, and stimulate economic growth. “Discretionary” means the changes are at the option of the Federal government. Discretionary fiscal policy changes are often initiated by the President, on the advice of the Council of Economic Advisers (CEA). You can find information on the CEA at http://whitehouse.gov; they are found under “The Administration” tab, in the “Executive Office of the President” section.</a:t>
            </a:r>
          </a:p>
        </p:txBody>
      </p:sp>
    </p:spTree>
    <p:extLst>
      <p:ext uri="{BB962C8B-B14F-4D97-AF65-F5344CB8AC3E}">
        <p14:creationId xmlns:p14="http://schemas.microsoft.com/office/powerpoint/2010/main" val="298741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596945-5BC6-47D9-92F8-6B93BE0DD7B1}" type="slidenum">
              <a:rPr lang="en-US" altLang="en-US"/>
              <a:pPr/>
              <a:t>20</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This figure shows the ownership of the total public debt, 2015.</a:t>
            </a:r>
          </a:p>
        </p:txBody>
      </p:sp>
    </p:spTree>
    <p:extLst>
      <p:ext uri="{BB962C8B-B14F-4D97-AF65-F5344CB8AC3E}">
        <p14:creationId xmlns:p14="http://schemas.microsoft.com/office/powerpoint/2010/main" val="3467046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02C01A-61A5-473F-A146-B56E0E27EA52}" type="slidenum">
              <a:rPr lang="en-US" altLang="en-US"/>
              <a:pPr/>
              <a:t>21</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This figure shows the federal debt held by the public, excluding the Federal Reserve, as a percentage of GDP, 1970-2015.</a:t>
            </a:r>
          </a:p>
        </p:txBody>
      </p:sp>
    </p:spTree>
    <p:extLst>
      <p:ext uri="{BB962C8B-B14F-4D97-AF65-F5344CB8AC3E}">
        <p14:creationId xmlns:p14="http://schemas.microsoft.com/office/powerpoint/2010/main" val="554743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F793B2-5A44-42F3-A7AC-6BEF84A83CC0}" type="slidenum">
              <a:rPr lang="en-US" altLang="en-US"/>
              <a:pPr/>
              <a:t>22</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Global Perspective: Publicly Held Debt: International Comparisons</a:t>
            </a:r>
          </a:p>
          <a:p>
            <a:pPr eaLnBrk="1" hangingPunct="1"/>
            <a:r>
              <a:rPr lang="en-US" altLang="en-US" dirty="0">
                <a:latin typeface="Calibri" panose="020F0502020204030204" pitchFamily="34" charset="0"/>
              </a:rPr>
              <a:t>Although the U.S. has the highest public debt in absolute terms, a number of countries owe more relative to their ability to support it (through income, or GDP).</a:t>
            </a:r>
          </a:p>
        </p:txBody>
      </p:sp>
    </p:spTree>
    <p:extLst>
      <p:ext uri="{BB962C8B-B14F-4D97-AF65-F5344CB8AC3E}">
        <p14:creationId xmlns:p14="http://schemas.microsoft.com/office/powerpoint/2010/main" val="241540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C3E647A-7D8D-443C-AF54-481E1AF2C31C}" type="slidenum">
              <a:rPr lang="en-US" altLang="en-US"/>
              <a:pPr/>
              <a:t>23</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Interest charges are the main burden imposed by the debt because government always has to at least pay the interest on their debt in order to remain in good credit standing.</a:t>
            </a:r>
          </a:p>
          <a:p>
            <a:pPr eaLnBrk="1" hangingPunct="1"/>
            <a:r>
              <a:rPr lang="en-US" altLang="en-US" dirty="0">
                <a:latin typeface="Calibri" panose="020F0502020204030204" pitchFamily="34" charset="0"/>
              </a:rPr>
              <a:t>Can the federal government go bankrupt? There are reasons why it cannot.</a:t>
            </a:r>
          </a:p>
          <a:p>
            <a:pPr eaLnBrk="1" hangingPunct="1"/>
            <a:r>
              <a:rPr lang="en-US" altLang="en-US" dirty="0">
                <a:latin typeface="Calibri" panose="020F0502020204030204" pitchFamily="34" charset="0"/>
              </a:rPr>
              <a:t>The government can raise taxes to pay back the debt, and it can borrow more (i.e. sell new bonds) to refinance bonds when they mature. Corporations use similar methods — 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altLang="en-US" dirty="0">
                <a:latin typeface="Calibri" panose="020F0502020204030204" pitchFamily="34" charset="0"/>
              </a:rPr>
              <a:t>The government has the power to tax, which businesses and individuals do not have when they are in debt.</a:t>
            </a:r>
          </a:p>
          <a:p>
            <a:pPr eaLnBrk="1" hangingPunct="1"/>
            <a:r>
              <a:rPr lang="en-US" altLang="en-US" dirty="0">
                <a:latin typeface="Calibri" panose="020F0502020204030204" pitchFamily="34" charset="0"/>
              </a:rPr>
              <a:t>Does the debt impose a burden on future generations? In 2015 the per capita federal debt in U.S. was $56,368. But the public debt is a public credit — 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317250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3EE3252-F3AB-44F7-877E-4C60AFD2C9C1}" type="slidenum">
              <a:rPr lang="en-US" altLang="en-US"/>
              <a:pPr/>
              <a:t>24</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Repayment of the debt affects income distribution. If working taxpayers will be paying interest to the mainly wealthier groups who hold the bonds, this probably increases income inequality.</a:t>
            </a:r>
          </a:p>
          <a:p>
            <a:pPr eaLnBrk="1" hangingPunct="1"/>
            <a:r>
              <a:rPr lang="en-US" altLang="en-US" dirty="0">
                <a:latin typeface="Calibri" panose="020F0502020204030204" pitchFamily="34" charset="0"/>
              </a:rPr>
              <a:t>Since interest must be paid out of government revenues, a large debt and high interest can increase the tax burden and may decrease incentives to work, save, and invest for taxpayers.</a:t>
            </a:r>
          </a:p>
          <a:p>
            <a:pPr eaLnBrk="1" hangingPunct="1"/>
            <a:r>
              <a:rPr lang="en-US" altLang="en-US" dirty="0">
                <a:latin typeface="Calibri" panose="020F0502020204030204"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altLang="en-US" dirty="0">
                <a:latin typeface="Calibri" panose="020F0502020204030204" pitchFamily="34" charset="0"/>
              </a:rPr>
              <a:t>Some economists believe that public borrowing crowds out private investment, but the extent of this effect is not clear. See the next slide for the graph.</a:t>
            </a:r>
          </a:p>
          <a:p>
            <a:r>
              <a:rPr lang="en-US" altLang="en-US" dirty="0">
                <a:latin typeface="Calibri" panose="020F0502020204030204"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68086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5671B4-6F42-4980-B111-A8A0D4001A9D}" type="slidenum">
              <a:rPr lang="en-US" altLang="en-US"/>
              <a:pPr/>
              <a:t>25</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This figure shows the investment demand curve and the crowding-out effect. If the investment demand curve (ID</a:t>
            </a:r>
            <a:r>
              <a:rPr lang="en-US" altLang="en-US" baseline="-25000" dirty="0">
                <a:latin typeface="Calibri" panose="020F0502020204030204" pitchFamily="34" charset="0"/>
              </a:rPr>
              <a:t>1</a:t>
            </a:r>
            <a:r>
              <a:rPr lang="en-US" altLang="en-US" dirty="0">
                <a:latin typeface="Calibri" panose="020F0502020204030204" pitchFamily="34" charset="0"/>
              </a:rPr>
              <a:t>) is fixed, the increase in the interest rate from 6 percent to 10 percent caused by financing a large public debt will move the economy from a to b, crowding out $10 billion of private investment, and decreasing the size of the capital stock inherited by future generations. However, if the public goods enabled by the debt improve the investment prospects of businesses, the private investment demand curve will shift rightward, as from ID</a:t>
            </a:r>
            <a:r>
              <a:rPr lang="en-US" altLang="en-US" baseline="-25000" dirty="0">
                <a:latin typeface="Calibri" panose="020F0502020204030204" pitchFamily="34" charset="0"/>
              </a:rPr>
              <a:t>1</a:t>
            </a:r>
            <a:r>
              <a:rPr lang="en-US" altLang="en-US" dirty="0">
                <a:latin typeface="Calibri" panose="020F0502020204030204" pitchFamily="34" charset="0"/>
              </a:rPr>
              <a:t> to ID</a:t>
            </a:r>
            <a:r>
              <a:rPr lang="en-US" altLang="en-US" baseline="-25000" dirty="0">
                <a:latin typeface="Calibri" panose="020F0502020204030204" pitchFamily="34" charset="0"/>
              </a:rPr>
              <a:t>2</a:t>
            </a:r>
            <a:r>
              <a:rPr lang="en-US" altLang="en-US" dirty="0">
                <a:latin typeface="Calibri" panose="020F0502020204030204" pitchFamily="34" charset="0"/>
              </a:rPr>
              <a:t>. That shift may offset the crowding-out effect wholly or in part. In this case, it moves the economy from a to c.</a:t>
            </a:r>
          </a:p>
        </p:txBody>
      </p:sp>
    </p:spTree>
    <p:extLst>
      <p:ext uri="{BB962C8B-B14F-4D97-AF65-F5344CB8AC3E}">
        <p14:creationId xmlns:p14="http://schemas.microsoft.com/office/powerpoint/2010/main" val="3693647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58CCE32-6EE8-432B-A75A-336AB768097E}" type="slidenum">
              <a:rPr lang="en-US" altLang="en-US"/>
              <a:pPr/>
              <a:t>26</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Social Security is the major public retirement program in the United States. Half of the tax (6.2%) is paid by individuals and half is paid by employers (another 6.2%).</a:t>
            </a:r>
          </a:p>
          <a:p>
            <a:r>
              <a:rPr lang="en-US" altLang="en-US" dirty="0">
                <a:latin typeface="Calibri" panose="020F0502020204030204" pitchFamily="34" charset="0"/>
              </a:rPr>
              <a:t>The Medicare program is the health care program for people age 65 and older in the United States. Half of the tax (1.45 %) is paid by individuals and half is paid by employers (another 1.45%).</a:t>
            </a:r>
          </a:p>
          <a:p>
            <a:r>
              <a:rPr lang="en-US" altLang="en-US" dirty="0">
                <a:latin typeface="Calibri" panose="020F0502020204030204" pitchFamily="34" charset="0"/>
              </a:rPr>
              <a:t>There is an impending long-run shortfall in Social Security funding. It is a “pay-as-you-go” system, meaning that current revenues are used to pay current retirees (instead of paying from funds accumulated over time). Despite efforts to build a trust fund, eventually Social Security revenues will fall below payouts to retirees. Baby boomers are entering retirement age and living longer, meaning that there will be more recipients receiving payouts for longer periods of time.</a:t>
            </a:r>
          </a:p>
          <a:p>
            <a:r>
              <a:rPr lang="en-US" altLang="en-US" dirty="0">
                <a:latin typeface="Calibri" panose="020F0502020204030204" pitchFamily="34" charset="0"/>
              </a:rPr>
              <a:t>The ratio of the number of workers contributing to the system for each recipient has declined.</a:t>
            </a:r>
          </a:p>
        </p:txBody>
      </p:sp>
    </p:spTree>
    <p:extLst>
      <p:ext uri="{BB962C8B-B14F-4D97-AF65-F5344CB8AC3E}">
        <p14:creationId xmlns:p14="http://schemas.microsoft.com/office/powerpoint/2010/main" val="2418470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456B18-DE2E-4E49-85B1-BCCCC3663764}" type="slidenum">
              <a:rPr lang="en-US" altLang="en-US"/>
              <a:pPr/>
              <a:t>27</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Numerous solutions have been suggested and each has an economic trade-off: reduce benefits by reducing direct payments, taxing benefits, and/or increasing the age at which workers are eligible to receive benefits (already part of the system), increase revenues by raising payroll taxes, increase the trust fund by setting aside more of current system revenues, or by investing trust fund monies in corporate stocks and bonds. Additionally, one solution is to allow workers to invest half of their payroll taxes in approved stock and bond funds — sometimes referred to as “privatizing” Social Security. There are many possible solutions, and the political process may well result in a combination of the many policies proposed.</a:t>
            </a:r>
          </a:p>
        </p:txBody>
      </p:sp>
    </p:spTree>
    <p:extLst>
      <p:ext uri="{BB962C8B-B14F-4D97-AF65-F5344CB8AC3E}">
        <p14:creationId xmlns:p14="http://schemas.microsoft.com/office/powerpoint/2010/main" val="365599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A646288-489F-4A35-A626-978FF3755CE8}" type="slidenum">
              <a:rPr lang="en-US" altLang="en-US"/>
              <a:pPr/>
              <a:t>3</a:t>
            </a:fld>
            <a:endParaRPr lang="en-US" alt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Expansionary fiscal policy is used to combat a recession. The problem during a recession is that aggregate demand is too low, so increasing government spending and/or a reduction in taxes will increase aggregate demand. Expansionary fiscal policy will create a deficit.</a:t>
            </a:r>
          </a:p>
        </p:txBody>
      </p:sp>
    </p:spTree>
    <p:extLst>
      <p:ext uri="{BB962C8B-B14F-4D97-AF65-F5344CB8AC3E}">
        <p14:creationId xmlns:p14="http://schemas.microsoft.com/office/powerpoint/2010/main" val="424361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9C0EBD-D327-4FAB-9DD9-6D1558E6945F}" type="slidenum">
              <a:rPr lang="en-US" altLang="en-US"/>
              <a:pPr/>
              <a:t>4</a:t>
            </a:fld>
            <a:endParaRPr lang="en-US"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This figure shows the expansionary fiscal policy. Expansionary fiscal policy uses increases in government spending or tax cuts to push the economy out of recession. In an economy with a MPC of .75, a $5 billion increase in government spending, or a $6.67 billion decrease in personal taxes (producing a $5 billion initial increase in consumption), expands aggregate demand from AD</a:t>
            </a:r>
            <a:r>
              <a:rPr lang="en-US" altLang="en-US" baseline="-25000" dirty="0">
                <a:latin typeface="Calibri" panose="020F0502020204030204" pitchFamily="34" charset="0"/>
              </a:rPr>
              <a:t>2</a:t>
            </a:r>
            <a:r>
              <a:rPr lang="en-US" altLang="en-US" dirty="0">
                <a:latin typeface="Calibri" panose="020F0502020204030204" pitchFamily="34" charset="0"/>
              </a:rPr>
              <a:t> to the downsloping dashed curve. The multiplier then magnifies this initial increase in spending to AD</a:t>
            </a:r>
            <a:r>
              <a:rPr lang="en-US" altLang="en-US" baseline="-25000" dirty="0">
                <a:latin typeface="Calibri" panose="020F0502020204030204" pitchFamily="34" charset="0"/>
              </a:rPr>
              <a:t>1</a:t>
            </a:r>
            <a:r>
              <a:rPr lang="en-US" altLang="en-US" dirty="0">
                <a:latin typeface="Calibri" panose="020F0502020204030204" pitchFamily="34" charset="0"/>
              </a:rPr>
              <a:t>. So real GDP rises along the horizontal axis by $20 billion.</a:t>
            </a:r>
          </a:p>
        </p:txBody>
      </p:sp>
    </p:spTree>
    <p:extLst>
      <p:ext uri="{BB962C8B-B14F-4D97-AF65-F5344CB8AC3E}">
        <p14:creationId xmlns:p14="http://schemas.microsoft.com/office/powerpoint/2010/main" val="400395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9978275-41F9-4E6D-B05B-A4461787AB47}" type="slidenum">
              <a:rPr lang="en-US" altLang="en-US"/>
              <a:pPr/>
              <a:t>5</a:t>
            </a:fld>
            <a:endParaRPr lang="en-US"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When demand-pull inflation occurs, contractionary policy is the remedy. The problem with inflation is that aggregate demand is too high so the government will decrease government spending and/or increase taxes to cause aggregate demand to fall. When the government uses contractionary fiscal policy, it will create a surplus.</a:t>
            </a:r>
          </a:p>
        </p:txBody>
      </p:sp>
    </p:spTree>
    <p:extLst>
      <p:ext uri="{BB962C8B-B14F-4D97-AF65-F5344CB8AC3E}">
        <p14:creationId xmlns:p14="http://schemas.microsoft.com/office/powerpoint/2010/main" val="141229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2AADD7-C863-4152-89E7-4748A3024D37}" type="slidenum">
              <a:rPr lang="en-US" altLang="en-US"/>
              <a:pPr/>
              <a:t>6</a:t>
            </a:fld>
            <a:endParaRPr lang="en-US" alt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This figure shows the effects of contractionary fiscal policy.</a:t>
            </a:r>
          </a:p>
          <a:p>
            <a:r>
              <a:rPr lang="en-US" altLang="en-US" dirty="0">
                <a:latin typeface="Calibri" panose="020F0502020204030204" pitchFamily="34" charset="0"/>
              </a:rPr>
              <a:t>Contractionary fiscal policy uses decreases in government spending, increases in taxes, or both, to reduce demand-pull inflation. Here, an increase in aggregate demand from AD</a:t>
            </a:r>
            <a:r>
              <a:rPr lang="en-US" altLang="en-US" baseline="-25000" dirty="0">
                <a:latin typeface="Calibri" panose="020F0502020204030204" pitchFamily="34" charset="0"/>
              </a:rPr>
              <a:t>3 </a:t>
            </a:r>
            <a:r>
              <a:rPr lang="en-US" altLang="en-US" dirty="0">
                <a:latin typeface="Calibri" panose="020F0502020204030204" pitchFamily="34" charset="0"/>
              </a:rPr>
              <a:t>to AD</a:t>
            </a:r>
            <a:r>
              <a:rPr lang="en-US" altLang="en-US" baseline="-25000" dirty="0">
                <a:latin typeface="Calibri" panose="020F0502020204030204" pitchFamily="34" charset="0"/>
              </a:rPr>
              <a:t>4</a:t>
            </a:r>
            <a:r>
              <a:rPr lang="en-US" altLang="en-US" dirty="0">
                <a:latin typeface="Calibri" panose="020F0502020204030204" pitchFamily="34" charset="0"/>
              </a:rPr>
              <a:t> has driven the economy to point b and ratcheted the price level up to P</a:t>
            </a:r>
            <a:r>
              <a:rPr lang="en-US" altLang="en-US" baseline="-25000" dirty="0">
                <a:latin typeface="Calibri" panose="020F0502020204030204" pitchFamily="34" charset="0"/>
              </a:rPr>
              <a:t>2</a:t>
            </a:r>
            <a:r>
              <a:rPr lang="en-US" altLang="en-US" dirty="0">
                <a:latin typeface="Calibri" panose="020F0502020204030204" pitchFamily="34" charset="0"/>
              </a:rPr>
              <a:t>, where it becomes inflexible downward. If the economy’s MPC is .75 and the multiplier therefore is 4, the government can either reduce its spending by $3 billion or increase its taxes by $4 billion (which will decrease consumption by $3 billion) to eliminate the inflationary GDP gap of $12 billion (= $522 billion - $510 billion). Aggregate demand will shift leftward, first from AD</a:t>
            </a:r>
            <a:r>
              <a:rPr lang="en-US" altLang="en-US" baseline="-25000" dirty="0">
                <a:latin typeface="Calibri" panose="020F0502020204030204" pitchFamily="34" charset="0"/>
              </a:rPr>
              <a:t>4 </a:t>
            </a:r>
            <a:r>
              <a:rPr lang="en-US" altLang="en-US" dirty="0">
                <a:latin typeface="Calibri" panose="020F0502020204030204" pitchFamily="34" charset="0"/>
              </a:rPr>
              <a:t>to the dashed downsloping curve to its left, and then to AD</a:t>
            </a:r>
            <a:r>
              <a:rPr lang="en-US" altLang="en-US" baseline="-25000" dirty="0">
                <a:latin typeface="Calibri" panose="020F0502020204030204" pitchFamily="34" charset="0"/>
              </a:rPr>
              <a:t>5</a:t>
            </a:r>
            <a:r>
              <a:rPr lang="en-US" altLang="en-US" dirty="0">
                <a:latin typeface="Calibri" panose="020F0502020204030204" pitchFamily="34" charset="0"/>
              </a:rPr>
              <a:t>. With the price level remaining at P</a:t>
            </a:r>
            <a:r>
              <a:rPr lang="en-US" altLang="en-US" baseline="-25000" dirty="0">
                <a:latin typeface="Calibri" panose="020F0502020204030204" pitchFamily="34" charset="0"/>
              </a:rPr>
              <a:t>2</a:t>
            </a:r>
            <a:r>
              <a:rPr lang="en-US" altLang="en-US" dirty="0">
                <a:latin typeface="Calibri" panose="020F0502020204030204" pitchFamily="34" charset="0"/>
              </a:rPr>
              <a:t>, the economy will move from point b to point c and the inflationary GDP gap will disappear.</a:t>
            </a:r>
          </a:p>
        </p:txBody>
      </p:sp>
    </p:spTree>
    <p:extLst>
      <p:ext uri="{BB962C8B-B14F-4D97-AF65-F5344CB8AC3E}">
        <p14:creationId xmlns:p14="http://schemas.microsoft.com/office/powerpoint/2010/main" val="233568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5225CB-1AEF-4A7C-ACF5-F9ECC38A04FB}" type="slidenum">
              <a:rPr lang="en-US" altLang="en-US"/>
              <a:pPr/>
              <a:t>7</a:t>
            </a:fld>
            <a:endParaRPr lang="en-US" altLang="en-US" dirty="0"/>
          </a:p>
        </p:txBody>
      </p:sp>
      <p:sp>
        <p:nvSpPr>
          <p:cNvPr id="1741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a:defRPr/>
            </a:pPr>
            <a:r>
              <a:rPr lang="en-US" dirty="0">
                <a:latin typeface="+mj-lt"/>
                <a:ea typeface="+mn-ea"/>
              </a:rPr>
              <a:t>Economists tend to favor higher government spending during recessions and higher taxes during inflationary times if they are concerned about unmet social needs or infrastructure. Both actions either expand or preserve the size of government.</a:t>
            </a:r>
          </a:p>
          <a:p>
            <a:pPr>
              <a:defRPr/>
            </a:pPr>
            <a:r>
              <a:rPr lang="en-US" dirty="0">
                <a:latin typeface="+mj-lt"/>
                <a:ea typeface="+mn-ea"/>
              </a:rPr>
              <a:t>Others tend to favor lower taxes for recessions and lower government spending during inflationary periods when they think government is too large and inefficient. Both of these actions either restrain the growth of government or reduce taxes.</a:t>
            </a:r>
          </a:p>
          <a:p>
            <a:pPr eaLnBrk="1" hangingPunct="1">
              <a:defRPr/>
            </a:pPr>
            <a:endParaRPr lang="en-US" dirty="0">
              <a:ea typeface="+mn-ea"/>
            </a:endParaRPr>
          </a:p>
        </p:txBody>
      </p:sp>
    </p:spTree>
    <p:extLst>
      <p:ext uri="{BB962C8B-B14F-4D97-AF65-F5344CB8AC3E}">
        <p14:creationId xmlns:p14="http://schemas.microsoft.com/office/powerpoint/2010/main" val="385073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6D8B55-74A8-4B8C-B532-069FB562BBD0}" type="slidenum">
              <a:rPr lang="en-US" altLang="en-US"/>
              <a:pPr/>
              <a:t>8</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Built-in stability arises because net taxes change with GDP (recall that taxes reduce incomes and therefore, spending). It is desirable for spending to rise when the economy is slumping and vice versa when the economy is becoming inflationary. Automatic stability reduces instability, but does not eliminate economic instability.</a:t>
            </a:r>
          </a:p>
          <a:p>
            <a:pPr>
              <a:buClr>
                <a:srgbClr val="3399FF"/>
              </a:buClr>
              <a:buSzPct val="125000"/>
            </a:pPr>
            <a:r>
              <a:rPr lang="en-US" altLang="en-US" dirty="0">
                <a:latin typeface="Calibri" panose="020F0502020204030204" pitchFamily="34" charset="0"/>
              </a:rPr>
              <a:t>Tax revenues vary directly with GDP; income, sales, excise, and payroll taxes all increase when the economy is expanding and all decrease when the economy is contracting.</a:t>
            </a:r>
          </a:p>
          <a:p>
            <a:pPr>
              <a:buClr>
                <a:srgbClr val="3399FF"/>
              </a:buClr>
              <a:buSzPct val="125000"/>
            </a:pPr>
            <a:r>
              <a:rPr lang="en-US" altLang="en-US" dirty="0">
                <a:latin typeface="Calibri" panose="020F0502020204030204" pitchFamily="34" charset="0"/>
              </a:rPr>
              <a:t>Transfer payments like unemployment compensation and welfare payments vary indirectly with the economic business cycles. Unemployment compensation and welfare payments decrease during economic expansion. Unemployment compensation and welfare payments increase during economic contractions.</a:t>
            </a:r>
          </a:p>
          <a:p>
            <a:pPr eaLnBrk="1" hangingPunct="1"/>
            <a:r>
              <a:rPr lang="en-US" altLang="en-US" dirty="0">
                <a:latin typeface="Calibri" panose="020F0502020204030204" pitchFamily="34" charset="0"/>
              </a:rPr>
              <a:t>The size of automatic stability depends on the responsiveness of changes in taxes to changes in GDP: The more progressive the tax system, the greater the economy’s built-in stability.</a:t>
            </a:r>
          </a:p>
          <a:p>
            <a:pPr eaLnBrk="1" hangingPunct="1"/>
            <a:r>
              <a:rPr lang="en-US" altLang="en-US" dirty="0">
                <a:latin typeface="Calibri" panose="020F0502020204030204" pitchFamily="34" charset="0"/>
              </a:rPr>
              <a:t>A progressive tax system means the average tax rate rises with GDP.</a:t>
            </a:r>
          </a:p>
          <a:p>
            <a:pPr eaLnBrk="1" hangingPunct="1"/>
            <a:r>
              <a:rPr lang="en-US" altLang="en-US" dirty="0">
                <a:latin typeface="Calibri" panose="020F0502020204030204" pitchFamily="34" charset="0"/>
              </a:rPr>
              <a:t>A proportional tax system means the average tax rate remains constant as GDP rises.</a:t>
            </a:r>
          </a:p>
          <a:p>
            <a:pPr eaLnBrk="1" hangingPunct="1"/>
            <a:r>
              <a:rPr lang="en-US" altLang="en-US" dirty="0">
                <a:latin typeface="Calibri" panose="020F0502020204030204" pitchFamily="34" charset="0"/>
              </a:rPr>
              <a:t>A regressive tax system means the average tax rate falls as GDP rises.</a:t>
            </a:r>
          </a:p>
          <a:p>
            <a:r>
              <a:rPr lang="en-US" altLang="en-US" dirty="0">
                <a:latin typeface="Calibri" panose="020F0502020204030204" pitchFamily="34" charset="0"/>
              </a:rPr>
              <a:t>However, tax revenues will rise with GDP under both the progressive and the proportional tax systems, and they may rise, fall, or stay the same under a regressive tax system.</a:t>
            </a:r>
          </a:p>
        </p:txBody>
      </p:sp>
    </p:spTree>
    <p:extLst>
      <p:ext uri="{BB962C8B-B14F-4D97-AF65-F5344CB8AC3E}">
        <p14:creationId xmlns:p14="http://schemas.microsoft.com/office/powerpoint/2010/main" val="94687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C59159-ACF2-43A4-AF95-EE36B38E02C7}" type="slidenum">
              <a:rPr lang="en-US" altLang="en-US"/>
              <a:pPr/>
              <a:t>9</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This figure shows built-in stability. Tax revenues, T, vary directly with GDP, and government spending, G, is assumed to be independent of GDP. As GDP falls in a recession, deficits occur automatically and help alleviate the recession. As GDP rises during expansion, surpluses occur automatically and help offset possible inflation.</a:t>
            </a:r>
          </a:p>
        </p:txBody>
      </p:sp>
    </p:spTree>
    <p:extLst>
      <p:ext uri="{BB962C8B-B14F-4D97-AF65-F5344CB8AC3E}">
        <p14:creationId xmlns:p14="http://schemas.microsoft.com/office/powerpoint/2010/main" val="53660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B098C19A-5436-4863-8950-8FF187DEAD2D}"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33073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048F7FA8-DDC0-4758-B0A4-F172C47EF323}"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8740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29B23E38-5F29-4061-A4A6-5CEAEA8FDEF9}"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899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33-</a:t>
            </a:r>
            <a:fld id="{5930579C-F6F2-47FF-9DFE-1F47DAE5F3F5}"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a:defRPr smtClean="0">
                <a:ea typeface="MS PGothic" panose="020B0600070205080204" pitchFamily="34" charset="-128"/>
              </a:defRPr>
            </a:lvl1pPr>
          </a:lstStyle>
          <a:p>
            <a:pPr>
              <a:defRPr/>
            </a:pPr>
            <a:fld id="{21384CAA-BCDF-4302-8D82-F2757C71B172}" type="datetimeFigureOut">
              <a:rPr lang="en-US" altLang="en-US"/>
              <a:pPr>
                <a:defRPr/>
              </a:pPr>
              <a:t>1/26/2018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3DEF479C-E714-43D8-9E55-A698F7F6819D}" type="slidenum">
              <a:rPr lang="en-US" altLang="en-US"/>
              <a:pPr>
                <a:defRPr/>
              </a:pPr>
              <a:t>‹#›</a:t>
            </a:fld>
            <a:endParaRPr lang="en-US" altLang="en-US" dirty="0"/>
          </a:p>
        </p:txBody>
      </p:sp>
    </p:spTree>
    <p:extLst>
      <p:ext uri="{BB962C8B-B14F-4D97-AF65-F5344CB8AC3E}">
        <p14:creationId xmlns:p14="http://schemas.microsoft.com/office/powerpoint/2010/main" val="301010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C906D3C-7537-4778-B179-4C64BC22E924}"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75544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56D704A-922C-402D-851B-E69E7BCFB199}"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4580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E9D91D58-EBF9-4D2E-A08B-CC2ADA4D627C}"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04633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B1D014D2-8706-4405-AC39-54F6AB5DA3F7}"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endParaRPr lang="en-US" dirty="0"/>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33-</a:t>
            </a:r>
            <a:fld id="{5930579C-F6F2-47FF-9DFE-1F47DAE5F3F5}"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98687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B2EFC08-1BF9-4781-B897-8578BB353828}"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57013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FEDBC126-121C-49B4-9A96-B2E8622BE68E}"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10427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91102CF-6FCD-43F1-83AC-21F03725CAD0}"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26019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ED48EDB4-16D4-4D67-8CBD-1C757385F588}"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panose="020B0604020202020204" pitchFamily="34" charset="0"/>
                <a:ea typeface="+mn-ea"/>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panose="020B0604020202020204" pitchFamily="34" charset="0"/>
                <a:ea typeface="+mn-ea"/>
              </a:defRPr>
            </a:lvl1pPr>
          </a:lstStyle>
          <a:p>
            <a:pPr>
              <a:defRPr/>
            </a:pPr>
            <a:endParaRPr lang="en-US" dirty="0"/>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729" r:id="rId1"/>
    <p:sldLayoutId id="214748373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3"/>
          <p:cNvSpPr>
            <a:spLocks noGrp="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27</a:t>
            </a:r>
            <a:endParaRPr lang="en-US" altLang="en-US" dirty="0">
              <a:ea typeface="+mj-ea"/>
            </a:endParaRPr>
          </a:p>
        </p:txBody>
      </p:sp>
      <p:sp>
        <p:nvSpPr>
          <p:cNvPr id="5122" name="Subtitle 4"/>
          <p:cNvSpPr>
            <a:spLocks noGrp="1"/>
          </p:cNvSpPr>
          <p:nvPr>
            <p:ph type="subTitle" idx="1"/>
          </p:nvPr>
        </p:nvSpPr>
        <p:spPr/>
        <p:txBody>
          <a:bodyPr rtlCol="0"/>
          <a:lstStyle/>
          <a:p>
            <a:pPr eaLnBrk="1" fontAlgn="auto" hangingPunct="1">
              <a:spcAft>
                <a:spcPts val="0"/>
              </a:spcAft>
              <a:defRPr/>
            </a:pPr>
            <a:r>
              <a:rPr lang="en-US" altLang="en-US" sz="3200" dirty="0">
                <a:solidFill>
                  <a:schemeClr val="tx1">
                    <a:lumMod val="50000"/>
                    <a:lumOff val="50000"/>
                  </a:schemeClr>
                </a:solidFill>
                <a:latin typeface="+mj-lt"/>
                <a:ea typeface="+mn-ea"/>
              </a:rPr>
              <a:t>Fiscal Policy, Deficits, and Debt</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Evaluating Fiscal Policy</a:t>
            </a:r>
          </a:p>
        </p:txBody>
      </p:sp>
      <p:sp>
        <p:nvSpPr>
          <p:cNvPr id="22531" name="Rectangle 3"/>
          <p:cNvSpPr>
            <a:spLocks noGrp="1" noChangeArrowheads="1"/>
          </p:cNvSpPr>
          <p:nvPr>
            <p:ph idx="1"/>
          </p:nvPr>
        </p:nvSpPr>
        <p:spPr/>
        <p:txBody>
          <a:bodyPr/>
          <a:lstStyle/>
          <a:p>
            <a:pPr eaLnBrk="1" hangingPunct="1"/>
            <a:r>
              <a:rPr lang="en-US" altLang="en-US" sz="3200" dirty="0"/>
              <a:t>Is the fiscal policy…</a:t>
            </a:r>
          </a:p>
          <a:p>
            <a:pPr lvl="1" eaLnBrk="1" hangingPunct="1">
              <a:buClr>
                <a:schemeClr val="accent1"/>
              </a:buClr>
            </a:pPr>
            <a:r>
              <a:rPr lang="en-US" altLang="en-US" sz="3200" dirty="0"/>
              <a:t>Expansionary?</a:t>
            </a:r>
          </a:p>
          <a:p>
            <a:pPr lvl="1" eaLnBrk="1" hangingPunct="1">
              <a:buClr>
                <a:schemeClr val="accent1"/>
              </a:buClr>
            </a:pPr>
            <a:r>
              <a:rPr lang="en-US" altLang="en-US" sz="3200" dirty="0"/>
              <a:t>Neutral?</a:t>
            </a:r>
          </a:p>
          <a:p>
            <a:pPr lvl="1" eaLnBrk="1" hangingPunct="1">
              <a:buClr>
                <a:schemeClr val="accent1"/>
              </a:buClr>
            </a:pPr>
            <a:r>
              <a:rPr lang="en-US" altLang="en-US" sz="3200" dirty="0"/>
              <a:t>Contractionary?</a:t>
            </a:r>
          </a:p>
          <a:p>
            <a:pPr eaLnBrk="1" hangingPunct="1"/>
            <a:r>
              <a:rPr lang="en-US" altLang="en-US" sz="3200" dirty="0"/>
              <a:t>Use the cyclically adjusted budget to evaluate </a:t>
            </a:r>
          </a:p>
        </p:txBody>
      </p:sp>
      <p:sp>
        <p:nvSpPr>
          <p:cNvPr id="22532"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Cyclically Adjusted Budgets</a:t>
            </a:r>
          </a:p>
        </p:txBody>
      </p:sp>
      <p:grpSp>
        <p:nvGrpSpPr>
          <p:cNvPr id="2" name="Group 29"/>
          <p:cNvGrpSpPr>
            <a:grpSpLocks/>
          </p:cNvGrpSpPr>
          <p:nvPr/>
        </p:nvGrpSpPr>
        <p:grpSpPr bwMode="auto">
          <a:xfrm>
            <a:off x="1905000" y="1314951"/>
            <a:ext cx="5351463" cy="4764088"/>
            <a:chOff x="1981200" y="1295400"/>
            <a:chExt cx="5351461" cy="4764284"/>
          </a:xfrm>
        </p:grpSpPr>
        <p:pic>
          <p:nvPicPr>
            <p:cNvPr id="24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5653" y="1295400"/>
              <a:ext cx="5337007" cy="476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4" name="Rectangle 5"/>
            <p:cNvSpPr>
              <a:spLocks noChangeAspect="1" noChangeArrowheads="1"/>
            </p:cNvSpPr>
            <p:nvPr/>
          </p:nvSpPr>
          <p:spPr bwMode="auto">
            <a:xfrm>
              <a:off x="1981200" y="1295400"/>
              <a:ext cx="5351461" cy="4592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6" name="Line 8"/>
          <p:cNvSpPr>
            <a:spLocks noChangeAspect="1" noChangeShapeType="1"/>
          </p:cNvSpPr>
          <p:nvPr/>
        </p:nvSpPr>
        <p:spPr bwMode="auto">
          <a:xfrm>
            <a:off x="1905000" y="3616826"/>
            <a:ext cx="481965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Text Box 9"/>
          <p:cNvSpPr txBox="1">
            <a:spLocks noChangeAspect="1" noChangeArrowheads="1"/>
          </p:cNvSpPr>
          <p:nvPr/>
        </p:nvSpPr>
        <p:spPr bwMode="auto">
          <a:xfrm>
            <a:off x="6737350" y="3418389"/>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G</a:t>
            </a:r>
          </a:p>
        </p:txBody>
      </p:sp>
      <p:sp>
        <p:nvSpPr>
          <p:cNvPr id="8" name="Text Box 10"/>
          <p:cNvSpPr txBox="1">
            <a:spLocks noChangeAspect="1" noChangeArrowheads="1"/>
          </p:cNvSpPr>
          <p:nvPr/>
        </p:nvSpPr>
        <p:spPr bwMode="auto">
          <a:xfrm>
            <a:off x="6613525" y="1541964"/>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T</a:t>
            </a:r>
          </a:p>
        </p:txBody>
      </p:sp>
      <p:sp>
        <p:nvSpPr>
          <p:cNvPr id="9" name="Text Box 15"/>
          <p:cNvSpPr txBox="1">
            <a:spLocks noChangeAspect="1" noChangeArrowheads="1"/>
          </p:cNvSpPr>
          <p:nvPr/>
        </p:nvSpPr>
        <p:spPr bwMode="auto">
          <a:xfrm>
            <a:off x="2930525" y="5863139"/>
            <a:ext cx="763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GDP</a:t>
            </a:r>
            <a:r>
              <a:rPr lang="en-US" altLang="en-US" sz="1800" b="1" baseline="-25000" dirty="0">
                <a:latin typeface="Arial" panose="020B0604020202020204" pitchFamily="34" charset="0"/>
              </a:rPr>
              <a:t>2</a:t>
            </a:r>
          </a:p>
        </p:txBody>
      </p:sp>
      <p:sp>
        <p:nvSpPr>
          <p:cNvPr id="10" name="Text Box 16"/>
          <p:cNvSpPr txBox="1">
            <a:spLocks noChangeAspect="1" noChangeArrowheads="1"/>
          </p:cNvSpPr>
          <p:nvPr/>
        </p:nvSpPr>
        <p:spPr bwMode="auto">
          <a:xfrm>
            <a:off x="3844925" y="5863139"/>
            <a:ext cx="763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GDP</a:t>
            </a:r>
            <a:r>
              <a:rPr lang="en-US" altLang="en-US" sz="1800" b="1" baseline="-25000" dirty="0">
                <a:latin typeface="Arial" panose="020B0604020202020204" pitchFamily="34" charset="0"/>
              </a:rPr>
              <a:t>1</a:t>
            </a:r>
          </a:p>
        </p:txBody>
      </p:sp>
      <p:sp>
        <p:nvSpPr>
          <p:cNvPr id="11" name="Line 18"/>
          <p:cNvSpPr>
            <a:spLocks noChangeAspect="1" noChangeShapeType="1"/>
          </p:cNvSpPr>
          <p:nvPr/>
        </p:nvSpPr>
        <p:spPr bwMode="auto">
          <a:xfrm>
            <a:off x="4225925" y="3616826"/>
            <a:ext cx="0" cy="22907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20"/>
          <p:cNvSpPr>
            <a:spLocks noChangeAspect="1" noChangeShapeType="1"/>
          </p:cNvSpPr>
          <p:nvPr/>
        </p:nvSpPr>
        <p:spPr bwMode="auto">
          <a:xfrm>
            <a:off x="3311525" y="3616826"/>
            <a:ext cx="0" cy="22907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Text Box 22"/>
          <p:cNvSpPr txBox="1">
            <a:spLocks noChangeAspect="1" noChangeArrowheads="1"/>
          </p:cNvSpPr>
          <p:nvPr/>
        </p:nvSpPr>
        <p:spPr bwMode="auto">
          <a:xfrm>
            <a:off x="2620963" y="6355264"/>
            <a:ext cx="315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Real domestic output, GDP</a:t>
            </a:r>
          </a:p>
        </p:txBody>
      </p:sp>
      <p:sp>
        <p:nvSpPr>
          <p:cNvPr id="14" name="Text Box 23"/>
          <p:cNvSpPr txBox="1">
            <a:spLocks noChangeAspect="1" noChangeArrowheads="1"/>
          </p:cNvSpPr>
          <p:nvPr/>
        </p:nvSpPr>
        <p:spPr bwMode="auto">
          <a:xfrm rot="16200000">
            <a:off x="-906462" y="3340601"/>
            <a:ext cx="3854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Government expenditures, G, and</a:t>
            </a:r>
          </a:p>
          <a:p>
            <a:pPr algn="ctr" eaLnBrk="1" hangingPunct="1">
              <a:lnSpc>
                <a:spcPct val="80000"/>
              </a:lnSpc>
              <a:spcBef>
                <a:spcPct val="0"/>
              </a:spcBef>
              <a:buClrTx/>
              <a:buFontTx/>
              <a:buNone/>
            </a:pPr>
            <a:r>
              <a:rPr lang="en-US" altLang="en-US" sz="1800" b="1" dirty="0">
                <a:latin typeface="Arial" panose="020B0604020202020204" pitchFamily="34" charset="0"/>
              </a:rPr>
              <a:t>tax revenues, T (billions)</a:t>
            </a:r>
          </a:p>
        </p:txBody>
      </p:sp>
      <p:sp>
        <p:nvSpPr>
          <p:cNvPr id="15" name="Text Box 25"/>
          <p:cNvSpPr txBox="1">
            <a:spLocks noChangeAspect="1" noChangeArrowheads="1"/>
          </p:cNvSpPr>
          <p:nvPr/>
        </p:nvSpPr>
        <p:spPr bwMode="auto">
          <a:xfrm>
            <a:off x="2889250" y="6106026"/>
            <a:ext cx="82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(year 2)</a:t>
            </a:r>
          </a:p>
        </p:txBody>
      </p:sp>
      <p:sp>
        <p:nvSpPr>
          <p:cNvPr id="16" name="Text Box 26"/>
          <p:cNvSpPr txBox="1">
            <a:spLocks noChangeAspect="1" noChangeArrowheads="1"/>
          </p:cNvSpPr>
          <p:nvPr/>
        </p:nvSpPr>
        <p:spPr bwMode="auto">
          <a:xfrm>
            <a:off x="3814763" y="6106026"/>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(year 1)</a:t>
            </a:r>
          </a:p>
        </p:txBody>
      </p:sp>
      <p:sp>
        <p:nvSpPr>
          <p:cNvPr id="17" name="Text Box 27"/>
          <p:cNvSpPr txBox="1">
            <a:spLocks noChangeAspect="1" noChangeArrowheads="1"/>
          </p:cNvSpPr>
          <p:nvPr/>
        </p:nvSpPr>
        <p:spPr bwMode="auto">
          <a:xfrm>
            <a:off x="1250950" y="3448551"/>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$500</a:t>
            </a:r>
          </a:p>
        </p:txBody>
      </p:sp>
      <p:sp>
        <p:nvSpPr>
          <p:cNvPr id="18" name="Text Box 28"/>
          <p:cNvSpPr txBox="1">
            <a:spLocks noChangeAspect="1" noChangeArrowheads="1"/>
          </p:cNvSpPr>
          <p:nvPr/>
        </p:nvSpPr>
        <p:spPr bwMode="auto">
          <a:xfrm>
            <a:off x="1250950" y="4153401"/>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  450</a:t>
            </a:r>
          </a:p>
        </p:txBody>
      </p:sp>
      <p:sp>
        <p:nvSpPr>
          <p:cNvPr id="19" name="Line 29"/>
          <p:cNvSpPr>
            <a:spLocks noChangeAspect="1" noChangeShapeType="1"/>
          </p:cNvSpPr>
          <p:nvPr/>
        </p:nvSpPr>
        <p:spPr bwMode="auto">
          <a:xfrm flipH="1">
            <a:off x="1905000" y="4315326"/>
            <a:ext cx="14636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21"/>
          <p:cNvSpPr>
            <a:spLocks noChangeAspect="1" noChangeShapeType="1"/>
          </p:cNvSpPr>
          <p:nvPr/>
        </p:nvSpPr>
        <p:spPr bwMode="auto">
          <a:xfrm flipV="1">
            <a:off x="2081213" y="1775326"/>
            <a:ext cx="4549775" cy="348615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AutoShape 30"/>
          <p:cNvSpPr>
            <a:spLocks noChangeAspect="1" noChangeArrowheads="1"/>
          </p:cNvSpPr>
          <p:nvPr/>
        </p:nvSpPr>
        <p:spPr bwMode="auto">
          <a:xfrm>
            <a:off x="3351213" y="4688389"/>
            <a:ext cx="812800" cy="636587"/>
          </a:xfrm>
          <a:prstGeom prst="leftArrow">
            <a:avLst>
              <a:gd name="adj1" fmla="val 50000"/>
              <a:gd name="adj2" fmla="val 31920"/>
            </a:avLst>
          </a:prstGeom>
          <a:solidFill>
            <a:srgbClr val="CC00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 name="Oval 32"/>
          <p:cNvSpPr>
            <a:spLocks noChangeAspect="1" noChangeArrowheads="1"/>
          </p:cNvSpPr>
          <p:nvPr/>
        </p:nvSpPr>
        <p:spPr bwMode="auto">
          <a:xfrm>
            <a:off x="4164013" y="3543801"/>
            <a:ext cx="136525" cy="136525"/>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3" name="Oval 33"/>
          <p:cNvSpPr>
            <a:spLocks noChangeAspect="1" noChangeArrowheads="1"/>
          </p:cNvSpPr>
          <p:nvPr/>
        </p:nvSpPr>
        <p:spPr bwMode="auto">
          <a:xfrm>
            <a:off x="3240088" y="3543801"/>
            <a:ext cx="136525" cy="136525"/>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4" name="Oval 34"/>
          <p:cNvSpPr>
            <a:spLocks noChangeAspect="1" noChangeArrowheads="1"/>
          </p:cNvSpPr>
          <p:nvPr/>
        </p:nvSpPr>
        <p:spPr bwMode="auto">
          <a:xfrm>
            <a:off x="3240088" y="4239126"/>
            <a:ext cx="136525" cy="136525"/>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 name="Text Box 35"/>
          <p:cNvSpPr txBox="1">
            <a:spLocks noChangeAspect="1" noChangeArrowheads="1"/>
          </p:cNvSpPr>
          <p:nvPr/>
        </p:nvSpPr>
        <p:spPr bwMode="auto">
          <a:xfrm>
            <a:off x="4038600" y="3177089"/>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p>
        </p:txBody>
      </p:sp>
      <p:sp>
        <p:nvSpPr>
          <p:cNvPr id="26" name="Text Box 36"/>
          <p:cNvSpPr txBox="1">
            <a:spLocks noChangeAspect="1" noChangeArrowheads="1"/>
          </p:cNvSpPr>
          <p:nvPr/>
        </p:nvSpPr>
        <p:spPr bwMode="auto">
          <a:xfrm>
            <a:off x="3124200" y="3191376"/>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b</a:t>
            </a:r>
          </a:p>
        </p:txBody>
      </p:sp>
      <p:sp>
        <p:nvSpPr>
          <p:cNvPr id="27" name="Text Box 37"/>
          <p:cNvSpPr txBox="1">
            <a:spLocks noChangeAspect="1" noChangeArrowheads="1"/>
          </p:cNvSpPr>
          <p:nvPr/>
        </p:nvSpPr>
        <p:spPr bwMode="auto">
          <a:xfrm>
            <a:off x="3354388" y="42042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p>
        </p:txBody>
      </p:sp>
      <p:sp>
        <p:nvSpPr>
          <p:cNvPr id="24602" name="TextBox 2"/>
          <p:cNvSpPr txBox="1">
            <a:spLocks noChangeArrowheads="1"/>
          </p:cNvSpPr>
          <p:nvPr/>
        </p:nvSpPr>
        <p:spPr bwMode="auto">
          <a:xfrm>
            <a:off x="0" y="6477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nodeType="afterGroup">
                            <p:stCondLst>
                              <p:cond delay="15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par>
                          <p:cTn id="31" fill="hold" nodeType="afterGroup">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nodeType="afterGroup">
                            <p:stCondLst>
                              <p:cond delay="2000"/>
                            </p:stCondLst>
                            <p:childTnLst>
                              <p:par>
                                <p:cTn id="40" presetID="22"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nodeType="afterGroup">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par>
                          <p:cTn id="48" fill="hold" nodeType="afterGroup">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1000"/>
                                        <p:tgtEl>
                                          <p:spTgt spid="21"/>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35" presetClass="path" presetSubtype="0" accel="50000" decel="50000" fill="hold" grpId="1" nodeType="withEffect">
                                  <p:stCondLst>
                                    <p:cond delay="0"/>
                                  </p:stCondLst>
                                  <p:childTnLst>
                                    <p:animMotion origin="layout" path="M 0.09827 1.30928E-6 L -4.16667E-6 1.30928E-6 " pathEditMode="relative" rAng="0" ptsTypes="AA">
                                      <p:cBhvr>
                                        <p:cTn id="55" dur="2000" fill="hold"/>
                                        <p:tgtEl>
                                          <p:spTgt spid="23"/>
                                        </p:tgtEl>
                                        <p:attrNameLst>
                                          <p:attrName>ppt_x</p:attrName>
                                          <p:attrName>ppt_y</p:attrName>
                                        </p:attrNameLst>
                                      </p:cBhvr>
                                      <p:rCtr x="-4900" y="0"/>
                                    </p:animMotion>
                                  </p:childTnLst>
                                </p:cTn>
                              </p:par>
                            </p:childTnLst>
                          </p:cTn>
                        </p:par>
                        <p:par>
                          <p:cTn id="56" fill="hold" nodeType="afterGroup">
                            <p:stCondLst>
                              <p:cond delay="4500"/>
                            </p:stCondLst>
                            <p:childTnLst>
                              <p:par>
                                <p:cTn id="57" presetID="1"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par>
                          <p:cTn id="59" fill="hold" nodeType="afterGroup">
                            <p:stCondLst>
                              <p:cond delay="4500"/>
                            </p:stCondLst>
                            <p:childTnLst>
                              <p:par>
                                <p:cTn id="60" presetID="22" presetClass="entr" presetSubtype="1"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1000"/>
                                        <p:tgtEl>
                                          <p:spTgt spid="12"/>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nodeType="afterGroup">
                            <p:stCondLst>
                              <p:cond delay="5500"/>
                            </p:stCondLst>
                            <p:childTnLst>
                              <p:par>
                                <p:cTn id="68" presetID="22" presetClass="entr" presetSubtype="2"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right)">
                                      <p:cBhvr>
                                        <p:cTn id="70" dur="500"/>
                                        <p:tgtEl>
                                          <p:spTgt spid="19"/>
                                        </p:tgtEl>
                                      </p:cBhvr>
                                    </p:animEffect>
                                  </p:childTnLst>
                                </p:cTn>
                              </p:par>
                            </p:childTnLst>
                          </p:cTn>
                        </p:par>
                        <p:par>
                          <p:cTn id="71" fill="hold" nodeType="afterGroup">
                            <p:stCondLst>
                              <p:cond delay="6000"/>
                            </p:stCondLst>
                            <p:childTnLst>
                              <p:par>
                                <p:cTn id="72" presetID="1"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childTnLst>
                          </p:cTn>
                        </p:par>
                        <p:par>
                          <p:cTn id="74" fill="hold" nodeType="afterGroup">
                            <p:stCondLst>
                              <p:cond delay="6000"/>
                            </p:stCondLst>
                            <p:childTnLst>
                              <p:par>
                                <p:cTn id="75" presetID="1" presetClass="entr" presetSubtype="0"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par>
                          <p:cTn id="77" fill="hold" nodeType="afterGroup">
                            <p:stCondLst>
                              <p:cond delay="6000"/>
                            </p:stCondLst>
                            <p:childTnLst>
                              <p:par>
                                <p:cTn id="78" presetID="1" presetClass="entr" presetSubtype="0"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P spid="17" grpId="0"/>
      <p:bldP spid="18" grpId="0"/>
      <p:bldP spid="21" grpId="0" animBg="1"/>
      <p:bldP spid="22" grpId="0" animBg="1"/>
      <p:bldP spid="23" grpId="0" animBg="1"/>
      <p:bldP spid="23" grpId="1" animBg="1"/>
      <p:bldP spid="24" grpId="0" animBg="1"/>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152400"/>
            <a:ext cx="8686800" cy="1046094"/>
          </a:xfrm>
        </p:spPr>
        <p:txBody>
          <a:bodyPr/>
          <a:lstStyle/>
          <a:p>
            <a:pPr eaLnBrk="1" fontAlgn="auto" hangingPunct="1">
              <a:spcAft>
                <a:spcPts val="0"/>
              </a:spcAft>
              <a:defRPr/>
            </a:pPr>
            <a:r>
              <a:rPr lang="en-US" altLang="en-US" sz="4400" dirty="0">
                <a:ea typeface="+mj-ea"/>
              </a:rPr>
              <a:t>Cyclically Adjusted Budgets </a:t>
            </a:r>
            <a:r>
              <a:rPr lang="en-US" altLang="en-US" sz="4400" dirty="0" smtClean="0">
                <a:ea typeface="+mj-ea"/>
              </a:rPr>
              <a:t>Cont’d</a:t>
            </a:r>
            <a:endParaRPr lang="en-US" altLang="en-US" sz="4400" dirty="0">
              <a:ea typeface="+mj-ea"/>
            </a:endParaRPr>
          </a:p>
        </p:txBody>
      </p:sp>
      <p:grpSp>
        <p:nvGrpSpPr>
          <p:cNvPr id="26627" name="Group 44"/>
          <p:cNvGrpSpPr>
            <a:grpSpLocks/>
          </p:cNvGrpSpPr>
          <p:nvPr/>
        </p:nvGrpSpPr>
        <p:grpSpPr bwMode="auto">
          <a:xfrm>
            <a:off x="989806" y="1423988"/>
            <a:ext cx="6554787" cy="5340350"/>
            <a:chOff x="433" y="921"/>
            <a:chExt cx="4129" cy="3451"/>
          </a:xfrm>
        </p:grpSpPr>
        <p:grpSp>
          <p:nvGrpSpPr>
            <p:cNvPr id="26629" name="Group 61"/>
            <p:cNvGrpSpPr>
              <a:grpSpLocks/>
            </p:cNvGrpSpPr>
            <p:nvPr/>
          </p:nvGrpSpPr>
          <p:grpSpPr bwMode="auto">
            <a:xfrm>
              <a:off x="1167" y="921"/>
              <a:ext cx="3395" cy="3013"/>
              <a:chOff x="1852613" y="1160463"/>
              <a:chExt cx="5389562" cy="4783137"/>
            </a:xfrm>
          </p:grpSpPr>
          <p:pic>
            <p:nvPicPr>
              <p:cNvPr id="266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1160463"/>
                <a:ext cx="538956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4" name="Rectangle 3"/>
              <p:cNvSpPr>
                <a:spLocks noChangeArrowheads="1"/>
              </p:cNvSpPr>
              <p:nvPr/>
            </p:nvSpPr>
            <p:spPr bwMode="auto">
              <a:xfrm>
                <a:off x="1890713" y="1160463"/>
                <a:ext cx="5351462" cy="4592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26630" name="Line 4"/>
            <p:cNvSpPr>
              <a:spLocks noChangeShapeType="1"/>
            </p:cNvSpPr>
            <p:nvPr/>
          </p:nvSpPr>
          <p:spPr bwMode="auto">
            <a:xfrm>
              <a:off x="1200" y="2371"/>
              <a:ext cx="3036"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31" name="Text Box 5"/>
            <p:cNvSpPr txBox="1">
              <a:spLocks noChangeArrowheads="1"/>
            </p:cNvSpPr>
            <p:nvPr/>
          </p:nvSpPr>
          <p:spPr bwMode="auto">
            <a:xfrm>
              <a:off x="4224" y="2246"/>
              <a:ext cx="228"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G</a:t>
              </a:r>
            </a:p>
          </p:txBody>
        </p:sp>
        <p:sp>
          <p:nvSpPr>
            <p:cNvPr id="26632" name="Text Box 6"/>
            <p:cNvSpPr txBox="1">
              <a:spLocks noChangeArrowheads="1"/>
            </p:cNvSpPr>
            <p:nvPr/>
          </p:nvSpPr>
          <p:spPr bwMode="auto">
            <a:xfrm>
              <a:off x="4216" y="1064"/>
              <a:ext cx="25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T</a:t>
              </a:r>
              <a:r>
                <a:rPr lang="en-US" altLang="en-US" sz="1800" b="1" i="1" baseline="-25000" dirty="0">
                  <a:latin typeface="Arial" panose="020B0604020202020204" pitchFamily="34" charset="0"/>
                </a:rPr>
                <a:t>1</a:t>
              </a:r>
            </a:p>
          </p:txBody>
        </p:sp>
        <p:sp>
          <p:nvSpPr>
            <p:cNvPr id="26633" name="Text Box 7"/>
            <p:cNvSpPr txBox="1">
              <a:spLocks noChangeArrowheads="1"/>
            </p:cNvSpPr>
            <p:nvPr/>
          </p:nvSpPr>
          <p:spPr bwMode="auto">
            <a:xfrm>
              <a:off x="1884" y="3804"/>
              <a:ext cx="4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GDP</a:t>
              </a:r>
              <a:r>
                <a:rPr lang="en-US" altLang="en-US" sz="1800" b="1" baseline="-25000" dirty="0">
                  <a:latin typeface="Arial" panose="020B0604020202020204" pitchFamily="34" charset="0"/>
                </a:rPr>
                <a:t>4</a:t>
              </a:r>
            </a:p>
          </p:txBody>
        </p:sp>
        <p:sp>
          <p:nvSpPr>
            <p:cNvPr id="26634" name="Text Box 8"/>
            <p:cNvSpPr txBox="1">
              <a:spLocks noChangeArrowheads="1"/>
            </p:cNvSpPr>
            <p:nvPr/>
          </p:nvSpPr>
          <p:spPr bwMode="auto">
            <a:xfrm>
              <a:off x="2472" y="3804"/>
              <a:ext cx="4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GDP</a:t>
              </a:r>
              <a:r>
                <a:rPr lang="en-US" altLang="en-US" sz="1800" b="1" baseline="-25000" dirty="0">
                  <a:latin typeface="Arial" panose="020B0604020202020204" pitchFamily="34" charset="0"/>
                </a:rPr>
                <a:t>3</a:t>
              </a:r>
            </a:p>
          </p:txBody>
        </p:sp>
        <p:sp>
          <p:nvSpPr>
            <p:cNvPr id="26635" name="Line 9"/>
            <p:cNvSpPr>
              <a:spLocks noChangeShapeType="1"/>
            </p:cNvSpPr>
            <p:nvPr/>
          </p:nvSpPr>
          <p:spPr bwMode="auto">
            <a:xfrm>
              <a:off x="2712" y="2371"/>
              <a:ext cx="0" cy="14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36" name="Line 10"/>
            <p:cNvSpPr>
              <a:spLocks noChangeShapeType="1"/>
            </p:cNvSpPr>
            <p:nvPr/>
          </p:nvSpPr>
          <p:spPr bwMode="auto">
            <a:xfrm>
              <a:off x="2136" y="2371"/>
              <a:ext cx="0" cy="14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37" name="Text Box 11"/>
            <p:cNvSpPr txBox="1">
              <a:spLocks noChangeArrowheads="1"/>
            </p:cNvSpPr>
            <p:nvPr/>
          </p:nvSpPr>
          <p:spPr bwMode="auto">
            <a:xfrm>
              <a:off x="1701" y="4135"/>
              <a:ext cx="197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Real domestic output, GDP</a:t>
              </a:r>
            </a:p>
          </p:txBody>
        </p:sp>
        <p:sp>
          <p:nvSpPr>
            <p:cNvPr id="26638" name="Text Box 12"/>
            <p:cNvSpPr txBox="1">
              <a:spLocks noChangeArrowheads="1"/>
            </p:cNvSpPr>
            <p:nvPr/>
          </p:nvSpPr>
          <p:spPr bwMode="auto">
            <a:xfrm rot="-5400000">
              <a:off x="-666" y="2197"/>
              <a:ext cx="253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Government expenditures, G, and </a:t>
              </a:r>
            </a:p>
            <a:p>
              <a:pPr algn="ctr" eaLnBrk="1" hangingPunct="1">
                <a:lnSpc>
                  <a:spcPct val="80000"/>
                </a:lnSpc>
                <a:spcBef>
                  <a:spcPct val="0"/>
                </a:spcBef>
                <a:buClrTx/>
                <a:buFontTx/>
                <a:buNone/>
              </a:pPr>
              <a:r>
                <a:rPr lang="en-US" altLang="en-US" sz="1800" b="1" dirty="0">
                  <a:latin typeface="Arial" panose="020B0604020202020204" pitchFamily="34" charset="0"/>
                </a:rPr>
                <a:t>tax revenues, T (billions)</a:t>
              </a:r>
            </a:p>
          </p:txBody>
        </p:sp>
        <p:sp>
          <p:nvSpPr>
            <p:cNvPr id="26639" name="Text Box 13"/>
            <p:cNvSpPr txBox="1">
              <a:spLocks noChangeArrowheads="1"/>
            </p:cNvSpPr>
            <p:nvPr/>
          </p:nvSpPr>
          <p:spPr bwMode="auto">
            <a:xfrm>
              <a:off x="1872" y="3984"/>
              <a:ext cx="51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(year 4)</a:t>
              </a:r>
            </a:p>
          </p:txBody>
        </p:sp>
        <p:sp>
          <p:nvSpPr>
            <p:cNvPr id="26640" name="Text Box 14"/>
            <p:cNvSpPr txBox="1">
              <a:spLocks noChangeArrowheads="1"/>
            </p:cNvSpPr>
            <p:nvPr/>
          </p:nvSpPr>
          <p:spPr bwMode="auto">
            <a:xfrm>
              <a:off x="2448" y="3972"/>
              <a:ext cx="51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(year 3)</a:t>
              </a:r>
            </a:p>
          </p:txBody>
        </p:sp>
        <p:sp>
          <p:nvSpPr>
            <p:cNvPr id="26641" name="Text Box 15"/>
            <p:cNvSpPr txBox="1">
              <a:spLocks noChangeArrowheads="1"/>
            </p:cNvSpPr>
            <p:nvPr/>
          </p:nvSpPr>
          <p:spPr bwMode="auto">
            <a:xfrm>
              <a:off x="720" y="2265"/>
              <a:ext cx="4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$500</a:t>
              </a:r>
            </a:p>
          </p:txBody>
        </p:sp>
        <p:sp>
          <p:nvSpPr>
            <p:cNvPr id="26642" name="Text Box 16"/>
            <p:cNvSpPr txBox="1">
              <a:spLocks noChangeArrowheads="1"/>
            </p:cNvSpPr>
            <p:nvPr/>
          </p:nvSpPr>
          <p:spPr bwMode="auto">
            <a:xfrm>
              <a:off x="720" y="2709"/>
              <a:ext cx="4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  450</a:t>
              </a:r>
            </a:p>
          </p:txBody>
        </p:sp>
        <p:sp>
          <p:nvSpPr>
            <p:cNvPr id="26643" name="Line 17"/>
            <p:cNvSpPr>
              <a:spLocks noChangeShapeType="1"/>
            </p:cNvSpPr>
            <p:nvPr/>
          </p:nvSpPr>
          <p:spPr bwMode="auto">
            <a:xfrm flipH="1">
              <a:off x="1194" y="2811"/>
              <a:ext cx="9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44" name="Line 18"/>
            <p:cNvSpPr>
              <a:spLocks noChangeShapeType="1"/>
            </p:cNvSpPr>
            <p:nvPr/>
          </p:nvSpPr>
          <p:spPr bwMode="auto">
            <a:xfrm flipV="1">
              <a:off x="1361" y="1211"/>
              <a:ext cx="2866" cy="2196"/>
            </a:xfrm>
            <a:prstGeom prst="lin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45" name="AutoShape 19"/>
            <p:cNvSpPr>
              <a:spLocks noChangeArrowheads="1"/>
            </p:cNvSpPr>
            <p:nvPr/>
          </p:nvSpPr>
          <p:spPr bwMode="auto">
            <a:xfrm>
              <a:off x="2161" y="3298"/>
              <a:ext cx="512" cy="401"/>
            </a:xfrm>
            <a:prstGeom prst="leftArrow">
              <a:avLst>
                <a:gd name="adj1" fmla="val 50000"/>
                <a:gd name="adj2" fmla="val 31920"/>
              </a:avLst>
            </a:prstGeom>
            <a:solidFill>
              <a:srgbClr val="3366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46" name="Oval 20"/>
            <p:cNvSpPr>
              <a:spLocks noChangeArrowheads="1"/>
            </p:cNvSpPr>
            <p:nvPr/>
          </p:nvSpPr>
          <p:spPr bwMode="auto">
            <a:xfrm>
              <a:off x="2664" y="2320"/>
              <a:ext cx="86" cy="86"/>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47" name="Oval 21"/>
            <p:cNvSpPr>
              <a:spLocks noChangeArrowheads="1"/>
            </p:cNvSpPr>
            <p:nvPr/>
          </p:nvSpPr>
          <p:spPr bwMode="auto">
            <a:xfrm>
              <a:off x="2082" y="2316"/>
              <a:ext cx="86" cy="86"/>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48" name="Oval 22"/>
            <p:cNvSpPr>
              <a:spLocks noChangeArrowheads="1"/>
            </p:cNvSpPr>
            <p:nvPr/>
          </p:nvSpPr>
          <p:spPr bwMode="auto">
            <a:xfrm>
              <a:off x="2091" y="2763"/>
              <a:ext cx="86" cy="86"/>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49" name="Text Box 23"/>
            <p:cNvSpPr txBox="1">
              <a:spLocks noChangeArrowheads="1"/>
            </p:cNvSpPr>
            <p:nvPr/>
          </p:nvSpPr>
          <p:spPr bwMode="auto">
            <a:xfrm>
              <a:off x="2592" y="2101"/>
              <a:ext cx="20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d</a:t>
              </a:r>
            </a:p>
          </p:txBody>
        </p:sp>
        <p:sp>
          <p:nvSpPr>
            <p:cNvPr id="26650" name="Text Box 24"/>
            <p:cNvSpPr txBox="1">
              <a:spLocks noChangeArrowheads="1"/>
            </p:cNvSpPr>
            <p:nvPr/>
          </p:nvSpPr>
          <p:spPr bwMode="auto">
            <a:xfrm>
              <a:off x="2012" y="2110"/>
              <a:ext cx="19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e</a:t>
              </a:r>
            </a:p>
          </p:txBody>
        </p:sp>
        <p:sp>
          <p:nvSpPr>
            <p:cNvPr id="26651" name="Text Box 25"/>
            <p:cNvSpPr txBox="1">
              <a:spLocks noChangeArrowheads="1"/>
            </p:cNvSpPr>
            <p:nvPr/>
          </p:nvSpPr>
          <p:spPr bwMode="auto">
            <a:xfrm>
              <a:off x="2163" y="2735"/>
              <a:ext cx="16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f</a:t>
              </a:r>
            </a:p>
          </p:txBody>
        </p:sp>
        <p:sp>
          <p:nvSpPr>
            <p:cNvPr id="26652" name="Line 27"/>
            <p:cNvSpPr>
              <a:spLocks noChangeShapeType="1"/>
            </p:cNvSpPr>
            <p:nvPr/>
          </p:nvSpPr>
          <p:spPr bwMode="auto">
            <a:xfrm flipV="1">
              <a:off x="1385" y="1403"/>
              <a:ext cx="2866" cy="2196"/>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53" name="Text Box 28"/>
            <p:cNvSpPr txBox="1">
              <a:spLocks noChangeArrowheads="1"/>
            </p:cNvSpPr>
            <p:nvPr/>
          </p:nvSpPr>
          <p:spPr bwMode="auto">
            <a:xfrm>
              <a:off x="720" y="2487"/>
              <a:ext cx="4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  475</a:t>
              </a:r>
            </a:p>
          </p:txBody>
        </p:sp>
        <p:sp>
          <p:nvSpPr>
            <p:cNvPr id="26654" name="Text Box 29"/>
            <p:cNvSpPr txBox="1">
              <a:spLocks noChangeArrowheads="1"/>
            </p:cNvSpPr>
            <p:nvPr/>
          </p:nvSpPr>
          <p:spPr bwMode="auto">
            <a:xfrm>
              <a:off x="720" y="2925"/>
              <a:ext cx="4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  425</a:t>
              </a:r>
            </a:p>
          </p:txBody>
        </p:sp>
        <p:sp>
          <p:nvSpPr>
            <p:cNvPr id="26655" name="Line 30"/>
            <p:cNvSpPr>
              <a:spLocks noChangeShapeType="1"/>
            </p:cNvSpPr>
            <p:nvPr/>
          </p:nvSpPr>
          <p:spPr bwMode="auto">
            <a:xfrm flipH="1">
              <a:off x="1194" y="3027"/>
              <a:ext cx="9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56" name="Line 31"/>
            <p:cNvSpPr>
              <a:spLocks noChangeShapeType="1"/>
            </p:cNvSpPr>
            <p:nvPr/>
          </p:nvSpPr>
          <p:spPr bwMode="auto">
            <a:xfrm flipH="1">
              <a:off x="1188" y="2589"/>
              <a:ext cx="152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57" name="Oval 32"/>
            <p:cNvSpPr>
              <a:spLocks noChangeArrowheads="1"/>
            </p:cNvSpPr>
            <p:nvPr/>
          </p:nvSpPr>
          <p:spPr bwMode="auto">
            <a:xfrm>
              <a:off x="2088" y="2976"/>
              <a:ext cx="86" cy="86"/>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58" name="Text Box 33"/>
            <p:cNvSpPr txBox="1">
              <a:spLocks noChangeArrowheads="1"/>
            </p:cNvSpPr>
            <p:nvPr/>
          </p:nvSpPr>
          <p:spPr bwMode="auto">
            <a:xfrm>
              <a:off x="2169" y="2909"/>
              <a:ext cx="20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g</a:t>
              </a:r>
            </a:p>
          </p:txBody>
        </p:sp>
        <p:sp>
          <p:nvSpPr>
            <p:cNvPr id="26659" name="Oval 34"/>
            <p:cNvSpPr>
              <a:spLocks noChangeArrowheads="1"/>
            </p:cNvSpPr>
            <p:nvPr/>
          </p:nvSpPr>
          <p:spPr bwMode="auto">
            <a:xfrm>
              <a:off x="2664" y="2541"/>
              <a:ext cx="86" cy="86"/>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60" name="Text Box 35"/>
            <p:cNvSpPr txBox="1">
              <a:spLocks noChangeArrowheads="1"/>
            </p:cNvSpPr>
            <p:nvPr/>
          </p:nvSpPr>
          <p:spPr bwMode="auto">
            <a:xfrm>
              <a:off x="4240" y="1286"/>
              <a:ext cx="25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T</a:t>
              </a:r>
              <a:r>
                <a:rPr lang="en-US" altLang="en-US" sz="1800" b="1" i="1" baseline="-25000" dirty="0">
                  <a:latin typeface="Arial" panose="020B0604020202020204" pitchFamily="34" charset="0"/>
                </a:rPr>
                <a:t>2</a:t>
              </a:r>
            </a:p>
          </p:txBody>
        </p:sp>
        <p:sp>
          <p:nvSpPr>
            <p:cNvPr id="26661" name="Text Box 36"/>
            <p:cNvSpPr txBox="1">
              <a:spLocks noChangeArrowheads="1"/>
            </p:cNvSpPr>
            <p:nvPr/>
          </p:nvSpPr>
          <p:spPr bwMode="auto">
            <a:xfrm>
              <a:off x="2733" y="2543"/>
              <a:ext cx="20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h</a:t>
              </a:r>
            </a:p>
          </p:txBody>
        </p:sp>
        <p:sp>
          <p:nvSpPr>
            <p:cNvPr id="26662" name="AutoShape 37"/>
            <p:cNvSpPr>
              <a:spLocks noChangeArrowheads="1"/>
            </p:cNvSpPr>
            <p:nvPr/>
          </p:nvSpPr>
          <p:spPr bwMode="auto">
            <a:xfrm>
              <a:off x="3574" y="1686"/>
              <a:ext cx="182" cy="123"/>
            </a:xfrm>
            <a:prstGeom prst="downArrow">
              <a:avLst>
                <a:gd name="adj1" fmla="val 41759"/>
                <a:gd name="adj2" fmla="val 41463"/>
              </a:avLst>
            </a:prstGeom>
            <a:solidFill>
              <a:srgbClr val="3366FF"/>
            </a:solidFill>
            <a:ln w="9525">
              <a:solidFill>
                <a:schemeClr val="tx1"/>
              </a:solidFill>
              <a:miter lim="800000"/>
              <a:headEnd/>
              <a:tailEnd/>
            </a:ln>
          </p:spPr>
          <p:txBody>
            <a:bodyPr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26628" name="TextBox 1"/>
          <p:cNvSpPr txBox="1">
            <a:spLocks noChangeArrowheads="1"/>
          </p:cNvSpPr>
          <p:nvPr/>
        </p:nvSpPr>
        <p:spPr bwMode="auto">
          <a:xfrm>
            <a:off x="0"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Recent U.S. Fiscal Policy</a:t>
            </a:r>
          </a:p>
        </p:txBody>
      </p:sp>
      <p:sp>
        <p:nvSpPr>
          <p:cNvPr id="28676" name="TextBox 2"/>
          <p:cNvSpPr txBox="1">
            <a:spLocks noChangeArrowheads="1"/>
          </p:cNvSpPr>
          <p:nvPr/>
        </p:nvSpPr>
        <p:spPr bwMode="auto">
          <a:xfrm>
            <a:off x="23813"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799" y="1479840"/>
            <a:ext cx="4830802" cy="49460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Fiscal Policy: The Great Recession</a:t>
            </a:r>
          </a:p>
        </p:txBody>
      </p:sp>
      <p:sp>
        <p:nvSpPr>
          <p:cNvPr id="30723" name="Rectangle 3"/>
          <p:cNvSpPr>
            <a:spLocks noGrp="1" noChangeArrowheads="1"/>
          </p:cNvSpPr>
          <p:nvPr>
            <p:ph idx="1"/>
          </p:nvPr>
        </p:nvSpPr>
        <p:spPr>
          <a:xfrm>
            <a:off x="457200" y="1752600"/>
            <a:ext cx="7620000" cy="4800600"/>
          </a:xfrm>
        </p:spPr>
        <p:txBody>
          <a:bodyPr/>
          <a:lstStyle/>
          <a:p>
            <a:pPr eaLnBrk="1" hangingPunct="1"/>
            <a:r>
              <a:rPr lang="en-US" altLang="en-US" sz="3200" dirty="0"/>
              <a:t>Financial market problems began in 2007</a:t>
            </a:r>
          </a:p>
          <a:p>
            <a:pPr eaLnBrk="1" hangingPunct="1"/>
            <a:r>
              <a:rPr lang="en-US" altLang="en-US" sz="3200" dirty="0"/>
              <a:t>Credit market freeze</a:t>
            </a:r>
          </a:p>
          <a:p>
            <a:pPr eaLnBrk="1" hangingPunct="1"/>
            <a:r>
              <a:rPr lang="en-US" altLang="en-US" sz="3200" dirty="0"/>
              <a:t>Pessimism spreads to the overall economy</a:t>
            </a:r>
          </a:p>
          <a:p>
            <a:pPr eaLnBrk="1" hangingPunct="1"/>
            <a:r>
              <a:rPr lang="en-US" altLang="en-US" sz="3200" dirty="0"/>
              <a:t>Recession officially began December 2007 and lasted 18 months</a:t>
            </a:r>
          </a:p>
        </p:txBody>
      </p:sp>
      <p:sp>
        <p:nvSpPr>
          <p:cNvPr id="30724"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077200" cy="1143000"/>
          </a:xfrm>
        </p:spPr>
        <p:txBody>
          <a:bodyPr/>
          <a:lstStyle/>
          <a:p>
            <a:pPr eaLnBrk="1" fontAlgn="auto" hangingPunct="1">
              <a:spcAft>
                <a:spcPts val="0"/>
              </a:spcAft>
              <a:defRPr/>
            </a:pPr>
            <a:r>
              <a:rPr lang="en-US" altLang="en-US" dirty="0">
                <a:ea typeface="+mj-ea"/>
              </a:rPr>
              <a:t>Budget Deficits and Projections</a:t>
            </a:r>
          </a:p>
        </p:txBody>
      </p:sp>
      <p:sp>
        <p:nvSpPr>
          <p:cNvPr id="32772" name="TextBox 1"/>
          <p:cNvSpPr txBox="1">
            <a:spLocks noChangeArrowheads="1"/>
          </p:cNvSpPr>
          <p:nvPr/>
        </p:nvSpPr>
        <p:spPr bwMode="auto">
          <a:xfrm>
            <a:off x="0" y="6469063"/>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pic>
        <p:nvPicPr>
          <p:cNvPr id="2" name="Picture 1"/>
          <p:cNvPicPr>
            <a:picLocks noChangeAspect="1"/>
          </p:cNvPicPr>
          <p:nvPr/>
        </p:nvPicPr>
        <p:blipFill>
          <a:blip r:embed="rId3"/>
          <a:stretch>
            <a:fillRect/>
          </a:stretch>
        </p:blipFill>
        <p:spPr>
          <a:xfrm>
            <a:off x="685800" y="1122053"/>
            <a:ext cx="7077075" cy="55073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Global Perspective</a:t>
            </a:r>
          </a:p>
        </p:txBody>
      </p:sp>
      <p:sp>
        <p:nvSpPr>
          <p:cNvPr id="34820" name="TextBox 2"/>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831" y="1369913"/>
            <a:ext cx="3866738" cy="52642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Problems, Criticisms, and Complications</a:t>
            </a:r>
          </a:p>
        </p:txBody>
      </p:sp>
      <p:sp>
        <p:nvSpPr>
          <p:cNvPr id="36867" name="Rectangle 3"/>
          <p:cNvSpPr>
            <a:spLocks noGrp="1" noChangeArrowheads="1"/>
          </p:cNvSpPr>
          <p:nvPr>
            <p:ph idx="1"/>
          </p:nvPr>
        </p:nvSpPr>
        <p:spPr>
          <a:xfrm>
            <a:off x="457200" y="1752600"/>
            <a:ext cx="7620000" cy="4800600"/>
          </a:xfrm>
        </p:spPr>
        <p:txBody>
          <a:bodyPr/>
          <a:lstStyle/>
          <a:p>
            <a:pPr eaLnBrk="1" hangingPunct="1"/>
            <a:r>
              <a:rPr lang="en-US" altLang="en-US" sz="3200" dirty="0"/>
              <a:t>Problems of Timing</a:t>
            </a:r>
          </a:p>
          <a:p>
            <a:pPr lvl="1" eaLnBrk="1" hangingPunct="1">
              <a:buClr>
                <a:schemeClr val="accent1"/>
              </a:buClr>
            </a:pPr>
            <a:r>
              <a:rPr lang="en-US" altLang="en-US" sz="3200" dirty="0"/>
              <a:t>Recognition lag</a:t>
            </a:r>
          </a:p>
          <a:p>
            <a:pPr lvl="1" eaLnBrk="1" hangingPunct="1">
              <a:buClr>
                <a:schemeClr val="accent1"/>
              </a:buClr>
            </a:pPr>
            <a:r>
              <a:rPr lang="en-US" altLang="en-US" sz="3200" dirty="0"/>
              <a:t>Administrative lag</a:t>
            </a:r>
          </a:p>
          <a:p>
            <a:pPr lvl="1" eaLnBrk="1" hangingPunct="1">
              <a:buClr>
                <a:schemeClr val="accent1"/>
              </a:buClr>
            </a:pPr>
            <a:r>
              <a:rPr lang="en-US" altLang="en-US" sz="3200" dirty="0"/>
              <a:t>Operational lag</a:t>
            </a:r>
          </a:p>
          <a:p>
            <a:pPr eaLnBrk="1" hangingPunct="1"/>
            <a:r>
              <a:rPr lang="en-US" altLang="en-US" sz="3200" dirty="0"/>
              <a:t>Political business cycles</a:t>
            </a:r>
          </a:p>
          <a:p>
            <a:pPr eaLnBrk="1" hangingPunct="1"/>
            <a:r>
              <a:rPr lang="en-US" altLang="en-US" sz="3200" dirty="0"/>
              <a:t>Future policy reversals</a:t>
            </a:r>
          </a:p>
          <a:p>
            <a:pPr eaLnBrk="1" hangingPunct="1"/>
            <a:r>
              <a:rPr lang="en-US" altLang="en-US" sz="3200" dirty="0"/>
              <a:t>Off-setting state and local finance</a:t>
            </a:r>
          </a:p>
          <a:p>
            <a:pPr eaLnBrk="1" hangingPunct="1"/>
            <a:r>
              <a:rPr lang="en-US" altLang="en-US" sz="3200" dirty="0"/>
              <a:t>Crowding-out effect</a:t>
            </a:r>
          </a:p>
        </p:txBody>
      </p:sp>
      <p:sp>
        <p:nvSpPr>
          <p:cNvPr id="36868"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74638"/>
            <a:ext cx="8153400" cy="1143000"/>
          </a:xfrm>
        </p:spPr>
        <p:txBody>
          <a:bodyPr/>
          <a:lstStyle/>
          <a:p>
            <a:pPr eaLnBrk="1" fontAlgn="auto" hangingPunct="1">
              <a:spcAft>
                <a:spcPts val="0"/>
              </a:spcAft>
              <a:defRPr/>
            </a:pPr>
            <a:r>
              <a:rPr lang="en-US" altLang="en-US" dirty="0">
                <a:ea typeface="+mj-ea"/>
              </a:rPr>
              <a:t>Current Thinking on Fiscal Policy</a:t>
            </a:r>
          </a:p>
        </p:txBody>
      </p:sp>
      <p:sp>
        <p:nvSpPr>
          <p:cNvPr id="38915" name="Rectangle 3"/>
          <p:cNvSpPr>
            <a:spLocks noGrp="1" noChangeArrowheads="1"/>
          </p:cNvSpPr>
          <p:nvPr>
            <p:ph idx="1"/>
          </p:nvPr>
        </p:nvSpPr>
        <p:spPr>
          <a:xfrm>
            <a:off x="457200" y="1752600"/>
            <a:ext cx="7620000" cy="4800600"/>
          </a:xfrm>
        </p:spPr>
        <p:txBody>
          <a:bodyPr/>
          <a:lstStyle/>
          <a:p>
            <a:pPr eaLnBrk="1" hangingPunct="1"/>
            <a:r>
              <a:rPr lang="en-US" altLang="en-US" sz="3200" dirty="0"/>
              <a:t>Let the Federal Reserve handle short-term fluctuations</a:t>
            </a:r>
          </a:p>
          <a:p>
            <a:pPr eaLnBrk="1" hangingPunct="1"/>
            <a:r>
              <a:rPr lang="en-US" altLang="en-US" sz="3200" dirty="0"/>
              <a:t>Fiscal policy should be evaluated in terms of long-term effects</a:t>
            </a:r>
          </a:p>
          <a:p>
            <a:pPr eaLnBrk="1" hangingPunct="1"/>
            <a:r>
              <a:rPr lang="en-US" altLang="en-US" sz="3200" dirty="0"/>
              <a:t>Use tax cuts to enhance work effort, investment, and innovation</a:t>
            </a:r>
          </a:p>
          <a:p>
            <a:pPr eaLnBrk="1" hangingPunct="1"/>
            <a:r>
              <a:rPr lang="en-US" altLang="en-US" sz="3200" dirty="0"/>
              <a:t>Use government spending on public capital projects</a:t>
            </a:r>
          </a:p>
        </p:txBody>
      </p:sp>
      <p:sp>
        <p:nvSpPr>
          <p:cNvPr id="38916"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U.S. Public Debt</a:t>
            </a:r>
          </a:p>
        </p:txBody>
      </p:sp>
      <p:sp>
        <p:nvSpPr>
          <p:cNvPr id="40963" name="Rectangle 3"/>
          <p:cNvSpPr>
            <a:spLocks noGrp="1" noChangeArrowheads="1"/>
          </p:cNvSpPr>
          <p:nvPr>
            <p:ph idx="1"/>
          </p:nvPr>
        </p:nvSpPr>
        <p:spPr/>
        <p:txBody>
          <a:bodyPr/>
          <a:lstStyle/>
          <a:p>
            <a:pPr eaLnBrk="1" hangingPunct="1"/>
            <a:r>
              <a:rPr lang="en-US" altLang="en-US" sz="3200" dirty="0"/>
              <a:t>$</a:t>
            </a:r>
            <a:r>
              <a:rPr lang="en-US" altLang="en-US" sz="3200" dirty="0" smtClean="0"/>
              <a:t>18.2 </a:t>
            </a:r>
            <a:r>
              <a:rPr lang="en-US" altLang="en-US" sz="3200" dirty="0"/>
              <a:t>trillion in 2015</a:t>
            </a:r>
          </a:p>
          <a:p>
            <a:pPr lvl="1" eaLnBrk="1" hangingPunct="1">
              <a:buClr>
                <a:schemeClr val="accent1"/>
              </a:buClr>
            </a:pPr>
            <a:r>
              <a:rPr lang="en-US" altLang="en-US" sz="3200" dirty="0"/>
              <a:t>The accumulation of years of federal deficits and surpluses</a:t>
            </a:r>
          </a:p>
          <a:p>
            <a:pPr eaLnBrk="1" hangingPunct="1"/>
            <a:r>
              <a:rPr lang="en-US" altLang="en-US" sz="3200" dirty="0"/>
              <a:t>Owed to the holders of U.S. securities</a:t>
            </a:r>
          </a:p>
          <a:p>
            <a:pPr lvl="1" eaLnBrk="1" hangingPunct="1">
              <a:buClr>
                <a:schemeClr val="accent1"/>
              </a:buClr>
            </a:pPr>
            <a:r>
              <a:rPr lang="en-US" altLang="en-US" sz="3200" dirty="0"/>
              <a:t>Treasury bills</a:t>
            </a:r>
          </a:p>
          <a:p>
            <a:pPr lvl="1" eaLnBrk="1" hangingPunct="1">
              <a:buClr>
                <a:schemeClr val="accent1"/>
              </a:buClr>
            </a:pPr>
            <a:r>
              <a:rPr lang="en-US" altLang="en-US" sz="3200" dirty="0"/>
              <a:t>Treasury notes</a:t>
            </a:r>
          </a:p>
          <a:p>
            <a:pPr lvl="1" eaLnBrk="1" hangingPunct="1">
              <a:buClr>
                <a:schemeClr val="accent1"/>
              </a:buClr>
            </a:pPr>
            <a:r>
              <a:rPr lang="en-US" altLang="en-US" sz="3200" dirty="0"/>
              <a:t>Treasury bonds</a:t>
            </a:r>
          </a:p>
          <a:p>
            <a:pPr lvl="1" eaLnBrk="1" hangingPunct="1">
              <a:buClr>
                <a:schemeClr val="accent1"/>
              </a:buClr>
            </a:pPr>
            <a:r>
              <a:rPr lang="en-US" altLang="en-US" sz="3200" dirty="0"/>
              <a:t>U.S. savings bonds</a:t>
            </a:r>
          </a:p>
        </p:txBody>
      </p:sp>
      <p:sp>
        <p:nvSpPr>
          <p:cNvPr id="40964"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Fiscal Policy</a:t>
            </a:r>
          </a:p>
        </p:txBody>
      </p:sp>
      <p:sp>
        <p:nvSpPr>
          <p:cNvPr id="6147" name="Rectangle 3"/>
          <p:cNvSpPr>
            <a:spLocks noGrp="1" noChangeArrowheads="1"/>
          </p:cNvSpPr>
          <p:nvPr>
            <p:ph idx="1"/>
          </p:nvPr>
        </p:nvSpPr>
        <p:spPr/>
        <p:txBody>
          <a:bodyPr/>
          <a:lstStyle/>
          <a:p>
            <a:pPr eaLnBrk="1" hangingPunct="1"/>
            <a:r>
              <a:rPr lang="en-US" altLang="en-US" sz="3200" dirty="0"/>
              <a:t>Deliberate changes in:</a:t>
            </a:r>
          </a:p>
          <a:p>
            <a:pPr lvl="1" eaLnBrk="1" hangingPunct="1">
              <a:buClr>
                <a:schemeClr val="accent1"/>
              </a:buClr>
            </a:pPr>
            <a:r>
              <a:rPr lang="en-US" altLang="en-US" sz="3200" dirty="0"/>
              <a:t>Government spending</a:t>
            </a:r>
          </a:p>
          <a:p>
            <a:pPr lvl="1" eaLnBrk="1" hangingPunct="1">
              <a:buClr>
                <a:schemeClr val="accent1"/>
              </a:buClr>
            </a:pPr>
            <a:r>
              <a:rPr lang="en-US" altLang="en-US" sz="3200" dirty="0"/>
              <a:t>Taxes</a:t>
            </a:r>
          </a:p>
          <a:p>
            <a:pPr eaLnBrk="1" hangingPunct="1"/>
            <a:r>
              <a:rPr lang="en-US" altLang="en-US" sz="3200" dirty="0"/>
              <a:t>Designed to:</a:t>
            </a:r>
          </a:p>
          <a:p>
            <a:pPr lvl="1" eaLnBrk="1" hangingPunct="1">
              <a:buClr>
                <a:schemeClr val="accent1"/>
              </a:buClr>
            </a:pPr>
            <a:r>
              <a:rPr lang="en-US" altLang="en-US" sz="3200" dirty="0"/>
              <a:t>Achieve full-employment</a:t>
            </a:r>
          </a:p>
          <a:p>
            <a:pPr lvl="1" eaLnBrk="1" hangingPunct="1">
              <a:buClr>
                <a:schemeClr val="accent1"/>
              </a:buClr>
            </a:pPr>
            <a:r>
              <a:rPr lang="en-US" altLang="en-US" sz="3200" dirty="0"/>
              <a:t>Control inflation</a:t>
            </a:r>
          </a:p>
          <a:p>
            <a:pPr lvl="1" eaLnBrk="1" hangingPunct="1">
              <a:buClr>
                <a:schemeClr val="accent1"/>
              </a:buClr>
            </a:pPr>
            <a:r>
              <a:rPr lang="en-US" altLang="en-US" sz="3200" dirty="0"/>
              <a:t>Encourage economic growth</a:t>
            </a:r>
          </a:p>
        </p:txBody>
      </p:sp>
      <p:sp>
        <p:nvSpPr>
          <p:cNvPr id="6148"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152400"/>
            <a:ext cx="8001000" cy="1143000"/>
          </a:xfrm>
        </p:spPr>
        <p:txBody>
          <a:bodyPr/>
          <a:lstStyle/>
          <a:p>
            <a:pPr eaLnBrk="1" fontAlgn="auto" hangingPunct="1">
              <a:spcAft>
                <a:spcPts val="0"/>
              </a:spcAft>
              <a:defRPr/>
            </a:pPr>
            <a:r>
              <a:rPr lang="en-US" altLang="en-US" dirty="0">
                <a:ea typeface="+mj-ea"/>
              </a:rPr>
              <a:t>The U.S. Public Debt Continued</a:t>
            </a:r>
          </a:p>
        </p:txBody>
      </p:sp>
      <p:sp>
        <p:nvSpPr>
          <p:cNvPr id="43012" name="TextBox 2"/>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815" y="1601884"/>
            <a:ext cx="3986769" cy="49941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76200"/>
            <a:ext cx="8153400" cy="1143000"/>
          </a:xfrm>
        </p:spPr>
        <p:txBody>
          <a:bodyPr/>
          <a:lstStyle/>
          <a:p>
            <a:pPr eaLnBrk="1" fontAlgn="auto" hangingPunct="1">
              <a:spcAft>
                <a:spcPts val="0"/>
              </a:spcAft>
              <a:defRPr/>
            </a:pPr>
            <a:r>
              <a:rPr lang="en-US" altLang="en-US" dirty="0">
                <a:ea typeface="+mj-ea"/>
              </a:rPr>
              <a:t>The U.S. Public Debt Concluded</a:t>
            </a:r>
          </a:p>
        </p:txBody>
      </p:sp>
      <p:sp>
        <p:nvSpPr>
          <p:cNvPr id="45060" name="TextBox 3"/>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pic>
        <p:nvPicPr>
          <p:cNvPr id="2" name="Picture 1"/>
          <p:cNvPicPr>
            <a:picLocks noChangeAspect="1"/>
          </p:cNvPicPr>
          <p:nvPr/>
        </p:nvPicPr>
        <p:blipFill>
          <a:blip r:embed="rId3"/>
          <a:stretch>
            <a:fillRect/>
          </a:stretch>
        </p:blipFill>
        <p:spPr>
          <a:xfrm>
            <a:off x="647700" y="1066800"/>
            <a:ext cx="7200900" cy="5553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Global Perspective 2</a:t>
            </a:r>
          </a:p>
        </p:txBody>
      </p:sp>
      <p:sp>
        <p:nvSpPr>
          <p:cNvPr id="47108" name="TextBox 4"/>
          <p:cNvSpPr txBox="1">
            <a:spLocks noChangeArrowheads="1"/>
          </p:cNvSpPr>
          <p:nvPr/>
        </p:nvSpPr>
        <p:spPr bwMode="auto">
          <a:xfrm>
            <a:off x="0" y="6491288"/>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539" y="1234696"/>
            <a:ext cx="4277322" cy="543953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7848600" cy="1143000"/>
          </a:xfrm>
        </p:spPr>
        <p:txBody>
          <a:bodyPr/>
          <a:lstStyle/>
          <a:p>
            <a:pPr eaLnBrk="1" fontAlgn="auto" hangingPunct="1">
              <a:spcAft>
                <a:spcPts val="0"/>
              </a:spcAft>
              <a:defRPr/>
            </a:pPr>
            <a:r>
              <a:rPr lang="en-US" altLang="en-US" dirty="0">
                <a:ea typeface="+mj-ea"/>
              </a:rPr>
              <a:t>The U.S. Public Debt Concerns</a:t>
            </a:r>
          </a:p>
        </p:txBody>
      </p:sp>
      <p:sp>
        <p:nvSpPr>
          <p:cNvPr id="49155" name="Rectangle 3"/>
          <p:cNvSpPr>
            <a:spLocks noGrp="1" noChangeArrowheads="1"/>
          </p:cNvSpPr>
          <p:nvPr>
            <p:ph idx="1"/>
          </p:nvPr>
        </p:nvSpPr>
        <p:spPr/>
        <p:txBody>
          <a:bodyPr/>
          <a:lstStyle/>
          <a:p>
            <a:pPr eaLnBrk="1" hangingPunct="1"/>
            <a:r>
              <a:rPr lang="en-US" altLang="en-US" sz="3200" dirty="0"/>
              <a:t>Interest charges on debt</a:t>
            </a:r>
          </a:p>
          <a:p>
            <a:pPr lvl="1" eaLnBrk="1" hangingPunct="1">
              <a:buClr>
                <a:schemeClr val="accent1"/>
              </a:buClr>
            </a:pPr>
            <a:r>
              <a:rPr lang="en-US" altLang="en-US" sz="3200" dirty="0"/>
              <a:t>Largest burden of the debt</a:t>
            </a:r>
          </a:p>
          <a:p>
            <a:pPr lvl="1" eaLnBrk="1" hangingPunct="1">
              <a:buClr>
                <a:schemeClr val="accent1"/>
              </a:buClr>
            </a:pPr>
            <a:r>
              <a:rPr lang="en-US" altLang="en-US" sz="3200" dirty="0"/>
              <a:t>2.2% of GDP in 2015</a:t>
            </a:r>
          </a:p>
          <a:p>
            <a:pPr eaLnBrk="1" hangingPunct="1"/>
            <a:r>
              <a:rPr lang="en-US" altLang="en-US" sz="3200" dirty="0"/>
              <a:t>False Concerns</a:t>
            </a:r>
          </a:p>
          <a:p>
            <a:pPr lvl="1" eaLnBrk="1" hangingPunct="1">
              <a:buClr>
                <a:schemeClr val="accent1"/>
              </a:buClr>
            </a:pPr>
            <a:r>
              <a:rPr lang="en-US" altLang="en-US" sz="3200" dirty="0"/>
              <a:t>Bankruptcy</a:t>
            </a:r>
          </a:p>
          <a:p>
            <a:pPr lvl="2" eaLnBrk="1" hangingPunct="1">
              <a:buClr>
                <a:schemeClr val="accent1"/>
              </a:buClr>
            </a:pPr>
            <a:r>
              <a:rPr lang="en-US" altLang="en-US" sz="3200" dirty="0"/>
              <a:t>Refinancing</a:t>
            </a:r>
          </a:p>
          <a:p>
            <a:pPr lvl="2" eaLnBrk="1" hangingPunct="1">
              <a:buClr>
                <a:schemeClr val="accent1"/>
              </a:buClr>
            </a:pPr>
            <a:r>
              <a:rPr lang="en-US" altLang="en-US" sz="3200" dirty="0"/>
              <a:t>Taxation</a:t>
            </a:r>
          </a:p>
          <a:p>
            <a:pPr lvl="1" eaLnBrk="1" hangingPunct="1">
              <a:buClr>
                <a:schemeClr val="accent1"/>
              </a:buClr>
            </a:pPr>
            <a:r>
              <a:rPr lang="en-US" altLang="en-US" sz="3200" dirty="0"/>
              <a:t>Burdening future generations</a:t>
            </a:r>
          </a:p>
        </p:txBody>
      </p:sp>
      <p:sp>
        <p:nvSpPr>
          <p:cNvPr id="49156"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Substantive Issues</a:t>
            </a:r>
          </a:p>
        </p:txBody>
      </p:sp>
      <p:sp>
        <p:nvSpPr>
          <p:cNvPr id="51203" name="Rectangle 3"/>
          <p:cNvSpPr>
            <a:spLocks noGrp="1" noChangeArrowheads="1"/>
          </p:cNvSpPr>
          <p:nvPr>
            <p:ph idx="1"/>
          </p:nvPr>
        </p:nvSpPr>
        <p:spPr/>
        <p:txBody>
          <a:bodyPr/>
          <a:lstStyle/>
          <a:p>
            <a:pPr eaLnBrk="1" hangingPunct="1"/>
            <a:r>
              <a:rPr lang="en-US" altLang="en-US" sz="3200" dirty="0"/>
              <a:t>Income distribution</a:t>
            </a:r>
          </a:p>
          <a:p>
            <a:pPr eaLnBrk="1" hangingPunct="1"/>
            <a:r>
              <a:rPr lang="en-US" altLang="en-US" sz="3200" dirty="0"/>
              <a:t>Incentives</a:t>
            </a:r>
          </a:p>
          <a:p>
            <a:pPr eaLnBrk="1" hangingPunct="1"/>
            <a:r>
              <a:rPr lang="en-US" altLang="en-US" sz="3200" dirty="0"/>
              <a:t>Foreign-owned public debt</a:t>
            </a:r>
          </a:p>
          <a:p>
            <a:pPr eaLnBrk="1" hangingPunct="1"/>
            <a:r>
              <a:rPr lang="en-US" altLang="en-US" sz="3200" dirty="0"/>
              <a:t>Crowding-out effect revisited</a:t>
            </a:r>
          </a:p>
          <a:p>
            <a:pPr lvl="1" eaLnBrk="1" hangingPunct="1">
              <a:buClr>
                <a:schemeClr val="accent1"/>
              </a:buClr>
            </a:pPr>
            <a:r>
              <a:rPr lang="en-US" altLang="en-US" sz="3200" dirty="0"/>
              <a:t>Future generations</a:t>
            </a:r>
          </a:p>
          <a:p>
            <a:pPr lvl="1" eaLnBrk="1" hangingPunct="1">
              <a:buClr>
                <a:schemeClr val="accent1"/>
              </a:buClr>
            </a:pPr>
            <a:r>
              <a:rPr lang="en-US" altLang="en-US" sz="3200" dirty="0"/>
              <a:t>Public investment</a:t>
            </a:r>
          </a:p>
        </p:txBody>
      </p:sp>
      <p:sp>
        <p:nvSpPr>
          <p:cNvPr id="51204"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Crowding-Out Effect</a:t>
            </a:r>
          </a:p>
        </p:txBody>
      </p:sp>
      <p:grpSp>
        <p:nvGrpSpPr>
          <p:cNvPr id="2" name="Group 35"/>
          <p:cNvGrpSpPr>
            <a:grpSpLocks/>
          </p:cNvGrpSpPr>
          <p:nvPr/>
        </p:nvGrpSpPr>
        <p:grpSpPr bwMode="auto">
          <a:xfrm>
            <a:off x="1998662" y="1558925"/>
            <a:ext cx="4887913" cy="3768725"/>
            <a:chOff x="1914" y="1350"/>
            <a:chExt cx="3079" cy="2374"/>
          </a:xfrm>
          <a:noFill/>
        </p:grpSpPr>
        <p:grpSp>
          <p:nvGrpSpPr>
            <p:cNvPr id="3" name="Group 10"/>
            <p:cNvGrpSpPr>
              <a:grpSpLocks/>
            </p:cNvGrpSpPr>
            <p:nvPr/>
          </p:nvGrpSpPr>
          <p:grpSpPr bwMode="auto">
            <a:xfrm>
              <a:off x="1914" y="1350"/>
              <a:ext cx="3079" cy="2374"/>
              <a:chOff x="1920" y="1344"/>
              <a:chExt cx="3079" cy="2374"/>
            </a:xfrm>
            <a:grpFill/>
          </p:grpSpPr>
          <p:sp>
            <p:nvSpPr>
              <p:cNvPr id="25" name="Rectangle 7"/>
              <p:cNvSpPr>
                <a:spLocks noChangeArrowheads="1"/>
              </p:cNvSpPr>
              <p:nvPr/>
            </p:nvSpPr>
            <p:spPr bwMode="auto">
              <a:xfrm>
                <a:off x="1924" y="1350"/>
                <a:ext cx="3072" cy="2368"/>
              </a:xfrm>
              <a:prstGeom prst="rect">
                <a:avLst/>
              </a:prstGeom>
              <a:grpFill/>
              <a:ln w="9525">
                <a:solidFill>
                  <a:schemeClr val="tx1"/>
                </a:solidFill>
                <a:miter lim="800000"/>
                <a:headEnd/>
                <a:tailEnd/>
              </a:ln>
            </p:spPr>
            <p:txBody>
              <a:bodyPr wrap="none" anchor="ctr"/>
              <a:lstStyle/>
              <a:p>
                <a:pPr eaLnBrk="1" hangingPunct="1">
                  <a:defRPr/>
                </a:pPr>
                <a:endParaRPr lang="en-US" dirty="0">
                  <a:latin typeface="Arial" charset="0"/>
                  <a:ea typeface="+mn-ea"/>
                </a:endParaRPr>
              </a:p>
            </p:txBody>
          </p:sp>
          <p:sp>
            <p:nvSpPr>
              <p:cNvPr id="26" name="Line 8"/>
              <p:cNvSpPr>
                <a:spLocks noChangeShapeType="1"/>
              </p:cNvSpPr>
              <p:nvPr/>
            </p:nvSpPr>
            <p:spPr bwMode="auto">
              <a:xfrm>
                <a:off x="1930" y="1344"/>
                <a:ext cx="0" cy="2368"/>
              </a:xfrm>
              <a:prstGeom prst="line">
                <a:avLst/>
              </a:prstGeom>
              <a:grpFill/>
              <a:ln w="38100">
                <a:solidFill>
                  <a:schemeClr val="tx1"/>
                </a:solidFill>
                <a:round/>
                <a:headEnd/>
                <a:tailEnd/>
              </a:ln>
            </p:spPr>
            <p:txBody>
              <a:bodyPr/>
              <a:lstStyle/>
              <a:p>
                <a:pPr eaLnBrk="1" hangingPunct="1">
                  <a:defRPr/>
                </a:pPr>
                <a:endParaRPr lang="en-US" dirty="0">
                  <a:latin typeface="Arial" charset="0"/>
                  <a:ea typeface="+mn-ea"/>
                </a:endParaRPr>
              </a:p>
            </p:txBody>
          </p:sp>
          <p:sp>
            <p:nvSpPr>
              <p:cNvPr id="27" name="Line 9"/>
              <p:cNvSpPr>
                <a:spLocks noChangeShapeType="1"/>
              </p:cNvSpPr>
              <p:nvPr/>
            </p:nvSpPr>
            <p:spPr bwMode="auto">
              <a:xfrm>
                <a:off x="1920" y="3714"/>
                <a:ext cx="3079" cy="0"/>
              </a:xfrm>
              <a:prstGeom prst="line">
                <a:avLst/>
              </a:prstGeom>
              <a:grpFill/>
              <a:ln w="38100">
                <a:solidFill>
                  <a:schemeClr val="tx1"/>
                </a:solidFill>
                <a:round/>
                <a:headEnd/>
                <a:tailEnd/>
              </a:ln>
            </p:spPr>
            <p:txBody>
              <a:bodyPr/>
              <a:lstStyle/>
              <a:p>
                <a:pPr eaLnBrk="1" hangingPunct="1">
                  <a:defRPr/>
                </a:pPr>
                <a:endParaRPr lang="en-US" dirty="0">
                  <a:latin typeface="Arial" charset="0"/>
                  <a:ea typeface="+mn-ea"/>
                </a:endParaRPr>
              </a:p>
            </p:txBody>
          </p:sp>
        </p:grpSp>
        <p:grpSp>
          <p:nvGrpSpPr>
            <p:cNvPr id="4" name="Group 34"/>
            <p:cNvGrpSpPr>
              <a:grpSpLocks/>
            </p:cNvGrpSpPr>
            <p:nvPr/>
          </p:nvGrpSpPr>
          <p:grpSpPr bwMode="auto">
            <a:xfrm>
              <a:off x="2265" y="1350"/>
              <a:ext cx="2478" cy="2356"/>
              <a:chOff x="2265" y="1350"/>
              <a:chExt cx="2478" cy="2356"/>
            </a:xfrm>
            <a:grpFill/>
          </p:grpSpPr>
          <p:sp>
            <p:nvSpPr>
              <p:cNvPr id="17" name="Line 11"/>
              <p:cNvSpPr>
                <a:spLocks noChangeShapeType="1"/>
              </p:cNvSpPr>
              <p:nvPr/>
            </p:nvSpPr>
            <p:spPr bwMode="auto">
              <a:xfrm>
                <a:off x="2265"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8" name="Line 12"/>
              <p:cNvSpPr>
                <a:spLocks noChangeShapeType="1"/>
              </p:cNvSpPr>
              <p:nvPr/>
            </p:nvSpPr>
            <p:spPr bwMode="auto">
              <a:xfrm>
                <a:off x="2619"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9" name="Line 13"/>
              <p:cNvSpPr>
                <a:spLocks noChangeShapeType="1"/>
              </p:cNvSpPr>
              <p:nvPr/>
            </p:nvSpPr>
            <p:spPr bwMode="auto">
              <a:xfrm>
                <a:off x="2973"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20" name="Line 14"/>
              <p:cNvSpPr>
                <a:spLocks noChangeShapeType="1"/>
              </p:cNvSpPr>
              <p:nvPr/>
            </p:nvSpPr>
            <p:spPr bwMode="auto">
              <a:xfrm>
                <a:off x="3327"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21" name="Line 15"/>
              <p:cNvSpPr>
                <a:spLocks noChangeShapeType="1"/>
              </p:cNvSpPr>
              <p:nvPr/>
            </p:nvSpPr>
            <p:spPr bwMode="auto">
              <a:xfrm>
                <a:off x="3681"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22" name="Line 16"/>
              <p:cNvSpPr>
                <a:spLocks noChangeShapeType="1"/>
              </p:cNvSpPr>
              <p:nvPr/>
            </p:nvSpPr>
            <p:spPr bwMode="auto">
              <a:xfrm>
                <a:off x="4035"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23" name="Line 17"/>
              <p:cNvSpPr>
                <a:spLocks noChangeShapeType="1"/>
              </p:cNvSpPr>
              <p:nvPr/>
            </p:nvSpPr>
            <p:spPr bwMode="auto">
              <a:xfrm>
                <a:off x="4389"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24" name="Line 18"/>
              <p:cNvSpPr>
                <a:spLocks noChangeShapeType="1"/>
              </p:cNvSpPr>
              <p:nvPr/>
            </p:nvSpPr>
            <p:spPr bwMode="auto">
              <a:xfrm>
                <a:off x="4743" y="1350"/>
                <a:ext cx="0" cy="2356"/>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grpSp>
        <p:grpSp>
          <p:nvGrpSpPr>
            <p:cNvPr id="5" name="Group 33"/>
            <p:cNvGrpSpPr>
              <a:grpSpLocks/>
            </p:cNvGrpSpPr>
            <p:nvPr/>
          </p:nvGrpSpPr>
          <p:grpSpPr bwMode="auto">
            <a:xfrm>
              <a:off x="1933" y="1408"/>
              <a:ext cx="3053" cy="2016"/>
              <a:chOff x="1933" y="1408"/>
              <a:chExt cx="3053" cy="2016"/>
            </a:xfrm>
            <a:grpFill/>
          </p:grpSpPr>
          <p:sp>
            <p:nvSpPr>
              <p:cNvPr id="9" name="Line 19"/>
              <p:cNvSpPr>
                <a:spLocks noChangeShapeType="1"/>
              </p:cNvSpPr>
              <p:nvPr/>
            </p:nvSpPr>
            <p:spPr bwMode="auto">
              <a:xfrm>
                <a:off x="1933" y="3424"/>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0" name="Line 26"/>
              <p:cNvSpPr>
                <a:spLocks noChangeShapeType="1"/>
              </p:cNvSpPr>
              <p:nvPr/>
            </p:nvSpPr>
            <p:spPr bwMode="auto">
              <a:xfrm>
                <a:off x="1933" y="3136"/>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1" name="Line 27"/>
              <p:cNvSpPr>
                <a:spLocks noChangeShapeType="1"/>
              </p:cNvSpPr>
              <p:nvPr/>
            </p:nvSpPr>
            <p:spPr bwMode="auto">
              <a:xfrm>
                <a:off x="1933" y="2848"/>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2" name="Line 28"/>
              <p:cNvSpPr>
                <a:spLocks noChangeShapeType="1"/>
              </p:cNvSpPr>
              <p:nvPr/>
            </p:nvSpPr>
            <p:spPr bwMode="auto">
              <a:xfrm>
                <a:off x="1933" y="2560"/>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3" name="Line 29"/>
              <p:cNvSpPr>
                <a:spLocks noChangeShapeType="1"/>
              </p:cNvSpPr>
              <p:nvPr/>
            </p:nvSpPr>
            <p:spPr bwMode="auto">
              <a:xfrm>
                <a:off x="1933" y="2272"/>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4" name="Line 30"/>
              <p:cNvSpPr>
                <a:spLocks noChangeShapeType="1"/>
              </p:cNvSpPr>
              <p:nvPr/>
            </p:nvSpPr>
            <p:spPr bwMode="auto">
              <a:xfrm>
                <a:off x="1933" y="1984"/>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5" name="Line 31"/>
              <p:cNvSpPr>
                <a:spLocks noChangeShapeType="1"/>
              </p:cNvSpPr>
              <p:nvPr/>
            </p:nvSpPr>
            <p:spPr bwMode="auto">
              <a:xfrm>
                <a:off x="1933" y="1696"/>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sp>
            <p:nvSpPr>
              <p:cNvPr id="16" name="Line 32"/>
              <p:cNvSpPr>
                <a:spLocks noChangeShapeType="1"/>
              </p:cNvSpPr>
              <p:nvPr/>
            </p:nvSpPr>
            <p:spPr bwMode="auto">
              <a:xfrm>
                <a:off x="1933" y="1408"/>
                <a:ext cx="3053" cy="0"/>
              </a:xfrm>
              <a:prstGeom prst="line">
                <a:avLst/>
              </a:prstGeom>
              <a:grpFill/>
              <a:ln w="28575">
                <a:solidFill>
                  <a:srgbClr val="C0C0C0"/>
                </a:solidFill>
                <a:round/>
                <a:headEnd/>
                <a:tailEnd/>
              </a:ln>
            </p:spPr>
            <p:txBody>
              <a:bodyPr/>
              <a:lstStyle/>
              <a:p>
                <a:pPr eaLnBrk="1" hangingPunct="1">
                  <a:defRPr/>
                </a:pPr>
                <a:endParaRPr lang="en-US" dirty="0">
                  <a:latin typeface="Arial" charset="0"/>
                  <a:ea typeface="+mn-ea"/>
                </a:endParaRPr>
              </a:p>
            </p:txBody>
          </p:sp>
        </p:grpSp>
      </p:grpSp>
      <p:grpSp>
        <p:nvGrpSpPr>
          <p:cNvPr id="6" name="Group 54"/>
          <p:cNvGrpSpPr>
            <a:grpSpLocks/>
          </p:cNvGrpSpPr>
          <p:nvPr/>
        </p:nvGrpSpPr>
        <p:grpSpPr bwMode="auto">
          <a:xfrm>
            <a:off x="1871663" y="5283200"/>
            <a:ext cx="4879975" cy="369888"/>
            <a:chOff x="1834" y="3696"/>
            <a:chExt cx="3074" cy="233"/>
          </a:xfrm>
        </p:grpSpPr>
        <p:sp>
          <p:nvSpPr>
            <p:cNvPr id="53287" name="Text Box 36"/>
            <p:cNvSpPr txBox="1">
              <a:spLocks noChangeArrowheads="1"/>
            </p:cNvSpPr>
            <p:nvPr/>
          </p:nvSpPr>
          <p:spPr bwMode="auto">
            <a:xfrm>
              <a:off x="2170" y="3696"/>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5</a:t>
              </a:r>
            </a:p>
          </p:txBody>
        </p:sp>
        <p:sp>
          <p:nvSpPr>
            <p:cNvPr id="53288" name="Text Box 37"/>
            <p:cNvSpPr txBox="1">
              <a:spLocks noChangeArrowheads="1"/>
            </p:cNvSpPr>
            <p:nvPr/>
          </p:nvSpPr>
          <p:spPr bwMode="auto">
            <a:xfrm>
              <a:off x="2500" y="36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10</a:t>
              </a:r>
            </a:p>
          </p:txBody>
        </p:sp>
        <p:sp>
          <p:nvSpPr>
            <p:cNvPr id="53289" name="Text Box 38"/>
            <p:cNvSpPr txBox="1">
              <a:spLocks noChangeArrowheads="1"/>
            </p:cNvSpPr>
            <p:nvPr/>
          </p:nvSpPr>
          <p:spPr bwMode="auto">
            <a:xfrm>
              <a:off x="2848" y="36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15</a:t>
              </a:r>
            </a:p>
          </p:txBody>
        </p:sp>
        <p:sp>
          <p:nvSpPr>
            <p:cNvPr id="53290" name="Text Box 39"/>
            <p:cNvSpPr txBox="1">
              <a:spLocks noChangeArrowheads="1"/>
            </p:cNvSpPr>
            <p:nvPr/>
          </p:nvSpPr>
          <p:spPr bwMode="auto">
            <a:xfrm>
              <a:off x="3208" y="36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20</a:t>
              </a:r>
            </a:p>
          </p:txBody>
        </p:sp>
        <p:sp>
          <p:nvSpPr>
            <p:cNvPr id="53291" name="Text Box 40"/>
            <p:cNvSpPr txBox="1">
              <a:spLocks noChangeArrowheads="1"/>
            </p:cNvSpPr>
            <p:nvPr/>
          </p:nvSpPr>
          <p:spPr bwMode="auto">
            <a:xfrm>
              <a:off x="3556" y="36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25</a:t>
              </a:r>
            </a:p>
          </p:txBody>
        </p:sp>
        <p:sp>
          <p:nvSpPr>
            <p:cNvPr id="53292" name="Text Box 41"/>
            <p:cNvSpPr txBox="1">
              <a:spLocks noChangeArrowheads="1"/>
            </p:cNvSpPr>
            <p:nvPr/>
          </p:nvSpPr>
          <p:spPr bwMode="auto">
            <a:xfrm>
              <a:off x="3910" y="36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30</a:t>
              </a:r>
            </a:p>
          </p:txBody>
        </p:sp>
        <p:sp>
          <p:nvSpPr>
            <p:cNvPr id="53293" name="Text Box 42"/>
            <p:cNvSpPr txBox="1">
              <a:spLocks noChangeArrowheads="1"/>
            </p:cNvSpPr>
            <p:nvPr/>
          </p:nvSpPr>
          <p:spPr bwMode="auto">
            <a:xfrm>
              <a:off x="4264" y="36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35</a:t>
              </a:r>
            </a:p>
          </p:txBody>
        </p:sp>
        <p:sp>
          <p:nvSpPr>
            <p:cNvPr id="53294" name="Text Box 43"/>
            <p:cNvSpPr txBox="1">
              <a:spLocks noChangeArrowheads="1"/>
            </p:cNvSpPr>
            <p:nvPr/>
          </p:nvSpPr>
          <p:spPr bwMode="auto">
            <a:xfrm>
              <a:off x="4630" y="36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40</a:t>
              </a:r>
            </a:p>
          </p:txBody>
        </p:sp>
        <p:sp>
          <p:nvSpPr>
            <p:cNvPr id="53295" name="Text Box 44"/>
            <p:cNvSpPr txBox="1">
              <a:spLocks noChangeArrowheads="1"/>
            </p:cNvSpPr>
            <p:nvPr/>
          </p:nvSpPr>
          <p:spPr bwMode="auto">
            <a:xfrm>
              <a:off x="1834" y="3696"/>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0</a:t>
              </a:r>
            </a:p>
          </p:txBody>
        </p:sp>
      </p:grpSp>
      <p:grpSp>
        <p:nvGrpSpPr>
          <p:cNvPr id="7" name="Group 53"/>
          <p:cNvGrpSpPr>
            <a:grpSpLocks/>
          </p:cNvGrpSpPr>
          <p:nvPr/>
        </p:nvGrpSpPr>
        <p:grpSpPr bwMode="auto">
          <a:xfrm>
            <a:off x="1562100" y="1501775"/>
            <a:ext cx="441325" cy="3570288"/>
            <a:chOff x="1702" y="1314"/>
            <a:chExt cx="278" cy="2249"/>
          </a:xfrm>
        </p:grpSpPr>
        <p:sp>
          <p:nvSpPr>
            <p:cNvPr id="53279" name="Text Box 45"/>
            <p:cNvSpPr txBox="1">
              <a:spLocks noChangeArrowheads="1"/>
            </p:cNvSpPr>
            <p:nvPr/>
          </p:nvSpPr>
          <p:spPr bwMode="auto">
            <a:xfrm>
              <a:off x="1764" y="3330"/>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2</a:t>
              </a:r>
            </a:p>
          </p:txBody>
        </p:sp>
        <p:sp>
          <p:nvSpPr>
            <p:cNvPr id="53280" name="Text Box 46"/>
            <p:cNvSpPr txBox="1">
              <a:spLocks noChangeArrowheads="1"/>
            </p:cNvSpPr>
            <p:nvPr/>
          </p:nvSpPr>
          <p:spPr bwMode="auto">
            <a:xfrm>
              <a:off x="1764" y="3042"/>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4</a:t>
              </a:r>
            </a:p>
          </p:txBody>
        </p:sp>
        <p:sp>
          <p:nvSpPr>
            <p:cNvPr id="53281" name="Text Box 47"/>
            <p:cNvSpPr txBox="1">
              <a:spLocks noChangeArrowheads="1"/>
            </p:cNvSpPr>
            <p:nvPr/>
          </p:nvSpPr>
          <p:spPr bwMode="auto">
            <a:xfrm>
              <a:off x="1764" y="2748"/>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6</a:t>
              </a:r>
            </a:p>
          </p:txBody>
        </p:sp>
        <p:sp>
          <p:nvSpPr>
            <p:cNvPr id="53282" name="Text Box 48"/>
            <p:cNvSpPr txBox="1">
              <a:spLocks noChangeArrowheads="1"/>
            </p:cNvSpPr>
            <p:nvPr/>
          </p:nvSpPr>
          <p:spPr bwMode="auto">
            <a:xfrm>
              <a:off x="1764" y="2460"/>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8</a:t>
              </a:r>
            </a:p>
          </p:txBody>
        </p:sp>
        <p:sp>
          <p:nvSpPr>
            <p:cNvPr id="53283" name="Text Box 49"/>
            <p:cNvSpPr txBox="1">
              <a:spLocks noChangeArrowheads="1"/>
            </p:cNvSpPr>
            <p:nvPr/>
          </p:nvSpPr>
          <p:spPr bwMode="auto">
            <a:xfrm>
              <a:off x="1702" y="2172"/>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10</a:t>
              </a:r>
            </a:p>
          </p:txBody>
        </p:sp>
        <p:sp>
          <p:nvSpPr>
            <p:cNvPr id="53284" name="Text Box 50"/>
            <p:cNvSpPr txBox="1">
              <a:spLocks noChangeArrowheads="1"/>
            </p:cNvSpPr>
            <p:nvPr/>
          </p:nvSpPr>
          <p:spPr bwMode="auto">
            <a:xfrm>
              <a:off x="1702" y="1884"/>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12</a:t>
              </a:r>
            </a:p>
          </p:txBody>
        </p:sp>
        <p:sp>
          <p:nvSpPr>
            <p:cNvPr id="53285" name="Text Box 51"/>
            <p:cNvSpPr txBox="1">
              <a:spLocks noChangeArrowheads="1"/>
            </p:cNvSpPr>
            <p:nvPr/>
          </p:nvSpPr>
          <p:spPr bwMode="auto">
            <a:xfrm>
              <a:off x="1702" y="1596"/>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14</a:t>
              </a:r>
            </a:p>
          </p:txBody>
        </p:sp>
        <p:sp>
          <p:nvSpPr>
            <p:cNvPr id="53286" name="Text Box 52"/>
            <p:cNvSpPr txBox="1">
              <a:spLocks noChangeArrowheads="1"/>
            </p:cNvSpPr>
            <p:nvPr/>
          </p:nvSpPr>
          <p:spPr bwMode="auto">
            <a:xfrm>
              <a:off x="1702" y="1314"/>
              <a:ext cx="2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16</a:t>
              </a:r>
            </a:p>
          </p:txBody>
        </p:sp>
      </p:grpSp>
      <p:sp>
        <p:nvSpPr>
          <p:cNvPr id="47" name="Text Box 55"/>
          <p:cNvSpPr txBox="1">
            <a:spLocks noChangeArrowheads="1"/>
          </p:cNvSpPr>
          <p:nvPr/>
        </p:nvSpPr>
        <p:spPr bwMode="auto">
          <a:xfrm rot="-5400000">
            <a:off x="-150019" y="3259932"/>
            <a:ext cx="310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Real interest rate (percent)</a:t>
            </a:r>
          </a:p>
        </p:txBody>
      </p:sp>
      <p:sp>
        <p:nvSpPr>
          <p:cNvPr id="48" name="Line 59"/>
          <p:cNvSpPr>
            <a:spLocks noChangeShapeType="1"/>
          </p:cNvSpPr>
          <p:nvPr/>
        </p:nvSpPr>
        <p:spPr bwMode="auto">
          <a:xfrm>
            <a:off x="2486025" y="2038350"/>
            <a:ext cx="3494088" cy="2843213"/>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 name="Line 60"/>
          <p:cNvSpPr>
            <a:spLocks noChangeShapeType="1"/>
          </p:cNvSpPr>
          <p:nvPr/>
        </p:nvSpPr>
        <p:spPr bwMode="auto">
          <a:xfrm>
            <a:off x="3238500" y="1752600"/>
            <a:ext cx="3494088" cy="284321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 name="Text Box 61"/>
          <p:cNvSpPr txBox="1">
            <a:spLocks noChangeArrowheads="1"/>
          </p:cNvSpPr>
          <p:nvPr/>
        </p:nvSpPr>
        <p:spPr bwMode="auto">
          <a:xfrm>
            <a:off x="2463800" y="5562600"/>
            <a:ext cx="353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Investment (billions of dollars)</a:t>
            </a:r>
          </a:p>
        </p:txBody>
      </p:sp>
      <p:sp>
        <p:nvSpPr>
          <p:cNvPr id="51" name="Text Box 65"/>
          <p:cNvSpPr txBox="1">
            <a:spLocks noChangeArrowheads="1"/>
          </p:cNvSpPr>
          <p:nvPr/>
        </p:nvSpPr>
        <p:spPr bwMode="auto">
          <a:xfrm>
            <a:off x="5754688" y="4852988"/>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ID</a:t>
            </a:r>
            <a:r>
              <a:rPr lang="en-US" altLang="en-US" sz="1800" b="1" i="1" baseline="-25000" dirty="0">
                <a:latin typeface="Arial" panose="020B0604020202020204" pitchFamily="34" charset="0"/>
              </a:rPr>
              <a:t>1</a:t>
            </a:r>
          </a:p>
        </p:txBody>
      </p:sp>
      <p:sp>
        <p:nvSpPr>
          <p:cNvPr id="52" name="Text Box 66"/>
          <p:cNvSpPr txBox="1">
            <a:spLocks noChangeArrowheads="1"/>
          </p:cNvSpPr>
          <p:nvPr/>
        </p:nvSpPr>
        <p:spPr bwMode="auto">
          <a:xfrm>
            <a:off x="6469063" y="4567238"/>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ID</a:t>
            </a:r>
            <a:r>
              <a:rPr lang="en-US" altLang="en-US" sz="1800" b="1" i="1" baseline="-25000" dirty="0">
                <a:latin typeface="Arial" panose="020B0604020202020204" pitchFamily="34" charset="0"/>
              </a:rPr>
              <a:t>2</a:t>
            </a:r>
          </a:p>
        </p:txBody>
      </p:sp>
      <p:sp>
        <p:nvSpPr>
          <p:cNvPr id="53" name="Text Box 67"/>
          <p:cNvSpPr txBox="1">
            <a:spLocks noChangeArrowheads="1"/>
          </p:cNvSpPr>
          <p:nvPr/>
        </p:nvSpPr>
        <p:spPr bwMode="auto">
          <a:xfrm>
            <a:off x="4810125" y="36369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p>
        </p:txBody>
      </p:sp>
      <p:sp>
        <p:nvSpPr>
          <p:cNvPr id="54" name="Text Box 68"/>
          <p:cNvSpPr txBox="1">
            <a:spLocks noChangeArrowheads="1"/>
          </p:cNvSpPr>
          <p:nvPr/>
        </p:nvSpPr>
        <p:spPr bwMode="auto">
          <a:xfrm>
            <a:off x="3676650" y="2713038"/>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b</a:t>
            </a:r>
          </a:p>
        </p:txBody>
      </p:sp>
      <p:sp>
        <p:nvSpPr>
          <p:cNvPr id="55" name="Text Box 69"/>
          <p:cNvSpPr txBox="1">
            <a:spLocks noChangeArrowheads="1"/>
          </p:cNvSpPr>
          <p:nvPr/>
        </p:nvSpPr>
        <p:spPr bwMode="auto">
          <a:xfrm>
            <a:off x="4800600" y="271303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p>
        </p:txBody>
      </p:sp>
      <p:sp>
        <p:nvSpPr>
          <p:cNvPr id="56" name="Line 70"/>
          <p:cNvSpPr>
            <a:spLocks noChangeShapeType="1"/>
          </p:cNvSpPr>
          <p:nvPr/>
        </p:nvSpPr>
        <p:spPr bwMode="auto">
          <a:xfrm>
            <a:off x="4811713" y="2992438"/>
            <a:ext cx="0" cy="23161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 name="Line 71"/>
          <p:cNvSpPr>
            <a:spLocks noChangeShapeType="1"/>
          </p:cNvSpPr>
          <p:nvPr/>
        </p:nvSpPr>
        <p:spPr bwMode="auto">
          <a:xfrm>
            <a:off x="3678238" y="3001963"/>
            <a:ext cx="0" cy="914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 name="Line 72"/>
          <p:cNvSpPr>
            <a:spLocks noChangeShapeType="1"/>
          </p:cNvSpPr>
          <p:nvPr/>
        </p:nvSpPr>
        <p:spPr bwMode="auto">
          <a:xfrm flipH="1">
            <a:off x="2028825" y="3013075"/>
            <a:ext cx="2782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 name="Oval 63"/>
          <p:cNvSpPr>
            <a:spLocks noChangeArrowheads="1"/>
          </p:cNvSpPr>
          <p:nvPr/>
        </p:nvSpPr>
        <p:spPr bwMode="auto">
          <a:xfrm>
            <a:off x="4740275" y="3868738"/>
            <a:ext cx="136525" cy="136525"/>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61" name="Oval 62"/>
          <p:cNvSpPr>
            <a:spLocks noChangeArrowheads="1"/>
          </p:cNvSpPr>
          <p:nvPr/>
        </p:nvSpPr>
        <p:spPr bwMode="auto">
          <a:xfrm>
            <a:off x="4722813" y="2944813"/>
            <a:ext cx="136525" cy="136525"/>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62" name="AutoShape 73"/>
          <p:cNvSpPr>
            <a:spLocks noChangeArrowheads="1"/>
          </p:cNvSpPr>
          <p:nvPr/>
        </p:nvSpPr>
        <p:spPr bwMode="auto">
          <a:xfrm>
            <a:off x="2165350" y="3032125"/>
            <a:ext cx="1117600" cy="893763"/>
          </a:xfrm>
          <a:prstGeom prst="upArrow">
            <a:avLst>
              <a:gd name="adj1" fmla="val 50000"/>
              <a:gd name="adj2" fmla="val 25000"/>
            </a:avLst>
          </a:prstGeom>
          <a:solidFill>
            <a:srgbClr val="3366FF"/>
          </a:solidFill>
          <a:ln w="9525">
            <a:solidFill>
              <a:schemeClr val="tx1"/>
            </a:solidFill>
            <a:miter lim="800000"/>
            <a:headEnd/>
            <a:tailEnd/>
          </a:ln>
        </p:spPr>
        <p:txBody>
          <a:bodyPr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64" name="AutoShape 75"/>
          <p:cNvSpPr>
            <a:spLocks noChangeArrowheads="1"/>
          </p:cNvSpPr>
          <p:nvPr/>
        </p:nvSpPr>
        <p:spPr bwMode="auto">
          <a:xfrm>
            <a:off x="3705225" y="4513263"/>
            <a:ext cx="1076325" cy="741362"/>
          </a:xfrm>
          <a:prstGeom prst="leftArrow">
            <a:avLst>
              <a:gd name="adj1" fmla="val 50000"/>
              <a:gd name="adj2" fmla="val 36296"/>
            </a:avLst>
          </a:prstGeom>
          <a:solidFill>
            <a:srgbClr val="3366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66" name="Text Box 78"/>
          <p:cNvSpPr txBox="1">
            <a:spLocks noChangeArrowheads="1"/>
          </p:cNvSpPr>
          <p:nvPr/>
        </p:nvSpPr>
        <p:spPr bwMode="auto">
          <a:xfrm>
            <a:off x="5314950" y="2217738"/>
            <a:ext cx="1314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Increase in</a:t>
            </a:r>
          </a:p>
          <a:p>
            <a:pPr eaLnBrk="1" hangingPunct="1">
              <a:spcBef>
                <a:spcPct val="0"/>
              </a:spcBef>
              <a:buClrTx/>
              <a:buFontTx/>
              <a:buNone/>
            </a:pPr>
            <a:r>
              <a:rPr lang="en-US" altLang="en-US" sz="1600" b="1" dirty="0">
                <a:latin typeface="Arial" panose="020B0604020202020204" pitchFamily="34" charset="0"/>
              </a:rPr>
              <a:t>investment</a:t>
            </a:r>
          </a:p>
          <a:p>
            <a:pPr eaLnBrk="1" hangingPunct="1">
              <a:spcBef>
                <a:spcPct val="0"/>
              </a:spcBef>
              <a:buClrTx/>
              <a:buFontTx/>
              <a:buNone/>
            </a:pPr>
            <a:r>
              <a:rPr lang="en-US" altLang="en-US" sz="1600" b="1" dirty="0">
                <a:latin typeface="Arial" panose="020B0604020202020204" pitchFamily="34" charset="0"/>
              </a:rPr>
              <a:t>demand</a:t>
            </a:r>
          </a:p>
        </p:txBody>
      </p:sp>
      <p:sp>
        <p:nvSpPr>
          <p:cNvPr id="67" name="AutoShape 79"/>
          <p:cNvSpPr>
            <a:spLocks noChangeArrowheads="1"/>
          </p:cNvSpPr>
          <p:nvPr/>
        </p:nvSpPr>
        <p:spPr bwMode="auto">
          <a:xfrm>
            <a:off x="3000375" y="1954213"/>
            <a:ext cx="558800" cy="558800"/>
          </a:xfrm>
          <a:prstGeom prst="rightArrow">
            <a:avLst>
              <a:gd name="adj1" fmla="val 50000"/>
              <a:gd name="adj2" fmla="val 25000"/>
            </a:avLst>
          </a:prstGeom>
          <a:solidFill>
            <a:srgbClr val="3366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68" name="AutoShape 80"/>
          <p:cNvSpPr>
            <a:spLocks noChangeArrowheads="1"/>
          </p:cNvSpPr>
          <p:nvPr/>
        </p:nvSpPr>
        <p:spPr bwMode="auto">
          <a:xfrm>
            <a:off x="5381625" y="3906838"/>
            <a:ext cx="558800" cy="558800"/>
          </a:xfrm>
          <a:prstGeom prst="rightArrow">
            <a:avLst>
              <a:gd name="adj1" fmla="val 50000"/>
              <a:gd name="adj2" fmla="val 25000"/>
            </a:avLst>
          </a:prstGeom>
          <a:solidFill>
            <a:srgbClr val="3366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69" name="Oval 63"/>
          <p:cNvSpPr>
            <a:spLocks noChangeArrowheads="1"/>
          </p:cNvSpPr>
          <p:nvPr/>
        </p:nvSpPr>
        <p:spPr bwMode="auto">
          <a:xfrm>
            <a:off x="3581400" y="2971800"/>
            <a:ext cx="136525" cy="136525"/>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cxnSp>
        <p:nvCxnSpPr>
          <p:cNvPr id="71" name="Straight Connector 70"/>
          <p:cNvCxnSpPr>
            <a:cxnSpLocks noChangeAspect="1"/>
          </p:cNvCxnSpPr>
          <p:nvPr/>
        </p:nvCxnSpPr>
        <p:spPr>
          <a:xfrm rot="5400000">
            <a:off x="5233988" y="3405187"/>
            <a:ext cx="914400" cy="2000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Text Box 76"/>
          <p:cNvSpPr txBox="1">
            <a:spLocks noChangeArrowheads="1"/>
          </p:cNvSpPr>
          <p:nvPr/>
        </p:nvSpPr>
        <p:spPr bwMode="auto">
          <a:xfrm>
            <a:off x="2819400" y="3990975"/>
            <a:ext cx="15763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Crowding-out </a:t>
            </a:r>
          </a:p>
          <a:p>
            <a:pPr eaLnBrk="1" hangingPunct="1">
              <a:spcBef>
                <a:spcPct val="0"/>
              </a:spcBef>
              <a:buClrTx/>
              <a:buFontTx/>
              <a:buNone/>
            </a:pPr>
            <a:r>
              <a:rPr lang="en-US" altLang="en-US" sz="1600" b="1" dirty="0">
                <a:latin typeface="Arial" panose="020B0604020202020204" pitchFamily="34" charset="0"/>
              </a:rPr>
              <a:t>effect</a:t>
            </a:r>
          </a:p>
        </p:txBody>
      </p:sp>
      <p:cxnSp>
        <p:nvCxnSpPr>
          <p:cNvPr id="73" name="Straight Connector 72"/>
          <p:cNvCxnSpPr/>
          <p:nvPr/>
        </p:nvCxnSpPr>
        <p:spPr>
          <a:xfrm rot="16200000" flipH="1">
            <a:off x="3962400" y="4419600"/>
            <a:ext cx="3810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Line 71"/>
          <p:cNvSpPr>
            <a:spLocks noChangeShapeType="1"/>
          </p:cNvSpPr>
          <p:nvPr/>
        </p:nvSpPr>
        <p:spPr bwMode="auto">
          <a:xfrm>
            <a:off x="3684588" y="4419600"/>
            <a:ext cx="0" cy="914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78" name="TextBox 7"/>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1000"/>
                                        <p:tgtEl>
                                          <p:spTgt spid="48"/>
                                        </p:tgtEl>
                                      </p:cBhvr>
                                    </p:animEffec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par>
                          <p:cTn id="35" fill="hold" nodeType="afterGroup">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down)">
                                      <p:cBhvr>
                                        <p:cTn id="38" dur="1000"/>
                                        <p:tgtEl>
                                          <p:spTgt spid="62"/>
                                        </p:tgtEl>
                                      </p:cBhvr>
                                    </p:animEffect>
                                  </p:childTnLst>
                                </p:cTn>
                              </p:par>
                            </p:childTnLst>
                          </p:cTn>
                        </p:par>
                        <p:par>
                          <p:cTn id="39" fill="hold" nodeType="afterGroup">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childTnLst>
                                </p:cTn>
                              </p:par>
                              <p:par>
                                <p:cTn id="44" presetID="22" presetClass="entr" presetSubtype="1"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up)">
                                      <p:cBhvr>
                                        <p:cTn id="46" dur="500"/>
                                        <p:tgtEl>
                                          <p:spTgt spid="57"/>
                                        </p:tgtEl>
                                      </p:cBhvr>
                                    </p:animEffect>
                                  </p:childTnLst>
                                </p:cTn>
                              </p:par>
                              <p:par>
                                <p:cTn id="47" presetID="22" presetClass="entr" presetSubtype="1"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up)">
                                      <p:cBhvr>
                                        <p:cTn id="49" dur="500"/>
                                        <p:tgtEl>
                                          <p:spTgt spid="74"/>
                                        </p:tgtEl>
                                      </p:cBhvr>
                                    </p:animEffect>
                                  </p:childTnLst>
                                </p:cTn>
                              </p:par>
                            </p:childTnLst>
                          </p:cTn>
                        </p:par>
                        <p:par>
                          <p:cTn id="50" fill="hold" nodeType="afterGroup">
                            <p:stCondLst>
                              <p:cond delay="3500"/>
                            </p:stCondLst>
                            <p:childTnLst>
                              <p:par>
                                <p:cTn id="51" presetID="23" presetClass="entr" presetSubtype="16"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fltVal val="0"/>
                                          </p:val>
                                        </p:tav>
                                        <p:tav tm="100000">
                                          <p:val>
                                            <p:strVal val="#ppt_w"/>
                                          </p:val>
                                        </p:tav>
                                      </p:tavLst>
                                    </p:anim>
                                    <p:anim calcmode="lin" valueType="num">
                                      <p:cBhvr>
                                        <p:cTn id="54" dur="500" fill="hold"/>
                                        <p:tgtEl>
                                          <p:spTgt spid="65"/>
                                        </p:tgtEl>
                                        <p:attrNameLst>
                                          <p:attrName>ppt_h</p:attrName>
                                        </p:attrNameLst>
                                      </p:cBhvr>
                                      <p:tavLst>
                                        <p:tav tm="0">
                                          <p:val>
                                            <p:fltVal val="0"/>
                                          </p:val>
                                        </p:tav>
                                        <p:tav tm="100000">
                                          <p:val>
                                            <p:strVal val="#ppt_h"/>
                                          </p:val>
                                        </p:tav>
                                      </p:tavLst>
                                    </p:anim>
                                  </p:childTnLst>
                                </p:cTn>
                              </p:par>
                            </p:childTnLst>
                          </p:cTn>
                        </p:par>
                        <p:par>
                          <p:cTn id="55" fill="hold" nodeType="afterGroup">
                            <p:stCondLst>
                              <p:cond delay="4000"/>
                            </p:stCondLst>
                            <p:childTnLst>
                              <p:par>
                                <p:cTn id="56" presetID="22" presetClass="entr" presetSubtype="1"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up)">
                                      <p:cBhvr>
                                        <p:cTn id="58" dur="1000"/>
                                        <p:tgtEl>
                                          <p:spTgt spid="73"/>
                                        </p:tgtEl>
                                      </p:cBhvr>
                                    </p:animEffect>
                                  </p:childTnLst>
                                </p:cTn>
                              </p:par>
                            </p:childTnLst>
                          </p:cTn>
                        </p:par>
                        <p:par>
                          <p:cTn id="59" fill="hold" nodeType="afterGroup">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right)">
                                      <p:cBhvr>
                                        <p:cTn id="62" dur="2000"/>
                                        <p:tgtEl>
                                          <p:spTgt spid="64"/>
                                        </p:tgtEl>
                                      </p:cBhvr>
                                    </p:animEffect>
                                  </p:childTnLst>
                                </p:cTn>
                              </p:par>
                            </p:childTnLst>
                          </p:cTn>
                        </p:par>
                        <p:par>
                          <p:cTn id="63" fill="hold" nodeType="afterGroup">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left)">
                                      <p:cBhvr>
                                        <p:cTn id="66" dur="1000"/>
                                        <p:tgtEl>
                                          <p:spTgt spid="6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1000"/>
                                        <p:tgtEl>
                                          <p:spTgt spid="68"/>
                                        </p:tgtEl>
                                      </p:cBhvr>
                                    </p:animEffect>
                                  </p:childTnLst>
                                </p:cTn>
                              </p:par>
                            </p:childTnLst>
                          </p:cTn>
                        </p:par>
                        <p:par>
                          <p:cTn id="70" fill="hold" nodeType="afterGroup">
                            <p:stCondLst>
                              <p:cond delay="8000"/>
                            </p:stCondLst>
                            <p:childTnLst>
                              <p:par>
                                <p:cTn id="71" presetID="22" presetClass="entr" presetSubtype="8"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1000"/>
                                        <p:tgtEl>
                                          <p:spTgt spid="49"/>
                                        </p:tgtEl>
                                      </p:cBhvr>
                                    </p:animEffect>
                                  </p:childTnLst>
                                </p:cTn>
                              </p:par>
                            </p:childTnLst>
                          </p:cTn>
                        </p:par>
                        <p:par>
                          <p:cTn id="74" fill="hold" nodeType="afterGroup">
                            <p:stCondLst>
                              <p:cond delay="9000"/>
                            </p:stCondLst>
                            <p:childTnLst>
                              <p:par>
                                <p:cTn id="75" presetID="1" presetClass="entr" presetSubtype="0"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par>
                          <p:cTn id="77" fill="hold" nodeType="afterGroup">
                            <p:stCondLst>
                              <p:cond delay="9000"/>
                            </p:stCondLst>
                            <p:childTnLst>
                              <p:par>
                                <p:cTn id="78" presetID="23" presetClass="entr" presetSubtype="16"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p:cTn id="80" dur="500" fill="hold"/>
                                        <p:tgtEl>
                                          <p:spTgt spid="66"/>
                                        </p:tgtEl>
                                        <p:attrNameLst>
                                          <p:attrName>ppt_w</p:attrName>
                                        </p:attrNameLst>
                                      </p:cBhvr>
                                      <p:tavLst>
                                        <p:tav tm="0">
                                          <p:val>
                                            <p:fltVal val="0"/>
                                          </p:val>
                                        </p:tav>
                                        <p:tav tm="100000">
                                          <p:val>
                                            <p:strVal val="#ppt_w"/>
                                          </p:val>
                                        </p:tav>
                                      </p:tavLst>
                                    </p:anim>
                                    <p:anim calcmode="lin" valueType="num">
                                      <p:cBhvr>
                                        <p:cTn id="81" dur="500" fill="hold"/>
                                        <p:tgtEl>
                                          <p:spTgt spid="66"/>
                                        </p:tgtEl>
                                        <p:attrNameLst>
                                          <p:attrName>ppt_h</p:attrName>
                                        </p:attrNameLst>
                                      </p:cBhvr>
                                      <p:tavLst>
                                        <p:tav tm="0">
                                          <p:val>
                                            <p:fltVal val="0"/>
                                          </p:val>
                                        </p:tav>
                                        <p:tav tm="100000">
                                          <p:val>
                                            <p:strVal val="#ppt_h"/>
                                          </p:val>
                                        </p:tav>
                                      </p:tavLst>
                                    </p:anim>
                                  </p:childTnLst>
                                </p:cTn>
                              </p:par>
                            </p:childTnLst>
                          </p:cTn>
                        </p:par>
                        <p:par>
                          <p:cTn id="82" fill="hold" nodeType="afterGroup">
                            <p:stCondLst>
                              <p:cond delay="9500"/>
                            </p:stCondLst>
                            <p:childTnLst>
                              <p:par>
                                <p:cTn id="83" presetID="22" presetClass="entr" presetSubtype="1" fill="hold"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up)">
                                      <p:cBhvr>
                                        <p:cTn id="85" dur="1000"/>
                                        <p:tgtEl>
                                          <p:spTgt spid="71"/>
                                        </p:tgtEl>
                                      </p:cBhvr>
                                    </p:animEffect>
                                  </p:childTnLst>
                                </p:cTn>
                              </p:par>
                            </p:childTnLst>
                          </p:cTn>
                        </p:par>
                        <p:par>
                          <p:cTn id="86" fill="hold" nodeType="afterGroup">
                            <p:stCondLst>
                              <p:cond delay="10500"/>
                            </p:stCondLst>
                            <p:childTnLst>
                              <p:par>
                                <p:cTn id="87" presetID="1" presetClass="entr" presetSubtype="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childTnLst>
                          </p:cTn>
                        </p:par>
                        <p:par>
                          <p:cTn id="91" fill="hold" nodeType="afterGroup">
                            <p:stCondLst>
                              <p:cond delay="10500"/>
                            </p:stCondLst>
                            <p:childTnLst>
                              <p:par>
                                <p:cTn id="92" presetID="22" presetClass="entr" presetSubtype="2" fill="hold"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right)">
                                      <p:cBhvr>
                                        <p:cTn id="94" dur="500"/>
                                        <p:tgtEl>
                                          <p:spTgt spid="59"/>
                                        </p:tgtEl>
                                      </p:cBhvr>
                                    </p:animEffect>
                                  </p:childTnLst>
                                </p:cTn>
                              </p:par>
                              <p:par>
                                <p:cTn id="95" presetID="22" presetClass="entr" presetSubtype="1"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P spid="51" grpId="0"/>
      <p:bldP spid="52" grpId="0"/>
      <p:bldP spid="53" grpId="0"/>
      <p:bldP spid="54" grpId="0"/>
      <p:bldP spid="55" grpId="0"/>
      <p:bldP spid="60" grpId="0" animBg="1"/>
      <p:bldP spid="61" grpId="0" animBg="1"/>
      <p:bldP spid="62" grpId="0" animBg="1"/>
      <p:bldP spid="64" grpId="0" animBg="1"/>
      <p:bldP spid="66" grpId="0"/>
      <p:bldP spid="67" grpId="0" animBg="1"/>
      <p:bldP spid="68" grpId="0" animBg="1"/>
      <p:bldP spid="69" grpId="0" animBg="1"/>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 y="274638"/>
            <a:ext cx="8686800" cy="1143000"/>
          </a:xfrm>
        </p:spPr>
        <p:txBody>
          <a:bodyPr/>
          <a:lstStyle/>
          <a:p>
            <a:pPr eaLnBrk="1" fontAlgn="auto" hangingPunct="1">
              <a:spcAft>
                <a:spcPts val="0"/>
              </a:spcAft>
              <a:defRPr/>
            </a:pPr>
            <a:r>
              <a:rPr lang="en-US" altLang="en-US" sz="4400" dirty="0">
                <a:ea typeface="+mj-ea"/>
              </a:rPr>
              <a:t>Social Security, Medicare Shortfalls</a:t>
            </a:r>
          </a:p>
        </p:txBody>
      </p:sp>
      <p:sp>
        <p:nvSpPr>
          <p:cNvPr id="55299" name="Rectangle 3"/>
          <p:cNvSpPr>
            <a:spLocks noGrp="1" noChangeArrowheads="1"/>
          </p:cNvSpPr>
          <p:nvPr>
            <p:ph idx="1"/>
          </p:nvPr>
        </p:nvSpPr>
        <p:spPr/>
        <p:txBody>
          <a:bodyPr/>
          <a:lstStyle/>
          <a:p>
            <a:pPr eaLnBrk="1" hangingPunct="1"/>
            <a:r>
              <a:rPr lang="en-US" altLang="en-US" sz="3200" dirty="0"/>
              <a:t>More Americans will be receiving benefits as they age</a:t>
            </a:r>
          </a:p>
          <a:p>
            <a:pPr eaLnBrk="1" hangingPunct="1"/>
            <a:r>
              <a:rPr lang="en-US" altLang="en-US" sz="3200" dirty="0"/>
              <a:t>Social security shortfalls</a:t>
            </a:r>
          </a:p>
          <a:p>
            <a:pPr lvl="1" eaLnBrk="1" hangingPunct="1">
              <a:buClr>
                <a:schemeClr val="accent1"/>
              </a:buClr>
            </a:pPr>
            <a:r>
              <a:rPr lang="en-US" altLang="en-US" sz="3200" dirty="0"/>
              <a:t>Income during retirement</a:t>
            </a:r>
          </a:p>
          <a:p>
            <a:pPr lvl="1" eaLnBrk="1" hangingPunct="1">
              <a:buClr>
                <a:schemeClr val="accent1"/>
              </a:buClr>
            </a:pPr>
            <a:r>
              <a:rPr lang="en-US" altLang="en-US" sz="3200" dirty="0"/>
              <a:t>Funds will be depleted by 2033</a:t>
            </a:r>
          </a:p>
          <a:p>
            <a:pPr eaLnBrk="1" hangingPunct="1"/>
            <a:r>
              <a:rPr lang="en-US" altLang="en-US" sz="3200" dirty="0"/>
              <a:t>Medicare shortfalls</a:t>
            </a:r>
          </a:p>
          <a:p>
            <a:pPr lvl="1" eaLnBrk="1" hangingPunct="1">
              <a:buClr>
                <a:schemeClr val="accent1"/>
              </a:buClr>
            </a:pPr>
            <a:r>
              <a:rPr lang="en-US" altLang="en-US" sz="3200" dirty="0"/>
              <a:t>Medical care during retirement</a:t>
            </a:r>
          </a:p>
          <a:p>
            <a:pPr lvl="1" eaLnBrk="1" hangingPunct="1">
              <a:buClr>
                <a:schemeClr val="accent1"/>
              </a:buClr>
            </a:pPr>
            <a:r>
              <a:rPr lang="en-US" altLang="en-US" sz="3200" dirty="0"/>
              <a:t>Funds will be depleted by 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28600"/>
            <a:ext cx="7620000" cy="1143000"/>
          </a:xfrm>
        </p:spPr>
        <p:txBody>
          <a:bodyPr/>
          <a:lstStyle/>
          <a:p>
            <a:pPr eaLnBrk="1" fontAlgn="auto" hangingPunct="1">
              <a:spcAft>
                <a:spcPts val="0"/>
              </a:spcAft>
              <a:defRPr/>
            </a:pPr>
            <a:r>
              <a:rPr lang="en-US" altLang="en-US" dirty="0">
                <a:ea typeface="+mj-ea"/>
              </a:rPr>
              <a:t>Social Security, Medicare Shortfalls Continued</a:t>
            </a:r>
          </a:p>
        </p:txBody>
      </p:sp>
      <p:sp>
        <p:nvSpPr>
          <p:cNvPr id="57347" name="Rectangle 3"/>
          <p:cNvSpPr>
            <a:spLocks noGrp="1" noChangeArrowheads="1"/>
          </p:cNvSpPr>
          <p:nvPr>
            <p:ph idx="1"/>
          </p:nvPr>
        </p:nvSpPr>
        <p:spPr>
          <a:xfrm>
            <a:off x="457200" y="1676400"/>
            <a:ext cx="7620000" cy="4800600"/>
          </a:xfrm>
        </p:spPr>
        <p:txBody>
          <a:bodyPr/>
          <a:lstStyle/>
          <a:p>
            <a:pPr eaLnBrk="1" hangingPunct="1"/>
            <a:r>
              <a:rPr lang="en-US" altLang="en-US" sz="3200" dirty="0"/>
              <a:t>Possible options “to fix” include:</a:t>
            </a:r>
          </a:p>
          <a:p>
            <a:pPr lvl="1" eaLnBrk="1" hangingPunct="1">
              <a:buClr>
                <a:schemeClr val="accent1"/>
              </a:buClr>
            </a:pPr>
            <a:r>
              <a:rPr lang="en-US" altLang="en-US" sz="3200" dirty="0"/>
              <a:t>Increasing the retirement age</a:t>
            </a:r>
          </a:p>
          <a:p>
            <a:pPr lvl="1" eaLnBrk="1" hangingPunct="1">
              <a:buClr>
                <a:schemeClr val="accent1"/>
              </a:buClr>
            </a:pPr>
            <a:r>
              <a:rPr lang="en-US" altLang="en-US" sz="3200" dirty="0"/>
              <a:t>Increasing the portion of earnings subject to the social security tax</a:t>
            </a:r>
          </a:p>
          <a:p>
            <a:pPr lvl="1" eaLnBrk="1" hangingPunct="1">
              <a:buClr>
                <a:schemeClr val="accent1"/>
              </a:buClr>
            </a:pPr>
            <a:r>
              <a:rPr lang="en-US" altLang="en-US" sz="3200" dirty="0"/>
              <a:t>Disqualifying wealthy individuals</a:t>
            </a:r>
          </a:p>
          <a:p>
            <a:pPr lvl="1" eaLnBrk="1" hangingPunct="1">
              <a:buClr>
                <a:schemeClr val="accent1"/>
              </a:buClr>
            </a:pPr>
            <a:r>
              <a:rPr lang="en-US" altLang="en-US" sz="3200" dirty="0"/>
              <a:t>Redirecting low-skilled immigrants to higher-skilled, higher paying work</a:t>
            </a:r>
          </a:p>
          <a:p>
            <a:pPr lvl="1" eaLnBrk="1" hangingPunct="1">
              <a:buClr>
                <a:schemeClr val="accent1"/>
              </a:buClr>
            </a:pPr>
            <a:r>
              <a:rPr lang="en-US" altLang="en-US" sz="3200" dirty="0"/>
              <a:t>Defined contribution plans owned by individuals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Expansionary Fiscal Policy</a:t>
            </a:r>
          </a:p>
        </p:txBody>
      </p:sp>
      <p:sp>
        <p:nvSpPr>
          <p:cNvPr id="8195" name="Rectangle 3"/>
          <p:cNvSpPr>
            <a:spLocks noGrp="1" noChangeArrowheads="1"/>
          </p:cNvSpPr>
          <p:nvPr>
            <p:ph idx="1"/>
          </p:nvPr>
        </p:nvSpPr>
        <p:spPr/>
        <p:txBody>
          <a:bodyPr/>
          <a:lstStyle/>
          <a:p>
            <a:pPr eaLnBrk="1" hangingPunct="1"/>
            <a:r>
              <a:rPr lang="en-US" altLang="en-US" sz="3200" dirty="0"/>
              <a:t>Use during a recession</a:t>
            </a:r>
          </a:p>
          <a:p>
            <a:pPr lvl="1" eaLnBrk="1" hangingPunct="1">
              <a:buClr>
                <a:schemeClr val="accent1"/>
              </a:buClr>
            </a:pPr>
            <a:r>
              <a:rPr lang="en-US" altLang="en-US" sz="3200" dirty="0"/>
              <a:t>Increase government spending</a:t>
            </a:r>
          </a:p>
          <a:p>
            <a:pPr lvl="1" eaLnBrk="1" hangingPunct="1">
              <a:buClr>
                <a:schemeClr val="accent1"/>
              </a:buClr>
            </a:pPr>
            <a:r>
              <a:rPr lang="en-US" altLang="en-US" sz="3200" dirty="0"/>
              <a:t>Decrease taxes</a:t>
            </a:r>
          </a:p>
          <a:p>
            <a:pPr lvl="1" eaLnBrk="1" hangingPunct="1">
              <a:buClr>
                <a:schemeClr val="accent1"/>
              </a:buClr>
            </a:pPr>
            <a:r>
              <a:rPr lang="en-US" altLang="en-US" sz="3200" dirty="0"/>
              <a:t>Combination of both</a:t>
            </a:r>
          </a:p>
          <a:p>
            <a:pPr lvl="1" eaLnBrk="1" hangingPunct="1">
              <a:buClr>
                <a:schemeClr val="accent1"/>
              </a:buClr>
            </a:pPr>
            <a:r>
              <a:rPr lang="en-US" altLang="en-US" sz="3200" dirty="0"/>
              <a:t>Create a deficit</a:t>
            </a:r>
          </a:p>
        </p:txBody>
      </p:sp>
      <p:sp>
        <p:nvSpPr>
          <p:cNvPr id="8196" name="TextBox 1"/>
          <p:cNvSpPr txBox="1">
            <a:spLocks noChangeArrowheads="1"/>
          </p:cNvSpPr>
          <p:nvPr/>
        </p:nvSpPr>
        <p:spPr bwMode="auto">
          <a:xfrm>
            <a:off x="0" y="6488113"/>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76200"/>
            <a:ext cx="8382000" cy="1143000"/>
          </a:xfrm>
        </p:spPr>
        <p:txBody>
          <a:bodyPr/>
          <a:lstStyle/>
          <a:p>
            <a:pPr eaLnBrk="1" fontAlgn="auto" hangingPunct="1">
              <a:spcAft>
                <a:spcPts val="0"/>
              </a:spcAft>
              <a:defRPr/>
            </a:pPr>
            <a:r>
              <a:rPr lang="en-US" altLang="en-US" dirty="0">
                <a:ea typeface="+mj-ea"/>
              </a:rPr>
              <a:t>Expansionary Fiscal Policy </a:t>
            </a:r>
            <a:r>
              <a:rPr lang="en-US" altLang="en-US" dirty="0" smtClean="0">
                <a:ea typeface="+mj-ea"/>
              </a:rPr>
              <a:t>Cont’d</a:t>
            </a:r>
            <a:endParaRPr lang="en-US" altLang="en-US" dirty="0">
              <a:ea typeface="+mj-ea"/>
            </a:endParaRPr>
          </a:p>
        </p:txBody>
      </p:sp>
      <p:grpSp>
        <p:nvGrpSpPr>
          <p:cNvPr id="2" name="Group 31"/>
          <p:cNvGrpSpPr>
            <a:grpSpLocks/>
          </p:cNvGrpSpPr>
          <p:nvPr/>
        </p:nvGrpSpPr>
        <p:grpSpPr bwMode="auto">
          <a:xfrm>
            <a:off x="1676400" y="1570539"/>
            <a:ext cx="5116512" cy="4692650"/>
            <a:chOff x="2078030" y="1250976"/>
            <a:chExt cx="5116023" cy="4692623"/>
          </a:xfrm>
        </p:grpSpPr>
        <p:pic>
          <p:nvPicPr>
            <p:cNvPr id="1026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3904" y="1250976"/>
              <a:ext cx="5110149" cy="469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0" name="Rectangle 5"/>
            <p:cNvSpPr>
              <a:spLocks noChangeAspect="1" noChangeArrowheads="1"/>
            </p:cNvSpPr>
            <p:nvPr/>
          </p:nvSpPr>
          <p:spPr bwMode="auto">
            <a:xfrm>
              <a:off x="2078030" y="1250977"/>
              <a:ext cx="5089519"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grpSp>
      <p:sp>
        <p:nvSpPr>
          <p:cNvPr id="6" name="Text Box 6"/>
          <p:cNvSpPr txBox="1">
            <a:spLocks noChangeArrowheads="1"/>
          </p:cNvSpPr>
          <p:nvPr/>
        </p:nvSpPr>
        <p:spPr bwMode="auto">
          <a:xfrm>
            <a:off x="3030537" y="6312402"/>
            <a:ext cx="225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Real GDP (billions)</a:t>
            </a:r>
          </a:p>
        </p:txBody>
      </p:sp>
      <p:sp>
        <p:nvSpPr>
          <p:cNvPr id="7" name="Text Box 7"/>
          <p:cNvSpPr txBox="1">
            <a:spLocks noChangeArrowheads="1"/>
          </p:cNvSpPr>
          <p:nvPr/>
        </p:nvSpPr>
        <p:spPr bwMode="auto">
          <a:xfrm rot="16200000">
            <a:off x="462756" y="3563645"/>
            <a:ext cx="132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Price level</a:t>
            </a:r>
          </a:p>
        </p:txBody>
      </p:sp>
      <p:sp>
        <p:nvSpPr>
          <p:cNvPr id="8" name="Text Box 8"/>
          <p:cNvSpPr txBox="1">
            <a:spLocks noChangeArrowheads="1"/>
          </p:cNvSpPr>
          <p:nvPr/>
        </p:nvSpPr>
        <p:spPr bwMode="auto">
          <a:xfrm>
            <a:off x="4332287" y="5398002"/>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i="1" dirty="0">
                <a:latin typeface="Arial" panose="020B0604020202020204" pitchFamily="34" charset="0"/>
              </a:rPr>
              <a:t>AD</a:t>
            </a:r>
            <a:r>
              <a:rPr lang="en-US" altLang="en-US" sz="2000" b="1" i="1" baseline="-25000" dirty="0">
                <a:latin typeface="Arial" panose="020B0604020202020204" pitchFamily="34" charset="0"/>
              </a:rPr>
              <a:t>2</a:t>
            </a:r>
          </a:p>
        </p:txBody>
      </p:sp>
      <p:sp>
        <p:nvSpPr>
          <p:cNvPr id="11" name="Arc 11"/>
          <p:cNvSpPr>
            <a:spLocks/>
          </p:cNvSpPr>
          <p:nvPr/>
        </p:nvSpPr>
        <p:spPr bwMode="auto">
          <a:xfrm rot="20383436" flipH="1" flipV="1">
            <a:off x="2919412" y="1302252"/>
            <a:ext cx="3262313" cy="3743325"/>
          </a:xfrm>
          <a:custGeom>
            <a:avLst/>
            <a:gdLst>
              <a:gd name="T0" fmla="*/ 2147483646 w 21600"/>
              <a:gd name="T1" fmla="*/ 0 h 15790"/>
              <a:gd name="T2" fmla="*/ 2147483646 w 21600"/>
              <a:gd name="T3" fmla="*/ 2147483646 h 15790"/>
              <a:gd name="T4" fmla="*/ 0 w 21600"/>
              <a:gd name="T5" fmla="*/ 2147483646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lnTo>
                  <a:pt x="14738" y="0"/>
                </a:lnTo>
                <a:close/>
              </a:path>
            </a:pathLst>
          </a:custGeom>
          <a:noFill/>
          <a:ln w="57150">
            <a:solidFill>
              <a:srgbClr val="6699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 name="Arc 12"/>
          <p:cNvSpPr>
            <a:spLocks/>
          </p:cNvSpPr>
          <p:nvPr/>
        </p:nvSpPr>
        <p:spPr bwMode="auto">
          <a:xfrm rot="20383436" flipH="1" flipV="1">
            <a:off x="3536950" y="1192714"/>
            <a:ext cx="3262312" cy="3743325"/>
          </a:xfrm>
          <a:custGeom>
            <a:avLst/>
            <a:gdLst>
              <a:gd name="T0" fmla="*/ 2147483646 w 21600"/>
              <a:gd name="T1" fmla="*/ 0 h 15790"/>
              <a:gd name="T2" fmla="*/ 2147483646 w 21600"/>
              <a:gd name="T3" fmla="*/ 2147483646 h 15790"/>
              <a:gd name="T4" fmla="*/ 0 w 21600"/>
              <a:gd name="T5" fmla="*/ 2147483646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lnTo>
                  <a:pt x="14738" y="0"/>
                </a:lnTo>
                <a:close/>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 name="Text Box 16"/>
          <p:cNvSpPr txBox="1">
            <a:spLocks noChangeArrowheads="1"/>
          </p:cNvSpPr>
          <p:nvPr/>
        </p:nvSpPr>
        <p:spPr bwMode="auto">
          <a:xfrm>
            <a:off x="5189537" y="5055102"/>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i="1" dirty="0">
                <a:latin typeface="Arial" panose="020B0604020202020204" pitchFamily="34" charset="0"/>
              </a:rPr>
              <a:t>AD</a:t>
            </a:r>
            <a:r>
              <a:rPr lang="en-US" altLang="en-US" sz="2000" b="1" i="1" baseline="-25000" dirty="0">
                <a:latin typeface="Arial" panose="020B0604020202020204" pitchFamily="34" charset="0"/>
              </a:rPr>
              <a:t>1</a:t>
            </a:r>
          </a:p>
        </p:txBody>
      </p:sp>
      <p:sp>
        <p:nvSpPr>
          <p:cNvPr id="14" name="Arc 17"/>
          <p:cNvSpPr>
            <a:spLocks/>
          </p:cNvSpPr>
          <p:nvPr/>
        </p:nvSpPr>
        <p:spPr bwMode="auto">
          <a:xfrm rot="20383436" flipH="1" flipV="1">
            <a:off x="2643187" y="1478464"/>
            <a:ext cx="3262313" cy="3743325"/>
          </a:xfrm>
          <a:custGeom>
            <a:avLst/>
            <a:gdLst>
              <a:gd name="T0" fmla="*/ 2147483646 w 21600"/>
              <a:gd name="T1" fmla="*/ 0 h 15790"/>
              <a:gd name="T2" fmla="*/ 2147483646 w 21600"/>
              <a:gd name="T3" fmla="*/ 2147483646 h 15790"/>
              <a:gd name="T4" fmla="*/ 0 w 21600"/>
              <a:gd name="T5" fmla="*/ 2147483646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lnTo>
                  <a:pt x="14738" y="0"/>
                </a:lnTo>
                <a:close/>
              </a:path>
            </a:pathLst>
          </a:cu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 name="AutoShape 20"/>
          <p:cNvSpPr>
            <a:spLocks noChangeArrowheads="1"/>
          </p:cNvSpPr>
          <p:nvPr/>
        </p:nvSpPr>
        <p:spPr bwMode="auto">
          <a:xfrm>
            <a:off x="4419600" y="4777289"/>
            <a:ext cx="523875" cy="512763"/>
          </a:xfrm>
          <a:prstGeom prst="rightArrow">
            <a:avLst>
              <a:gd name="adj1" fmla="val 50000"/>
              <a:gd name="adj2" fmla="val 25542"/>
            </a:avLst>
          </a:prstGeom>
          <a:solidFill>
            <a:srgbClr val="92D05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6" name="Text Box 23"/>
          <p:cNvSpPr txBox="1">
            <a:spLocks noChangeArrowheads="1"/>
          </p:cNvSpPr>
          <p:nvPr/>
        </p:nvSpPr>
        <p:spPr bwMode="auto">
          <a:xfrm>
            <a:off x="207962" y="1622927"/>
            <a:ext cx="1522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ClrTx/>
              <a:buFontTx/>
              <a:buNone/>
            </a:pPr>
            <a:r>
              <a:rPr lang="en-US" altLang="en-US" sz="2000" b="1" i="1" dirty="0">
                <a:latin typeface="Arial" panose="020B0604020202020204" pitchFamily="34" charset="0"/>
              </a:rPr>
              <a:t>$5 billion </a:t>
            </a:r>
          </a:p>
          <a:p>
            <a:pPr eaLnBrk="1" hangingPunct="1">
              <a:lnSpc>
                <a:spcPct val="80000"/>
              </a:lnSpc>
              <a:spcBef>
                <a:spcPct val="0"/>
              </a:spcBef>
              <a:buClrTx/>
              <a:buFontTx/>
              <a:buNone/>
            </a:pPr>
            <a:r>
              <a:rPr lang="en-US" altLang="en-US" sz="2000" b="1" i="1" dirty="0">
                <a:latin typeface="Arial" panose="020B0604020202020204" pitchFamily="34" charset="0"/>
              </a:rPr>
              <a:t>increase in</a:t>
            </a:r>
          </a:p>
          <a:p>
            <a:pPr eaLnBrk="1" hangingPunct="1">
              <a:lnSpc>
                <a:spcPct val="80000"/>
              </a:lnSpc>
              <a:spcBef>
                <a:spcPct val="0"/>
              </a:spcBef>
              <a:buClrTx/>
              <a:buFontTx/>
              <a:buNone/>
            </a:pPr>
            <a:r>
              <a:rPr lang="en-US" altLang="en-US" sz="2000" b="1" i="1" dirty="0">
                <a:latin typeface="Arial" panose="020B0604020202020204" pitchFamily="34" charset="0"/>
              </a:rPr>
              <a:t>spending </a:t>
            </a:r>
          </a:p>
        </p:txBody>
      </p:sp>
      <p:sp>
        <p:nvSpPr>
          <p:cNvPr id="17" name="Line 24"/>
          <p:cNvSpPr>
            <a:spLocks noChangeShapeType="1"/>
          </p:cNvSpPr>
          <p:nvPr/>
        </p:nvSpPr>
        <p:spPr bwMode="auto">
          <a:xfrm>
            <a:off x="1808162" y="2148389"/>
            <a:ext cx="566738" cy="296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Text Box 25"/>
          <p:cNvSpPr txBox="1">
            <a:spLocks noChangeArrowheads="1"/>
          </p:cNvSpPr>
          <p:nvPr/>
        </p:nvSpPr>
        <p:spPr bwMode="auto">
          <a:xfrm>
            <a:off x="5438775" y="3138989"/>
            <a:ext cx="2465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ClrTx/>
              <a:buFontTx/>
              <a:buNone/>
            </a:pPr>
            <a:r>
              <a:rPr lang="en-US" altLang="en-US" sz="2000" b="1" i="1" dirty="0">
                <a:latin typeface="Arial" panose="020B0604020202020204" pitchFamily="34" charset="0"/>
              </a:rPr>
              <a:t>Full $20 billion </a:t>
            </a:r>
          </a:p>
          <a:p>
            <a:pPr eaLnBrk="1" hangingPunct="1">
              <a:lnSpc>
                <a:spcPct val="80000"/>
              </a:lnSpc>
              <a:spcBef>
                <a:spcPct val="0"/>
              </a:spcBef>
              <a:buClrTx/>
              <a:buFontTx/>
              <a:buNone/>
            </a:pPr>
            <a:r>
              <a:rPr lang="en-US" altLang="en-US" sz="2000" b="1" i="1" dirty="0">
                <a:latin typeface="Arial" panose="020B0604020202020204" pitchFamily="34" charset="0"/>
              </a:rPr>
              <a:t>increase in</a:t>
            </a:r>
          </a:p>
          <a:p>
            <a:pPr eaLnBrk="1" hangingPunct="1">
              <a:lnSpc>
                <a:spcPct val="80000"/>
              </a:lnSpc>
              <a:spcBef>
                <a:spcPct val="0"/>
              </a:spcBef>
              <a:buClrTx/>
              <a:buFontTx/>
              <a:buNone/>
            </a:pPr>
            <a:r>
              <a:rPr lang="en-US" altLang="en-US" sz="2000" b="1" i="1" dirty="0">
                <a:latin typeface="Arial" panose="020B0604020202020204" pitchFamily="34" charset="0"/>
              </a:rPr>
              <a:t>aggregate demand</a:t>
            </a:r>
          </a:p>
        </p:txBody>
      </p:sp>
      <p:sp>
        <p:nvSpPr>
          <p:cNvPr id="19" name="Line 26"/>
          <p:cNvSpPr>
            <a:spLocks noChangeShapeType="1"/>
          </p:cNvSpPr>
          <p:nvPr/>
        </p:nvSpPr>
        <p:spPr bwMode="auto">
          <a:xfrm flipH="1">
            <a:off x="4572000" y="3586664"/>
            <a:ext cx="893762" cy="771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Arc 27"/>
          <p:cNvSpPr>
            <a:spLocks/>
          </p:cNvSpPr>
          <p:nvPr/>
        </p:nvSpPr>
        <p:spPr bwMode="auto">
          <a:xfrm rot="21312619" flipV="1">
            <a:off x="1903412" y="2088064"/>
            <a:ext cx="3087688" cy="2781300"/>
          </a:xfrm>
          <a:custGeom>
            <a:avLst/>
            <a:gdLst>
              <a:gd name="T0" fmla="*/ 0 w 21289"/>
              <a:gd name="T1" fmla="*/ 0 h 21600"/>
              <a:gd name="T2" fmla="*/ 2147483646 w 21289"/>
              <a:gd name="T3" fmla="*/ 2147483646 h 21600"/>
              <a:gd name="T4" fmla="*/ 0 w 21289"/>
              <a:gd name="T5" fmla="*/ 2147483646 h 21600"/>
              <a:gd name="T6" fmla="*/ 0 60000 65536"/>
              <a:gd name="T7" fmla="*/ 0 60000 65536"/>
              <a:gd name="T8" fmla="*/ 0 60000 65536"/>
              <a:gd name="T9" fmla="*/ 0 w 21289"/>
              <a:gd name="T10" fmla="*/ 0 h 21600"/>
              <a:gd name="T11" fmla="*/ 21289 w 21289"/>
              <a:gd name="T12" fmla="*/ 21600 h 21600"/>
            </a:gdLst>
            <a:ahLst/>
            <a:cxnLst>
              <a:cxn ang="T6">
                <a:pos x="T0" y="T1"/>
              </a:cxn>
              <a:cxn ang="T7">
                <a:pos x="T2" y="T3"/>
              </a:cxn>
              <a:cxn ang="T8">
                <a:pos x="T4" y="T5"/>
              </a:cxn>
            </a:cxnLst>
            <a:rect l="T9" t="T10" r="T11" b="T12"/>
            <a:pathLst>
              <a:path w="21289" h="21600" fill="none" extrusionOk="0">
                <a:moveTo>
                  <a:pt x="-1" y="0"/>
                </a:moveTo>
                <a:cubicBezTo>
                  <a:pt x="10520" y="0"/>
                  <a:pt x="19510" y="7579"/>
                  <a:pt x="21289" y="17947"/>
                </a:cubicBezTo>
              </a:path>
              <a:path w="21289" h="21600" stroke="0" extrusionOk="0">
                <a:moveTo>
                  <a:pt x="-1" y="0"/>
                </a:moveTo>
                <a:cubicBezTo>
                  <a:pt x="10520" y="0"/>
                  <a:pt x="19510" y="7579"/>
                  <a:pt x="21289" y="17947"/>
                </a:cubicBezTo>
                <a:lnTo>
                  <a:pt x="0" y="21600"/>
                </a:lnTo>
                <a:lnTo>
                  <a:pt x="-1" y="0"/>
                </a:lnTo>
                <a:close/>
              </a:path>
            </a:pathLst>
          </a:custGeom>
          <a:noFill/>
          <a:ln w="571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 name="Text Box 28"/>
          <p:cNvSpPr txBox="1">
            <a:spLocks noChangeArrowheads="1"/>
          </p:cNvSpPr>
          <p:nvPr/>
        </p:nvSpPr>
        <p:spPr bwMode="auto">
          <a:xfrm>
            <a:off x="4868862" y="2423027"/>
            <a:ext cx="53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i="1" dirty="0">
                <a:latin typeface="Arial" panose="020B0604020202020204" pitchFamily="34" charset="0"/>
              </a:rPr>
              <a:t>AS</a:t>
            </a:r>
            <a:endParaRPr lang="en-US" altLang="en-US" sz="2000" b="1" i="1" baseline="-25000" dirty="0">
              <a:latin typeface="Arial" panose="020B0604020202020204" pitchFamily="34" charset="0"/>
            </a:endParaRPr>
          </a:p>
        </p:txBody>
      </p:sp>
      <p:sp>
        <p:nvSpPr>
          <p:cNvPr id="22" name="Line 31"/>
          <p:cNvSpPr>
            <a:spLocks noChangeShapeType="1"/>
          </p:cNvSpPr>
          <p:nvPr/>
        </p:nvSpPr>
        <p:spPr bwMode="auto">
          <a:xfrm flipH="1">
            <a:off x="1668462" y="4004177"/>
            <a:ext cx="249713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32"/>
          <p:cNvSpPr>
            <a:spLocks noChangeShapeType="1"/>
          </p:cNvSpPr>
          <p:nvPr/>
        </p:nvSpPr>
        <p:spPr bwMode="auto">
          <a:xfrm>
            <a:off x="4176712" y="3996239"/>
            <a:ext cx="0" cy="2065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Oval 29"/>
          <p:cNvSpPr>
            <a:spLocks noChangeArrowheads="1"/>
          </p:cNvSpPr>
          <p:nvPr/>
        </p:nvSpPr>
        <p:spPr bwMode="auto">
          <a:xfrm>
            <a:off x="4092575" y="3921627"/>
            <a:ext cx="136525" cy="136525"/>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 name="Line 33"/>
          <p:cNvSpPr>
            <a:spLocks noChangeShapeType="1"/>
          </p:cNvSpPr>
          <p:nvPr/>
        </p:nvSpPr>
        <p:spPr bwMode="auto">
          <a:xfrm>
            <a:off x="3043237" y="3996239"/>
            <a:ext cx="0" cy="2065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Oval 30"/>
          <p:cNvSpPr>
            <a:spLocks noChangeArrowheads="1"/>
          </p:cNvSpPr>
          <p:nvPr/>
        </p:nvSpPr>
        <p:spPr bwMode="auto">
          <a:xfrm>
            <a:off x="2968625" y="3921627"/>
            <a:ext cx="136525" cy="136525"/>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 name="Text Box 34"/>
          <p:cNvSpPr txBox="1">
            <a:spLocks noChangeArrowheads="1"/>
          </p:cNvSpPr>
          <p:nvPr/>
        </p:nvSpPr>
        <p:spPr bwMode="auto">
          <a:xfrm>
            <a:off x="2727325" y="6012364"/>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$490</a:t>
            </a:r>
          </a:p>
        </p:txBody>
      </p:sp>
      <p:sp>
        <p:nvSpPr>
          <p:cNvPr id="28" name="Text Box 35"/>
          <p:cNvSpPr txBox="1">
            <a:spLocks noChangeArrowheads="1"/>
          </p:cNvSpPr>
          <p:nvPr/>
        </p:nvSpPr>
        <p:spPr bwMode="auto">
          <a:xfrm>
            <a:off x="3841750" y="6012364"/>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$510</a:t>
            </a:r>
          </a:p>
        </p:txBody>
      </p:sp>
      <p:sp>
        <p:nvSpPr>
          <p:cNvPr id="29" name="Text Box 36"/>
          <p:cNvSpPr txBox="1">
            <a:spLocks noChangeArrowheads="1"/>
          </p:cNvSpPr>
          <p:nvPr/>
        </p:nvSpPr>
        <p:spPr bwMode="auto">
          <a:xfrm>
            <a:off x="1314450" y="3807327"/>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30" name="AutoShape 20"/>
          <p:cNvSpPr>
            <a:spLocks noChangeAspect="1" noChangeArrowheads="1"/>
          </p:cNvSpPr>
          <p:nvPr/>
        </p:nvSpPr>
        <p:spPr bwMode="auto">
          <a:xfrm>
            <a:off x="2371725" y="2661152"/>
            <a:ext cx="261937" cy="257175"/>
          </a:xfrm>
          <a:prstGeom prst="rightArrow">
            <a:avLst>
              <a:gd name="adj1" fmla="val 50000"/>
              <a:gd name="adj2" fmla="val 25463"/>
            </a:avLst>
          </a:prstGeom>
          <a:solidFill>
            <a:srgbClr val="92D05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2" name="TextBox 31"/>
          <p:cNvSpPr txBox="1">
            <a:spLocks noChangeArrowheads="1"/>
          </p:cNvSpPr>
          <p:nvPr/>
        </p:nvSpPr>
        <p:spPr bwMode="auto">
          <a:xfrm>
            <a:off x="6761162" y="1614989"/>
            <a:ext cx="1697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dirty="0">
                <a:latin typeface="Arial" panose="020B0604020202020204" pitchFamily="34" charset="0"/>
              </a:rPr>
              <a:t>Recessions</a:t>
            </a:r>
          </a:p>
          <a:p>
            <a:pPr eaLnBrk="1" hangingPunct="1">
              <a:spcBef>
                <a:spcPct val="0"/>
              </a:spcBef>
              <a:buClrTx/>
              <a:buFontTx/>
              <a:buNone/>
            </a:pPr>
            <a:r>
              <a:rPr lang="en-US" altLang="en-US" sz="2000" dirty="0">
                <a:latin typeface="Arial" panose="020B0604020202020204" pitchFamily="34" charset="0"/>
              </a:rPr>
              <a:t>Decrease AD</a:t>
            </a:r>
          </a:p>
        </p:txBody>
      </p:sp>
      <p:sp>
        <p:nvSpPr>
          <p:cNvPr id="10268" name="TextBox 3"/>
          <p:cNvSpPr txBox="1">
            <a:spLocks noChangeArrowheads="1"/>
          </p:cNvSpPr>
          <p:nvPr/>
        </p:nvSpPr>
        <p:spPr bwMode="auto">
          <a:xfrm>
            <a:off x="0" y="6459538"/>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1" presetClass="entr" presetSubtype="0" fill="hold" grpId="1"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2"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par>
                          <p:cTn id="29" fill="hold" nodeType="afterGroup">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fltVal val="0"/>
                                          </p:val>
                                        </p:tav>
                                        <p:tav tm="100000">
                                          <p:val>
                                            <p:strVal val="#ppt_w"/>
                                          </p:val>
                                        </p:tav>
                                      </p:tavLst>
                                    </p:anim>
                                    <p:anim calcmode="lin" valueType="num">
                                      <p:cBhvr>
                                        <p:cTn id="33" dur="1000" fill="hold"/>
                                        <p:tgtEl>
                                          <p:spTgt spid="3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nodeType="afterGroup">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par>
                          <p:cTn id="45" fill="hold" nodeType="afterGroup">
                            <p:stCondLst>
                              <p:cond delay="25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nodeType="afterGroup">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par>
                          <p:cTn id="54" fill="hold" nodeType="afterGroup">
                            <p:stCondLst>
                              <p:cond delay="30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par>
                          <p:cTn id="58" fill="hold" nodeType="afterGroup">
                            <p:stCondLst>
                              <p:cond delay="3500"/>
                            </p:stCondLst>
                            <p:childTnLst>
                              <p:par>
                                <p:cTn id="59" presetID="1"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par>
                          <p:cTn id="61" fill="hold" nodeType="afterGroup">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par>
                          <p:cTn id="65" fill="hold" nodeType="afterGroup">
                            <p:stCondLst>
                              <p:cond delay="4500"/>
                            </p:stCondLst>
                            <p:childTnLst>
                              <p:par>
                                <p:cTn id="66" presetID="22" presetClass="entr" presetSubtype="1"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1000"/>
                                        <p:tgtEl>
                                          <p:spTgt spid="11"/>
                                        </p:tgtEl>
                                      </p:cBhvr>
                                    </p:animEffect>
                                  </p:childTnLst>
                                </p:cTn>
                              </p:par>
                            </p:childTnLst>
                          </p:cTn>
                        </p:par>
                        <p:par>
                          <p:cTn id="69" fill="hold" nodeType="afterGroup">
                            <p:stCondLst>
                              <p:cond delay="5500"/>
                            </p:stCondLst>
                            <p:childTnLst>
                              <p:par>
                                <p:cTn id="70" presetID="23" presetClass="entr" presetSubtype="16"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childTnLst>
                                </p:cTn>
                              </p:par>
                            </p:childTnLst>
                          </p:cTn>
                        </p:par>
                        <p:par>
                          <p:cTn id="74" fill="hold" nodeType="afterGroup">
                            <p:stCondLst>
                              <p:cond delay="60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nodeType="afterGroup">
                            <p:stCondLst>
                              <p:cond delay="6500"/>
                            </p:stCondLst>
                            <p:childTnLst>
                              <p:par>
                                <p:cTn id="79" presetID="22" presetClass="entr" presetSubtype="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par>
                          <p:cTn id="82" fill="hold" nodeType="afterGroup">
                            <p:stCondLst>
                              <p:cond delay="7000"/>
                            </p:stCondLst>
                            <p:childTnLst>
                              <p:par>
                                <p:cTn id="83" presetID="1" presetClass="entr" presetSubtype="0"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par>
                          <p:cTn id="85" fill="hold" nodeType="afterGroup">
                            <p:stCondLst>
                              <p:cond delay="7000"/>
                            </p:stCondLst>
                            <p:childTnLst>
                              <p:par>
                                <p:cTn id="86" presetID="63" presetClass="path" presetSubtype="0" accel="50000" decel="50000" fill="hold" nodeType="afterEffect">
                                  <p:stCondLst>
                                    <p:cond delay="0"/>
                                  </p:stCondLst>
                                  <p:childTnLst>
                                    <p:animMotion origin="layout" path="M -0.06319 0.04279 L 0.00799 0.00092 " pathEditMode="relative" rAng="0" ptsTypes="AA">
                                      <p:cBhvr>
                                        <p:cTn id="87" dur="2000" fill="hold"/>
                                        <p:tgtEl>
                                          <p:spTgt spid="12"/>
                                        </p:tgtEl>
                                        <p:attrNameLst>
                                          <p:attrName>ppt_x</p:attrName>
                                          <p:attrName>ppt_y</p:attrName>
                                        </p:attrNameLst>
                                      </p:cBhvr>
                                      <p:rCtr x="360000" y="-210000"/>
                                    </p:animMotion>
                                  </p:childTnLst>
                                </p:cTn>
                              </p:par>
                            </p:childTnLst>
                          </p:cTn>
                        </p:par>
                        <p:par>
                          <p:cTn id="88" fill="hold" nodeType="afterGroup">
                            <p:stCondLst>
                              <p:cond delay="9000"/>
                            </p:stCondLst>
                            <p:childTnLst>
                              <p:par>
                                <p:cTn id="89" presetID="1"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par>
                          <p:cTn id="91" fill="hold" nodeType="afterGroup">
                            <p:stCondLst>
                              <p:cond delay="9000"/>
                            </p:stCondLst>
                            <p:childTnLst>
                              <p:par>
                                <p:cTn id="92" presetID="23" presetClass="entr" presetSubtype="16"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childTnLst>
                                </p:cTn>
                              </p:par>
                            </p:childTnLst>
                          </p:cTn>
                        </p:par>
                        <p:par>
                          <p:cTn id="96" fill="hold" nodeType="afterGroup">
                            <p:stCondLst>
                              <p:cond delay="9500"/>
                            </p:stCondLst>
                            <p:childTnLst>
                              <p:par>
                                <p:cTn id="97" presetID="22" presetClass="entr" presetSubtype="2"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right)">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3" grpId="1"/>
      <p:bldP spid="15" grpId="0" animBg="1"/>
      <p:bldP spid="16" grpId="0"/>
      <p:bldP spid="18" grpId="0"/>
      <p:bldP spid="21" grpId="0"/>
      <p:bldP spid="24" grpId="0" animBg="1"/>
      <p:bldP spid="26" grpId="0" animBg="1"/>
      <p:bldP spid="27" grpId="0"/>
      <p:bldP spid="28" grpId="0"/>
      <p:bldP spid="29" grpId="0"/>
      <p:bldP spid="30"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Contractionary Fiscal Policy</a:t>
            </a:r>
          </a:p>
        </p:txBody>
      </p:sp>
      <p:sp>
        <p:nvSpPr>
          <p:cNvPr id="12291" name="Rectangle 3"/>
          <p:cNvSpPr>
            <a:spLocks noGrp="1" noChangeArrowheads="1"/>
          </p:cNvSpPr>
          <p:nvPr>
            <p:ph idx="1"/>
          </p:nvPr>
        </p:nvSpPr>
        <p:spPr/>
        <p:txBody>
          <a:bodyPr/>
          <a:lstStyle/>
          <a:p>
            <a:pPr eaLnBrk="1" hangingPunct="1"/>
            <a:r>
              <a:rPr lang="en-US" altLang="en-US" sz="3200" dirty="0"/>
              <a:t>Use during demand-pull inflation</a:t>
            </a:r>
          </a:p>
          <a:p>
            <a:pPr lvl="1" eaLnBrk="1" hangingPunct="1">
              <a:buClr>
                <a:schemeClr val="accent1"/>
              </a:buClr>
            </a:pPr>
            <a:r>
              <a:rPr lang="en-US" altLang="en-US" sz="3200" dirty="0"/>
              <a:t>Decrease government spending</a:t>
            </a:r>
          </a:p>
          <a:p>
            <a:pPr lvl="1" eaLnBrk="1" hangingPunct="1">
              <a:buClr>
                <a:schemeClr val="accent1"/>
              </a:buClr>
            </a:pPr>
            <a:r>
              <a:rPr lang="en-US" altLang="en-US" sz="3200" dirty="0"/>
              <a:t>Increase taxes</a:t>
            </a:r>
          </a:p>
          <a:p>
            <a:pPr lvl="1" eaLnBrk="1" hangingPunct="1">
              <a:buClr>
                <a:schemeClr val="accent1"/>
              </a:buClr>
            </a:pPr>
            <a:r>
              <a:rPr lang="en-US" altLang="en-US" sz="3200" dirty="0"/>
              <a:t>Combination of both</a:t>
            </a:r>
          </a:p>
          <a:p>
            <a:pPr lvl="1" eaLnBrk="1" hangingPunct="1">
              <a:buClr>
                <a:schemeClr val="accent1"/>
              </a:buClr>
            </a:pPr>
            <a:r>
              <a:rPr lang="en-US" altLang="en-US" sz="3200" dirty="0"/>
              <a:t>Create a surplus</a:t>
            </a:r>
          </a:p>
        </p:txBody>
      </p:sp>
      <p:sp>
        <p:nvSpPr>
          <p:cNvPr id="12292" name="TextBox 2"/>
          <p:cNvSpPr txBox="1">
            <a:spLocks noChangeArrowheads="1"/>
          </p:cNvSpPr>
          <p:nvPr/>
        </p:nvSpPr>
        <p:spPr bwMode="auto">
          <a:xfrm>
            <a:off x="0" y="6445249"/>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8686800" cy="1143000"/>
          </a:xfrm>
        </p:spPr>
        <p:txBody>
          <a:bodyPr/>
          <a:lstStyle/>
          <a:p>
            <a:pPr eaLnBrk="1" fontAlgn="auto" hangingPunct="1">
              <a:spcAft>
                <a:spcPts val="0"/>
              </a:spcAft>
              <a:defRPr/>
            </a:pPr>
            <a:r>
              <a:rPr lang="en-US" altLang="en-US" dirty="0">
                <a:ea typeface="+mj-ea"/>
              </a:rPr>
              <a:t>Contractionary Fiscal Policy </a:t>
            </a:r>
            <a:r>
              <a:rPr lang="en-US" altLang="en-US" dirty="0" smtClean="0">
                <a:ea typeface="+mj-ea"/>
              </a:rPr>
              <a:t>Cont’d</a:t>
            </a:r>
            <a:endParaRPr lang="en-US" altLang="en-US" dirty="0">
              <a:ea typeface="+mj-ea"/>
            </a:endParaRPr>
          </a:p>
        </p:txBody>
      </p:sp>
      <p:grpSp>
        <p:nvGrpSpPr>
          <p:cNvPr id="14339" name="Group 43"/>
          <p:cNvGrpSpPr>
            <a:grpSpLocks/>
          </p:cNvGrpSpPr>
          <p:nvPr/>
        </p:nvGrpSpPr>
        <p:grpSpPr bwMode="auto">
          <a:xfrm>
            <a:off x="1905000" y="1524000"/>
            <a:ext cx="5129213" cy="4640262"/>
            <a:chOff x="2057400" y="1295400"/>
            <a:chExt cx="5129213" cy="4640263"/>
          </a:xfrm>
        </p:grpSpPr>
        <p:pic>
          <p:nvPicPr>
            <p:cNvPr id="143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5129213"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Rectangle 3"/>
            <p:cNvSpPr>
              <a:spLocks noChangeArrowheads="1"/>
            </p:cNvSpPr>
            <p:nvPr/>
          </p:nvSpPr>
          <p:spPr bwMode="auto">
            <a:xfrm>
              <a:off x="2097088" y="1295400"/>
              <a:ext cx="5089525"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grpSp>
      <p:sp>
        <p:nvSpPr>
          <p:cNvPr id="14340" name="Text Box 4"/>
          <p:cNvSpPr txBox="1">
            <a:spLocks noChangeArrowheads="1"/>
          </p:cNvSpPr>
          <p:nvPr/>
        </p:nvSpPr>
        <p:spPr bwMode="auto">
          <a:xfrm>
            <a:off x="2784475" y="6262687"/>
            <a:ext cx="225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Real GDP (billions)</a:t>
            </a:r>
          </a:p>
        </p:txBody>
      </p:sp>
      <p:sp>
        <p:nvSpPr>
          <p:cNvPr id="14341" name="Text Box 5"/>
          <p:cNvSpPr txBox="1">
            <a:spLocks noChangeArrowheads="1"/>
          </p:cNvSpPr>
          <p:nvPr/>
        </p:nvSpPr>
        <p:spPr bwMode="auto">
          <a:xfrm rot="16200000">
            <a:off x="731044" y="3488531"/>
            <a:ext cx="132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Price level</a:t>
            </a:r>
          </a:p>
        </p:txBody>
      </p:sp>
      <p:sp>
        <p:nvSpPr>
          <p:cNvPr id="8" name="Text Box 6"/>
          <p:cNvSpPr txBox="1">
            <a:spLocks noChangeArrowheads="1"/>
          </p:cNvSpPr>
          <p:nvPr/>
        </p:nvSpPr>
        <p:spPr bwMode="auto">
          <a:xfrm>
            <a:off x="4600575" y="5322887"/>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i="1" dirty="0">
                <a:latin typeface="Arial" panose="020B0604020202020204" pitchFamily="34" charset="0"/>
              </a:rPr>
              <a:t>AD</a:t>
            </a:r>
            <a:r>
              <a:rPr lang="en-US" altLang="en-US" sz="2000" b="1" i="1" baseline="-25000" dirty="0">
                <a:latin typeface="Arial" panose="020B0604020202020204" pitchFamily="34" charset="0"/>
              </a:rPr>
              <a:t>3</a:t>
            </a:r>
          </a:p>
        </p:txBody>
      </p:sp>
      <p:sp>
        <p:nvSpPr>
          <p:cNvPr id="11" name="Arc 9"/>
          <p:cNvSpPr>
            <a:spLocks/>
          </p:cNvSpPr>
          <p:nvPr/>
        </p:nvSpPr>
        <p:spPr bwMode="auto">
          <a:xfrm rot="20383436" flipH="1" flipV="1">
            <a:off x="3446463" y="1192212"/>
            <a:ext cx="3262312" cy="3743325"/>
          </a:xfrm>
          <a:custGeom>
            <a:avLst/>
            <a:gdLst>
              <a:gd name="T0" fmla="*/ 2147483646 w 21600"/>
              <a:gd name="T1" fmla="*/ 0 h 15790"/>
              <a:gd name="T2" fmla="*/ 2147483646 w 21600"/>
              <a:gd name="T3" fmla="*/ 2147483646 h 15790"/>
              <a:gd name="T4" fmla="*/ 0 w 21600"/>
              <a:gd name="T5" fmla="*/ 2147483646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lnTo>
                  <a:pt x="14738" y="0"/>
                </a:lnTo>
                <a:close/>
              </a:path>
            </a:pathLst>
          </a:custGeom>
          <a:noFill/>
          <a:ln w="57150">
            <a:solidFill>
              <a:srgbClr val="6699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 name="Arc 10"/>
          <p:cNvSpPr>
            <a:spLocks/>
          </p:cNvSpPr>
          <p:nvPr/>
        </p:nvSpPr>
        <p:spPr bwMode="auto">
          <a:xfrm rot="20383436" flipH="1" flipV="1">
            <a:off x="2817813" y="1319212"/>
            <a:ext cx="3262312" cy="3743325"/>
          </a:xfrm>
          <a:custGeom>
            <a:avLst/>
            <a:gdLst>
              <a:gd name="T0" fmla="*/ 2147483646 w 21600"/>
              <a:gd name="T1" fmla="*/ 0 h 15790"/>
              <a:gd name="T2" fmla="*/ 2147483646 w 21600"/>
              <a:gd name="T3" fmla="*/ 2147483646 h 15790"/>
              <a:gd name="T4" fmla="*/ 0 w 21600"/>
              <a:gd name="T5" fmla="*/ 2147483646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lnTo>
                  <a:pt x="14738" y="0"/>
                </a:lnTo>
                <a:close/>
              </a:path>
            </a:pathLst>
          </a:custGeom>
          <a:noFill/>
          <a:ln w="5715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 name="Text Box 11"/>
          <p:cNvSpPr txBox="1">
            <a:spLocks noChangeArrowheads="1"/>
          </p:cNvSpPr>
          <p:nvPr/>
        </p:nvSpPr>
        <p:spPr bwMode="auto">
          <a:xfrm>
            <a:off x="5457825" y="4876800"/>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i="1" dirty="0">
                <a:latin typeface="Arial" panose="020B0604020202020204" pitchFamily="34" charset="0"/>
              </a:rPr>
              <a:t>AD</a:t>
            </a:r>
            <a:r>
              <a:rPr lang="en-US" altLang="en-US" sz="2000" b="1" i="1" baseline="-25000" dirty="0">
                <a:latin typeface="Arial" panose="020B0604020202020204" pitchFamily="34" charset="0"/>
              </a:rPr>
              <a:t>4</a:t>
            </a:r>
          </a:p>
        </p:txBody>
      </p:sp>
      <p:sp>
        <p:nvSpPr>
          <p:cNvPr id="14" name="Arc 12"/>
          <p:cNvSpPr>
            <a:spLocks/>
          </p:cNvSpPr>
          <p:nvPr/>
        </p:nvSpPr>
        <p:spPr bwMode="auto">
          <a:xfrm rot="20383436" flipH="1" flipV="1">
            <a:off x="3805238" y="1111250"/>
            <a:ext cx="3262312" cy="3743325"/>
          </a:xfrm>
          <a:custGeom>
            <a:avLst/>
            <a:gdLst>
              <a:gd name="T0" fmla="*/ 2147483646 w 21600"/>
              <a:gd name="T1" fmla="*/ 0 h 15790"/>
              <a:gd name="T2" fmla="*/ 2147483646 w 21600"/>
              <a:gd name="T3" fmla="*/ 2147483646 h 15790"/>
              <a:gd name="T4" fmla="*/ 0 w 21600"/>
              <a:gd name="T5" fmla="*/ 2147483646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lnTo>
                  <a:pt x="14738" y="0"/>
                </a:lnTo>
                <a:close/>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 Box 14"/>
          <p:cNvSpPr txBox="1">
            <a:spLocks noChangeArrowheads="1"/>
          </p:cNvSpPr>
          <p:nvPr/>
        </p:nvSpPr>
        <p:spPr bwMode="auto">
          <a:xfrm>
            <a:off x="4368800" y="1531937"/>
            <a:ext cx="203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ClrTx/>
              <a:buFontTx/>
              <a:buNone/>
            </a:pPr>
            <a:r>
              <a:rPr lang="en-US" altLang="en-US" sz="2000" b="1" i="1" dirty="0">
                <a:latin typeface="Arial" panose="020B0604020202020204" pitchFamily="34" charset="0"/>
              </a:rPr>
              <a:t>$3 billion initial</a:t>
            </a:r>
          </a:p>
          <a:p>
            <a:pPr eaLnBrk="1" hangingPunct="1">
              <a:lnSpc>
                <a:spcPct val="80000"/>
              </a:lnSpc>
              <a:spcBef>
                <a:spcPct val="0"/>
              </a:spcBef>
              <a:buClrTx/>
              <a:buFontTx/>
              <a:buNone/>
            </a:pPr>
            <a:r>
              <a:rPr lang="en-US" altLang="en-US" sz="2000" b="1" i="1" dirty="0">
                <a:latin typeface="Arial" panose="020B0604020202020204" pitchFamily="34" charset="0"/>
              </a:rPr>
              <a:t>decrease in</a:t>
            </a:r>
          </a:p>
          <a:p>
            <a:pPr eaLnBrk="1" hangingPunct="1">
              <a:lnSpc>
                <a:spcPct val="80000"/>
              </a:lnSpc>
              <a:spcBef>
                <a:spcPct val="0"/>
              </a:spcBef>
              <a:buClrTx/>
              <a:buFontTx/>
              <a:buNone/>
            </a:pPr>
            <a:r>
              <a:rPr lang="en-US" altLang="en-US" sz="2000" b="1" i="1" dirty="0">
                <a:latin typeface="Arial" panose="020B0604020202020204" pitchFamily="34" charset="0"/>
              </a:rPr>
              <a:t>spending </a:t>
            </a:r>
          </a:p>
        </p:txBody>
      </p:sp>
      <p:sp>
        <p:nvSpPr>
          <p:cNvPr id="17" name="Line 15"/>
          <p:cNvSpPr>
            <a:spLocks noChangeAspect="1" noChangeShapeType="1"/>
          </p:cNvSpPr>
          <p:nvPr/>
        </p:nvSpPr>
        <p:spPr bwMode="auto">
          <a:xfrm rot="18600000" flipH="1">
            <a:off x="3244850" y="2228850"/>
            <a:ext cx="1311275" cy="723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Text Box 16"/>
          <p:cNvSpPr txBox="1">
            <a:spLocks noChangeArrowheads="1"/>
          </p:cNvSpPr>
          <p:nvPr/>
        </p:nvSpPr>
        <p:spPr bwMode="auto">
          <a:xfrm>
            <a:off x="5715000" y="3657600"/>
            <a:ext cx="2465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ClrTx/>
              <a:buFontTx/>
              <a:buNone/>
            </a:pPr>
            <a:r>
              <a:rPr lang="en-US" altLang="en-US" sz="2000" b="1" i="1" dirty="0">
                <a:latin typeface="Arial" panose="020B0604020202020204" pitchFamily="34" charset="0"/>
              </a:rPr>
              <a:t>Full $12 billion </a:t>
            </a:r>
          </a:p>
          <a:p>
            <a:pPr eaLnBrk="1" hangingPunct="1">
              <a:lnSpc>
                <a:spcPct val="80000"/>
              </a:lnSpc>
              <a:spcBef>
                <a:spcPct val="0"/>
              </a:spcBef>
              <a:buClrTx/>
              <a:buFontTx/>
              <a:buNone/>
            </a:pPr>
            <a:r>
              <a:rPr lang="en-US" altLang="en-US" sz="2000" b="1" i="1" dirty="0">
                <a:latin typeface="Arial" panose="020B0604020202020204" pitchFamily="34" charset="0"/>
              </a:rPr>
              <a:t>decrease in</a:t>
            </a:r>
          </a:p>
          <a:p>
            <a:pPr eaLnBrk="1" hangingPunct="1">
              <a:lnSpc>
                <a:spcPct val="80000"/>
              </a:lnSpc>
              <a:spcBef>
                <a:spcPct val="0"/>
              </a:spcBef>
              <a:buClrTx/>
              <a:buFontTx/>
              <a:buNone/>
            </a:pPr>
            <a:r>
              <a:rPr lang="en-US" altLang="en-US" sz="2000" b="1" i="1" dirty="0">
                <a:latin typeface="Arial" panose="020B0604020202020204" pitchFamily="34" charset="0"/>
              </a:rPr>
              <a:t>aggregate demand</a:t>
            </a:r>
          </a:p>
        </p:txBody>
      </p:sp>
      <p:sp>
        <p:nvSpPr>
          <p:cNvPr id="19" name="Line 17"/>
          <p:cNvSpPr>
            <a:spLocks noChangeAspect="1" noChangeShapeType="1"/>
          </p:cNvSpPr>
          <p:nvPr/>
        </p:nvSpPr>
        <p:spPr bwMode="auto">
          <a:xfrm rot="20640000" flipH="1">
            <a:off x="4922838" y="4040187"/>
            <a:ext cx="909637" cy="463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Arc 18"/>
          <p:cNvSpPr>
            <a:spLocks/>
          </p:cNvSpPr>
          <p:nvPr/>
        </p:nvSpPr>
        <p:spPr bwMode="auto">
          <a:xfrm rot="21312619" flipV="1">
            <a:off x="2171700" y="2012950"/>
            <a:ext cx="3087688" cy="2781300"/>
          </a:xfrm>
          <a:custGeom>
            <a:avLst/>
            <a:gdLst>
              <a:gd name="T0" fmla="*/ 0 w 21289"/>
              <a:gd name="T1" fmla="*/ 0 h 21600"/>
              <a:gd name="T2" fmla="*/ 2147483646 w 21289"/>
              <a:gd name="T3" fmla="*/ 2147483646 h 21600"/>
              <a:gd name="T4" fmla="*/ 0 w 21289"/>
              <a:gd name="T5" fmla="*/ 2147483646 h 21600"/>
              <a:gd name="T6" fmla="*/ 0 60000 65536"/>
              <a:gd name="T7" fmla="*/ 0 60000 65536"/>
              <a:gd name="T8" fmla="*/ 0 60000 65536"/>
              <a:gd name="T9" fmla="*/ 0 w 21289"/>
              <a:gd name="T10" fmla="*/ 0 h 21600"/>
              <a:gd name="T11" fmla="*/ 21289 w 21289"/>
              <a:gd name="T12" fmla="*/ 21600 h 21600"/>
            </a:gdLst>
            <a:ahLst/>
            <a:cxnLst>
              <a:cxn ang="T6">
                <a:pos x="T0" y="T1"/>
              </a:cxn>
              <a:cxn ang="T7">
                <a:pos x="T2" y="T3"/>
              </a:cxn>
              <a:cxn ang="T8">
                <a:pos x="T4" y="T5"/>
              </a:cxn>
            </a:cxnLst>
            <a:rect l="T9" t="T10" r="T11" b="T12"/>
            <a:pathLst>
              <a:path w="21289" h="21600" fill="none" extrusionOk="0">
                <a:moveTo>
                  <a:pt x="-1" y="0"/>
                </a:moveTo>
                <a:cubicBezTo>
                  <a:pt x="10520" y="0"/>
                  <a:pt x="19510" y="7579"/>
                  <a:pt x="21289" y="17947"/>
                </a:cubicBezTo>
              </a:path>
              <a:path w="21289" h="21600" stroke="0" extrusionOk="0">
                <a:moveTo>
                  <a:pt x="-1" y="0"/>
                </a:moveTo>
                <a:cubicBezTo>
                  <a:pt x="10520" y="0"/>
                  <a:pt x="19510" y="7579"/>
                  <a:pt x="21289" y="17947"/>
                </a:cubicBezTo>
                <a:lnTo>
                  <a:pt x="0" y="21600"/>
                </a:lnTo>
                <a:lnTo>
                  <a:pt x="-1" y="0"/>
                </a:lnTo>
                <a:close/>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 name="Text Box 19"/>
          <p:cNvSpPr txBox="1">
            <a:spLocks noChangeArrowheads="1"/>
          </p:cNvSpPr>
          <p:nvPr/>
        </p:nvSpPr>
        <p:spPr bwMode="auto">
          <a:xfrm>
            <a:off x="5137150" y="2347912"/>
            <a:ext cx="53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i="1" dirty="0">
                <a:latin typeface="Arial" panose="020B0604020202020204" pitchFamily="34" charset="0"/>
              </a:rPr>
              <a:t>AS</a:t>
            </a:r>
            <a:endParaRPr lang="en-US" altLang="en-US" sz="2000" b="1" i="1" baseline="-25000" dirty="0">
              <a:latin typeface="Arial" panose="020B0604020202020204" pitchFamily="34" charset="0"/>
            </a:endParaRPr>
          </a:p>
        </p:txBody>
      </p:sp>
      <p:sp>
        <p:nvSpPr>
          <p:cNvPr id="22" name="Line 20"/>
          <p:cNvSpPr>
            <a:spLocks noChangeShapeType="1"/>
          </p:cNvSpPr>
          <p:nvPr/>
        </p:nvSpPr>
        <p:spPr bwMode="auto">
          <a:xfrm flipH="1">
            <a:off x="1936750" y="3929062"/>
            <a:ext cx="249713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1"/>
          <p:cNvSpPr>
            <a:spLocks noChangeShapeType="1"/>
          </p:cNvSpPr>
          <p:nvPr/>
        </p:nvSpPr>
        <p:spPr bwMode="auto">
          <a:xfrm>
            <a:off x="4445000" y="3921125"/>
            <a:ext cx="0" cy="2065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Oval 22"/>
          <p:cNvSpPr>
            <a:spLocks noChangeArrowheads="1"/>
          </p:cNvSpPr>
          <p:nvPr/>
        </p:nvSpPr>
        <p:spPr bwMode="auto">
          <a:xfrm>
            <a:off x="4360863" y="3846512"/>
            <a:ext cx="136525" cy="136525"/>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 name="Line 23"/>
          <p:cNvSpPr>
            <a:spLocks noChangeShapeType="1"/>
          </p:cNvSpPr>
          <p:nvPr/>
        </p:nvSpPr>
        <p:spPr bwMode="auto">
          <a:xfrm>
            <a:off x="3311525" y="3921125"/>
            <a:ext cx="0" cy="2065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Oval 24"/>
          <p:cNvSpPr>
            <a:spLocks noChangeArrowheads="1"/>
          </p:cNvSpPr>
          <p:nvPr/>
        </p:nvSpPr>
        <p:spPr bwMode="auto">
          <a:xfrm>
            <a:off x="3236913" y="3846512"/>
            <a:ext cx="136525" cy="136525"/>
          </a:xfrm>
          <a:prstGeom prst="ellipse">
            <a:avLst/>
          </a:prstGeom>
          <a:solidFill>
            <a:schemeClr val="tx2"/>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 name="Text Box 25"/>
          <p:cNvSpPr txBox="1">
            <a:spLocks noChangeArrowheads="1"/>
          </p:cNvSpPr>
          <p:nvPr/>
        </p:nvSpPr>
        <p:spPr bwMode="auto">
          <a:xfrm>
            <a:off x="2995613" y="60452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$502</a:t>
            </a:r>
          </a:p>
        </p:txBody>
      </p:sp>
      <p:sp>
        <p:nvSpPr>
          <p:cNvPr id="28" name="Text Box 26"/>
          <p:cNvSpPr txBox="1">
            <a:spLocks noChangeArrowheads="1"/>
          </p:cNvSpPr>
          <p:nvPr/>
        </p:nvSpPr>
        <p:spPr bwMode="auto">
          <a:xfrm>
            <a:off x="4110038" y="6019800"/>
            <a:ext cx="592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t>
            </a:r>
            <a:r>
              <a:rPr lang="en-US" altLang="en-US" sz="1400" b="1" dirty="0">
                <a:latin typeface="Arial" panose="020B0604020202020204" pitchFamily="34" charset="0"/>
              </a:rPr>
              <a:t>522</a:t>
            </a:r>
          </a:p>
        </p:txBody>
      </p:sp>
      <p:sp>
        <p:nvSpPr>
          <p:cNvPr id="29" name="Text Box 27"/>
          <p:cNvSpPr txBox="1">
            <a:spLocks noChangeArrowheads="1"/>
          </p:cNvSpPr>
          <p:nvPr/>
        </p:nvSpPr>
        <p:spPr bwMode="auto">
          <a:xfrm>
            <a:off x="1524000" y="3732212"/>
            <a:ext cx="42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2</a:t>
            </a:r>
          </a:p>
        </p:txBody>
      </p:sp>
      <p:sp>
        <p:nvSpPr>
          <p:cNvPr id="30" name="AutoShape 13"/>
          <p:cNvSpPr>
            <a:spLocks noChangeAspect="1" noChangeArrowheads="1"/>
          </p:cNvSpPr>
          <p:nvPr/>
        </p:nvSpPr>
        <p:spPr bwMode="auto">
          <a:xfrm flipH="1">
            <a:off x="3810000" y="3276600"/>
            <a:ext cx="261938" cy="257175"/>
          </a:xfrm>
          <a:prstGeom prst="rightArrow">
            <a:avLst>
              <a:gd name="adj1" fmla="val 50000"/>
              <a:gd name="adj2" fmla="val 25463"/>
            </a:avLst>
          </a:prstGeom>
          <a:solidFill>
            <a:srgbClr val="92D05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1" name="Arc 10"/>
          <p:cNvSpPr>
            <a:spLocks/>
          </p:cNvSpPr>
          <p:nvPr/>
        </p:nvSpPr>
        <p:spPr bwMode="auto">
          <a:xfrm rot="20383436" flipH="1" flipV="1">
            <a:off x="3170238" y="1217612"/>
            <a:ext cx="3262312" cy="3743325"/>
          </a:xfrm>
          <a:custGeom>
            <a:avLst/>
            <a:gdLst>
              <a:gd name="T0" fmla="*/ 2147483646 w 21600"/>
              <a:gd name="T1" fmla="*/ 0 h 15790"/>
              <a:gd name="T2" fmla="*/ 2147483646 w 21600"/>
              <a:gd name="T3" fmla="*/ 2147483646 h 15790"/>
              <a:gd name="T4" fmla="*/ 0 w 21600"/>
              <a:gd name="T5" fmla="*/ 2147483646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lnTo>
                  <a:pt x="14738" y="0"/>
                </a:lnTo>
                <a:close/>
              </a:path>
            </a:pathLst>
          </a:custGeom>
          <a:noFill/>
          <a:ln w="5715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2" name="Text Box 6"/>
          <p:cNvSpPr txBox="1">
            <a:spLocks noChangeArrowheads="1"/>
          </p:cNvSpPr>
          <p:nvPr/>
        </p:nvSpPr>
        <p:spPr bwMode="auto">
          <a:xfrm>
            <a:off x="5029200" y="5181600"/>
            <a:ext cx="65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i="1" dirty="0">
                <a:latin typeface="Arial" panose="020B0604020202020204" pitchFamily="34" charset="0"/>
              </a:rPr>
              <a:t>AD</a:t>
            </a:r>
            <a:r>
              <a:rPr lang="en-US" altLang="en-US" sz="2000" b="1" i="1" baseline="-25000" dirty="0">
                <a:latin typeface="Arial" panose="020B0604020202020204" pitchFamily="34" charset="0"/>
              </a:rPr>
              <a:t>5</a:t>
            </a:r>
          </a:p>
        </p:txBody>
      </p:sp>
      <p:sp>
        <p:nvSpPr>
          <p:cNvPr id="33" name="Line 23"/>
          <p:cNvSpPr>
            <a:spLocks noChangeShapeType="1"/>
          </p:cNvSpPr>
          <p:nvPr/>
        </p:nvSpPr>
        <p:spPr bwMode="auto">
          <a:xfrm>
            <a:off x="3733800" y="3954462"/>
            <a:ext cx="0" cy="2065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Text Box 25"/>
          <p:cNvSpPr txBox="1">
            <a:spLocks noChangeArrowheads="1"/>
          </p:cNvSpPr>
          <p:nvPr/>
        </p:nvSpPr>
        <p:spPr bwMode="auto">
          <a:xfrm>
            <a:off x="3517900" y="6019800"/>
            <a:ext cx="596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t>
            </a:r>
            <a:r>
              <a:rPr lang="en-US" altLang="en-US" sz="1400" b="1" dirty="0">
                <a:latin typeface="Arial" panose="020B0604020202020204" pitchFamily="34" charset="0"/>
              </a:rPr>
              <a:t>510</a:t>
            </a:r>
          </a:p>
        </p:txBody>
      </p:sp>
      <p:sp>
        <p:nvSpPr>
          <p:cNvPr id="35" name="Oval 22"/>
          <p:cNvSpPr>
            <a:spLocks noChangeArrowheads="1"/>
          </p:cNvSpPr>
          <p:nvPr/>
        </p:nvSpPr>
        <p:spPr bwMode="auto">
          <a:xfrm>
            <a:off x="3657600" y="3838575"/>
            <a:ext cx="136525" cy="136525"/>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5" name="AutoShape 13"/>
          <p:cNvSpPr>
            <a:spLocks noChangeArrowheads="1"/>
          </p:cNvSpPr>
          <p:nvPr/>
        </p:nvSpPr>
        <p:spPr bwMode="auto">
          <a:xfrm flipH="1">
            <a:off x="4800600" y="4648200"/>
            <a:ext cx="523875" cy="512762"/>
          </a:xfrm>
          <a:prstGeom prst="rightArrow">
            <a:avLst>
              <a:gd name="adj1" fmla="val 50000"/>
              <a:gd name="adj2" fmla="val 25542"/>
            </a:avLst>
          </a:prstGeom>
          <a:solidFill>
            <a:srgbClr val="92D05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6" name="TextBox 35"/>
          <p:cNvSpPr txBox="1">
            <a:spLocks noChangeArrowheads="1"/>
          </p:cNvSpPr>
          <p:nvPr/>
        </p:nvSpPr>
        <p:spPr bwMode="auto">
          <a:xfrm>
            <a:off x="3276600" y="36576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d</a:t>
            </a:r>
          </a:p>
        </p:txBody>
      </p:sp>
      <p:sp>
        <p:nvSpPr>
          <p:cNvPr id="37" name="TextBox 36"/>
          <p:cNvSpPr txBox="1">
            <a:spLocks noChangeArrowheads="1"/>
          </p:cNvSpPr>
          <p:nvPr/>
        </p:nvSpPr>
        <p:spPr bwMode="auto">
          <a:xfrm>
            <a:off x="4495800" y="37338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b</a:t>
            </a:r>
          </a:p>
        </p:txBody>
      </p:sp>
      <p:sp>
        <p:nvSpPr>
          <p:cNvPr id="39" name="TextBox 38"/>
          <p:cNvSpPr txBox="1">
            <a:spLocks noChangeArrowheads="1"/>
          </p:cNvSpPr>
          <p:nvPr/>
        </p:nvSpPr>
        <p:spPr bwMode="auto">
          <a:xfrm>
            <a:off x="3810000" y="43434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a</a:t>
            </a:r>
          </a:p>
        </p:txBody>
      </p:sp>
      <p:sp>
        <p:nvSpPr>
          <p:cNvPr id="40" name="Text Box 27"/>
          <p:cNvSpPr txBox="1">
            <a:spLocks noChangeArrowheads="1"/>
          </p:cNvSpPr>
          <p:nvPr/>
        </p:nvSpPr>
        <p:spPr bwMode="auto">
          <a:xfrm>
            <a:off x="1560513" y="4343400"/>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38" name="TextBox 37"/>
          <p:cNvSpPr txBox="1">
            <a:spLocks noChangeArrowheads="1"/>
          </p:cNvSpPr>
          <p:nvPr/>
        </p:nvSpPr>
        <p:spPr bwMode="auto">
          <a:xfrm>
            <a:off x="3733800" y="3657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c</a:t>
            </a:r>
          </a:p>
        </p:txBody>
      </p:sp>
      <p:sp>
        <p:nvSpPr>
          <p:cNvPr id="43" name="Line 20"/>
          <p:cNvSpPr>
            <a:spLocks noChangeShapeType="1"/>
          </p:cNvSpPr>
          <p:nvPr/>
        </p:nvSpPr>
        <p:spPr bwMode="auto">
          <a:xfrm flipH="1">
            <a:off x="1951038" y="4495800"/>
            <a:ext cx="178276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 name="Oval 22"/>
          <p:cNvSpPr>
            <a:spLocks noChangeArrowheads="1"/>
          </p:cNvSpPr>
          <p:nvPr/>
        </p:nvSpPr>
        <p:spPr bwMode="auto">
          <a:xfrm>
            <a:off x="3657600" y="4406900"/>
            <a:ext cx="136525" cy="136525"/>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4375" name="TextBox 2"/>
          <p:cNvSpPr txBox="1">
            <a:spLocks noChangeArrowheads="1"/>
          </p:cNvSpPr>
          <p:nvPr/>
        </p:nvSpPr>
        <p:spPr bwMode="auto">
          <a:xfrm>
            <a:off x="0" y="64627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23" presetClass="entr" presetSubtype="1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childTnLst>
                                </p:cTn>
                              </p:par>
                              <p:par>
                                <p:cTn id="25" presetID="22" presetClass="entr" presetSubtype="2"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500"/>
                                        <p:tgtEl>
                                          <p:spTgt spid="43"/>
                                        </p:tgtEl>
                                      </p:cBhvr>
                                    </p:animEffect>
                                  </p:childTnLst>
                                </p:cTn>
                              </p:par>
                            </p:childTnLst>
                          </p:cTn>
                        </p:par>
                        <p:par>
                          <p:cTn id="28" fill="hold" nodeType="afterGroup">
                            <p:stCondLst>
                              <p:cond delay="15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par>
                          <p:cTn id="37" fill="hold" nodeType="afterGroup">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2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fltVal val="0"/>
                                          </p:val>
                                        </p:tav>
                                        <p:tav tm="100000">
                                          <p:val>
                                            <p:strVal val="#ppt_w"/>
                                          </p:val>
                                        </p:tav>
                                      </p:tavLst>
                                    </p:anim>
                                    <p:anim calcmode="lin" valueType="num">
                                      <p:cBhvr>
                                        <p:cTn id="43" dur="1000" fill="hold"/>
                                        <p:tgtEl>
                                          <p:spTgt spid="37"/>
                                        </p:tgtEl>
                                        <p:attrNameLst>
                                          <p:attrName>ppt_h</p:attrName>
                                        </p:attrNameLst>
                                      </p:cBhvr>
                                      <p:tavLst>
                                        <p:tav tm="0">
                                          <p:val>
                                            <p:fltVal val="0"/>
                                          </p:val>
                                        </p:tav>
                                        <p:tav tm="100000">
                                          <p:val>
                                            <p:strVal val="#ppt_h"/>
                                          </p:val>
                                        </p:tav>
                                      </p:tavLst>
                                    </p:anim>
                                  </p:childTnLst>
                                </p:cTn>
                              </p:par>
                            </p:childTnLst>
                          </p:cTn>
                        </p:par>
                        <p:par>
                          <p:cTn id="44" fill="hold" nodeType="afterGroup">
                            <p:stCondLst>
                              <p:cond delay="3000"/>
                            </p:stCondLst>
                            <p:childTnLst>
                              <p:par>
                                <p:cTn id="45" presetID="22" presetClass="entr" presetSubtype="1"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1000"/>
                                        <p:tgtEl>
                                          <p:spTgt spid="23"/>
                                        </p:tgtEl>
                                      </p:cBhvr>
                                    </p:animEffect>
                                  </p:childTnLst>
                                </p:cTn>
                              </p:par>
                            </p:childTnLst>
                          </p:cTn>
                        </p:par>
                        <p:par>
                          <p:cTn id="48" fill="hold" nodeType="afterGroup">
                            <p:stCondLst>
                              <p:cond delay="4000"/>
                            </p:stCondLst>
                            <p:childTnLst>
                              <p:par>
                                <p:cTn id="49" presetID="22"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1000"/>
                                        <p:tgtEl>
                                          <p:spTgt spid="22"/>
                                        </p:tgtEl>
                                      </p:cBhvr>
                                    </p:animEffect>
                                  </p:childTnLst>
                                </p:cTn>
                              </p:par>
                            </p:childTnLst>
                          </p:cTn>
                        </p:par>
                        <p:par>
                          <p:cTn id="52" fill="hold" nodeType="afterGroup">
                            <p:stCondLst>
                              <p:cond delay="5000"/>
                            </p:stCondLst>
                            <p:childTnLst>
                              <p:par>
                                <p:cTn id="53" presetID="1"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par>
                          <p:cTn id="57" fill="hold" nodeType="afterGroup">
                            <p:stCondLst>
                              <p:cond delay="5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2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childTnLst>
                                </p:cTn>
                              </p:par>
                            </p:childTnLst>
                          </p:cTn>
                        </p:par>
                        <p:par>
                          <p:cTn id="64" fill="hold" nodeType="afterGroup">
                            <p:stCondLst>
                              <p:cond delay="6000"/>
                            </p:stCondLst>
                            <p:childTnLst>
                              <p:par>
                                <p:cTn id="65" presetID="22" presetClass="entr" presetSubtype="1"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1000"/>
                                        <p:tgtEl>
                                          <p:spTgt spid="25"/>
                                        </p:tgtEl>
                                      </p:cBhvr>
                                    </p:animEffect>
                                  </p:childTnLst>
                                </p:cTn>
                              </p:par>
                            </p:childTnLst>
                          </p:cTn>
                        </p:par>
                        <p:par>
                          <p:cTn id="68" fill="hold" nodeType="afterGroup">
                            <p:stCondLst>
                              <p:cond delay="7000"/>
                            </p:stCondLst>
                            <p:childTnLst>
                              <p:par>
                                <p:cTn id="69" presetID="23" presetClass="entr" presetSubtype="1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ppt_w</p:attrName>
                                        </p:attrNameLst>
                                      </p:cBhvr>
                                      <p:tavLst>
                                        <p:tav tm="0">
                                          <p:val>
                                            <p:fltVal val="0"/>
                                          </p:val>
                                        </p:tav>
                                        <p:tav tm="100000">
                                          <p:val>
                                            <p:strVal val="#ppt_w"/>
                                          </p:val>
                                        </p:tav>
                                      </p:tavLst>
                                    </p:anim>
                                    <p:anim calcmode="lin" valueType="num">
                                      <p:cBhvr>
                                        <p:cTn id="72" dur="1000" fill="hold"/>
                                        <p:tgtEl>
                                          <p:spTgt spid="16"/>
                                        </p:tgtEl>
                                        <p:attrNameLst>
                                          <p:attrName>ppt_h</p:attrName>
                                        </p:attrNameLst>
                                      </p:cBhvr>
                                      <p:tavLst>
                                        <p:tav tm="0">
                                          <p:val>
                                            <p:fltVal val="0"/>
                                          </p:val>
                                        </p:tav>
                                        <p:tav tm="100000">
                                          <p:val>
                                            <p:strVal val="#ppt_h"/>
                                          </p:val>
                                        </p:tav>
                                      </p:tavLst>
                                    </p:anim>
                                  </p:childTnLst>
                                </p:cTn>
                              </p:par>
                            </p:childTnLst>
                          </p:cTn>
                        </p:par>
                        <p:par>
                          <p:cTn id="73" fill="hold" nodeType="afterGroup">
                            <p:stCondLst>
                              <p:cond delay="8000"/>
                            </p:stCondLst>
                            <p:childTnLst>
                              <p:par>
                                <p:cTn id="74" presetID="22" presetClass="entr" presetSubtype="2"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1000"/>
                                        <p:tgtEl>
                                          <p:spTgt spid="17"/>
                                        </p:tgtEl>
                                      </p:cBhvr>
                                    </p:animEffect>
                                  </p:childTnLst>
                                </p:cTn>
                              </p:par>
                            </p:childTnLst>
                          </p:cTn>
                        </p:par>
                        <p:par>
                          <p:cTn id="77" fill="hold" nodeType="afterGroup">
                            <p:stCondLst>
                              <p:cond delay="9000"/>
                            </p:stCondLst>
                            <p:childTnLst>
                              <p:par>
                                <p:cTn id="78" presetID="22" presetClass="entr" presetSubtype="2"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right)">
                                      <p:cBhvr>
                                        <p:cTn id="80" dur="1000"/>
                                        <p:tgtEl>
                                          <p:spTgt spid="30"/>
                                        </p:tgtEl>
                                      </p:cBhvr>
                                    </p:animEffect>
                                  </p:childTnLst>
                                </p:cTn>
                              </p:par>
                            </p:childTnLst>
                          </p:cTn>
                        </p:par>
                        <p:par>
                          <p:cTn id="81" fill="hold" nodeType="afterGroup">
                            <p:stCondLst>
                              <p:cond delay="10000"/>
                            </p:stCondLst>
                            <p:childTnLst>
                              <p:par>
                                <p:cTn id="82" presetID="1" presetClass="entr" presetSubtype="0"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childTnLst>
                          </p:cTn>
                        </p:par>
                        <p:par>
                          <p:cTn id="84" fill="hold" nodeType="afterGroup">
                            <p:stCondLst>
                              <p:cond delay="10000"/>
                            </p:stCondLst>
                            <p:childTnLst>
                              <p:par>
                                <p:cTn id="85" presetID="35" presetClass="path" presetSubtype="0" accel="50000" decel="50000" fill="hold" nodeType="afterEffect">
                                  <p:stCondLst>
                                    <p:cond delay="0"/>
                                  </p:stCondLst>
                                  <p:childTnLst>
                                    <p:animMotion origin="layout" path="M 0.01354 -0.02082 L -0.0118 -0.00116 " pathEditMode="relative" rAng="0" ptsTypes="AA">
                                      <p:cBhvr>
                                        <p:cTn id="86" dur="1000" fill="hold"/>
                                        <p:tgtEl>
                                          <p:spTgt spid="11"/>
                                        </p:tgtEl>
                                        <p:attrNameLst>
                                          <p:attrName>ppt_x</p:attrName>
                                          <p:attrName>ppt_y</p:attrName>
                                        </p:attrNameLst>
                                      </p:cBhvr>
                                      <p:rCtr x="-130000" y="100000"/>
                                    </p:animMotion>
                                  </p:childTnLst>
                                </p:cTn>
                              </p:par>
                            </p:childTnLst>
                          </p:cTn>
                        </p:par>
                        <p:par>
                          <p:cTn id="87" fill="hold" nodeType="afterGroup">
                            <p:stCondLst>
                              <p:cond delay="11000"/>
                            </p:stCondLst>
                            <p:childTnLst>
                              <p:par>
                                <p:cTn id="88" presetID="1" presetClass="entr" presetSubtype="0"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childTnLst>
                          </p:cTn>
                        </p:par>
                        <p:par>
                          <p:cTn id="90" fill="hold" nodeType="afterGroup">
                            <p:stCondLst>
                              <p:cond delay="11000"/>
                            </p:stCondLst>
                            <p:childTnLst>
                              <p:par>
                                <p:cTn id="91" presetID="1" presetClass="entr" presetSubtype="0" fill="hold" grpId="0" nodeType="afterEffect">
                                  <p:stCondLst>
                                    <p:cond delay="1000"/>
                                  </p:stCondLst>
                                  <p:childTnLst>
                                    <p:set>
                                      <p:cBhvr>
                                        <p:cTn id="92" dur="1" fill="hold">
                                          <p:stCondLst>
                                            <p:cond delay="0"/>
                                          </p:stCondLst>
                                        </p:cTn>
                                        <p:tgtEl>
                                          <p:spTgt spid="27"/>
                                        </p:tgtEl>
                                        <p:attrNameLst>
                                          <p:attrName>style.visibility</p:attrName>
                                        </p:attrNameLst>
                                      </p:cBhvr>
                                      <p:to>
                                        <p:strVal val="visible"/>
                                      </p:to>
                                    </p:set>
                                  </p:childTnLst>
                                </p:cTn>
                              </p:par>
                            </p:childTnLst>
                          </p:cTn>
                        </p:par>
                        <p:par>
                          <p:cTn id="93" fill="hold" nodeType="afterGroup">
                            <p:stCondLst>
                              <p:cond delay="12000"/>
                            </p:stCondLst>
                            <p:childTnLst>
                              <p:par>
                                <p:cTn id="94" presetID="22" presetClass="entr" presetSubtype="2"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right)">
                                      <p:cBhvr>
                                        <p:cTn id="96" dur="1000"/>
                                        <p:tgtEl>
                                          <p:spTgt spid="15"/>
                                        </p:tgtEl>
                                      </p:cBhvr>
                                    </p:animEffect>
                                  </p:childTnLst>
                                </p:cTn>
                              </p:par>
                            </p:childTnLst>
                          </p:cTn>
                        </p:par>
                        <p:par>
                          <p:cTn id="97" fill="hold" nodeType="afterGroup">
                            <p:stCondLst>
                              <p:cond delay="13000"/>
                            </p:stCondLst>
                            <p:childTnLst>
                              <p:par>
                                <p:cTn id="98" presetID="1" presetClass="entr" presetSubtype="0"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childTnLst>
                                </p:cTn>
                              </p:par>
                              <p:par>
                                <p:cTn id="100" presetID="35" presetClass="path" presetSubtype="0" accel="50000" decel="50000" fill="hold" nodeType="withEffect">
                                  <p:stCondLst>
                                    <p:cond delay="0"/>
                                  </p:stCondLst>
                                  <p:childTnLst>
                                    <p:animMotion origin="layout" path="M 0.05365 -0.04672 L -0.00312 -0.00185 " pathEditMode="relative" rAng="0" ptsTypes="AA">
                                      <p:cBhvr>
                                        <p:cTn id="101" dur="1000" fill="hold"/>
                                        <p:tgtEl>
                                          <p:spTgt spid="31"/>
                                        </p:tgtEl>
                                        <p:attrNameLst>
                                          <p:attrName>ppt_x</p:attrName>
                                          <p:attrName>ppt_y</p:attrName>
                                        </p:attrNameLst>
                                      </p:cBhvr>
                                      <p:rCtr x="-280000" y="220000"/>
                                    </p:animMotion>
                                  </p:childTnLst>
                                </p:cTn>
                              </p:par>
                            </p:childTnLst>
                          </p:cTn>
                        </p:par>
                        <p:par>
                          <p:cTn id="102" fill="hold" nodeType="afterGroup">
                            <p:stCondLst>
                              <p:cond delay="14000"/>
                            </p:stCondLst>
                            <p:childTnLst>
                              <p:par>
                                <p:cTn id="103" presetID="1"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childTnLst>
                          </p:cTn>
                        </p:par>
                        <p:par>
                          <p:cTn id="105" fill="hold" nodeType="afterGroup">
                            <p:stCondLst>
                              <p:cond delay="14000"/>
                            </p:stCondLst>
                            <p:childTnLst>
                              <p:par>
                                <p:cTn id="106" presetID="1" presetClass="entr" presetSubtype="0"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childTnLst>
                                </p:cTn>
                              </p:par>
                            </p:childTnLst>
                          </p:cTn>
                        </p:par>
                        <p:par>
                          <p:cTn id="108" fill="hold" nodeType="afterGroup">
                            <p:stCondLst>
                              <p:cond delay="14000"/>
                            </p:stCondLst>
                            <p:childTnLst>
                              <p:par>
                                <p:cTn id="109" presetID="23" presetClass="entr" presetSubtype="16"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p:cTn id="111" dur="1000" fill="hold"/>
                                        <p:tgtEl>
                                          <p:spTgt spid="38"/>
                                        </p:tgtEl>
                                        <p:attrNameLst>
                                          <p:attrName>ppt_w</p:attrName>
                                        </p:attrNameLst>
                                      </p:cBhvr>
                                      <p:tavLst>
                                        <p:tav tm="0">
                                          <p:val>
                                            <p:fltVal val="0"/>
                                          </p:val>
                                        </p:tav>
                                        <p:tav tm="100000">
                                          <p:val>
                                            <p:strVal val="#ppt_w"/>
                                          </p:val>
                                        </p:tav>
                                      </p:tavLst>
                                    </p:anim>
                                    <p:anim calcmode="lin" valueType="num">
                                      <p:cBhvr>
                                        <p:cTn id="112" dur="1000" fill="hold"/>
                                        <p:tgtEl>
                                          <p:spTgt spid="38"/>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15000"/>
                            </p:stCondLst>
                            <p:childTnLst>
                              <p:par>
                                <p:cTn id="114" presetID="22" presetClass="entr" presetSubtype="1" fill="hold" nodeType="after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up)">
                                      <p:cBhvr>
                                        <p:cTn id="116" dur="1000"/>
                                        <p:tgtEl>
                                          <p:spTgt spid="33"/>
                                        </p:tgtEl>
                                      </p:cBhvr>
                                    </p:animEffect>
                                  </p:childTnLst>
                                </p:cTn>
                              </p:par>
                            </p:childTnLst>
                          </p:cTn>
                        </p:par>
                        <p:par>
                          <p:cTn id="117" fill="hold" nodeType="afterGroup">
                            <p:stCondLst>
                              <p:cond delay="16000"/>
                            </p:stCondLst>
                            <p:childTnLst>
                              <p:par>
                                <p:cTn id="118" presetID="1" presetClass="entr" presetSubtype="0"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childTnLst>
                                </p:cTn>
                              </p:par>
                            </p:childTnLst>
                          </p:cTn>
                        </p:par>
                        <p:par>
                          <p:cTn id="120" fill="hold" nodeType="afterGroup">
                            <p:stCondLst>
                              <p:cond delay="16000"/>
                            </p:stCondLst>
                            <p:childTnLst>
                              <p:par>
                                <p:cTn id="121" presetID="23" presetClass="entr" presetSubtype="16" fill="hold" grpId="0" nodeType="after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p:cTn id="123" dur="1000" fill="hold"/>
                                        <p:tgtEl>
                                          <p:spTgt spid="18"/>
                                        </p:tgtEl>
                                        <p:attrNameLst>
                                          <p:attrName>ppt_w</p:attrName>
                                        </p:attrNameLst>
                                      </p:cBhvr>
                                      <p:tavLst>
                                        <p:tav tm="0">
                                          <p:val>
                                            <p:fltVal val="0"/>
                                          </p:val>
                                        </p:tav>
                                        <p:tav tm="100000">
                                          <p:val>
                                            <p:strVal val="#ppt_w"/>
                                          </p:val>
                                        </p:tav>
                                      </p:tavLst>
                                    </p:anim>
                                    <p:anim calcmode="lin" valueType="num">
                                      <p:cBhvr>
                                        <p:cTn id="124" dur="1000" fill="hold"/>
                                        <p:tgtEl>
                                          <p:spTgt spid="18"/>
                                        </p:tgtEl>
                                        <p:attrNameLst>
                                          <p:attrName>ppt_h</p:attrName>
                                        </p:attrNameLst>
                                      </p:cBhvr>
                                      <p:tavLst>
                                        <p:tav tm="0">
                                          <p:val>
                                            <p:fltVal val="0"/>
                                          </p:val>
                                        </p:tav>
                                        <p:tav tm="100000">
                                          <p:val>
                                            <p:strVal val="#ppt_h"/>
                                          </p:val>
                                        </p:tav>
                                      </p:tavLst>
                                    </p:anim>
                                  </p:childTnLst>
                                </p:cTn>
                              </p:par>
                            </p:childTnLst>
                          </p:cTn>
                        </p:par>
                        <p:par>
                          <p:cTn id="125" fill="hold" nodeType="afterGroup">
                            <p:stCondLst>
                              <p:cond delay="17000"/>
                            </p:stCondLst>
                            <p:childTnLst>
                              <p:par>
                                <p:cTn id="126" presetID="22" presetClass="entr" presetSubtype="2" fill="hold" nodeType="after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wipe(right)">
                                      <p:cBhvr>
                                        <p:cTn id="1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3" grpId="1"/>
      <p:bldP spid="16" grpId="0"/>
      <p:bldP spid="18" grpId="0"/>
      <p:bldP spid="21" grpId="0"/>
      <p:bldP spid="24" grpId="0" animBg="1"/>
      <p:bldP spid="26" grpId="0" animBg="1"/>
      <p:bldP spid="27" grpId="0"/>
      <p:bldP spid="28" grpId="0"/>
      <p:bldP spid="29" grpId="0"/>
      <p:bldP spid="30" grpId="0" animBg="1"/>
      <p:bldP spid="32" grpId="0"/>
      <p:bldP spid="34" grpId="0"/>
      <p:bldP spid="35" grpId="0" animBg="1"/>
      <p:bldP spid="15" grpId="0" animBg="1"/>
      <p:bldP spid="36" grpId="0"/>
      <p:bldP spid="37" grpId="0"/>
      <p:bldP spid="39" grpId="0"/>
      <p:bldP spid="40" grpId="0"/>
      <p:bldP spid="38"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Policy Options: G or T?</a:t>
            </a:r>
          </a:p>
        </p:txBody>
      </p:sp>
      <p:sp>
        <p:nvSpPr>
          <p:cNvPr id="16387" name="Rectangle 3"/>
          <p:cNvSpPr>
            <a:spLocks noGrp="1" noChangeArrowheads="1"/>
          </p:cNvSpPr>
          <p:nvPr>
            <p:ph idx="1"/>
          </p:nvPr>
        </p:nvSpPr>
        <p:spPr/>
        <p:txBody>
          <a:bodyPr/>
          <a:lstStyle/>
          <a:p>
            <a:pPr eaLnBrk="1" hangingPunct="1"/>
            <a:r>
              <a:rPr lang="en-US" altLang="en-US" sz="3200" dirty="0"/>
              <a:t>To expand the size of government</a:t>
            </a:r>
          </a:p>
          <a:p>
            <a:pPr lvl="1" eaLnBrk="1" hangingPunct="1">
              <a:buClr>
                <a:schemeClr val="accent1"/>
              </a:buClr>
            </a:pPr>
            <a:r>
              <a:rPr lang="en-US" altLang="en-US" sz="3200" dirty="0"/>
              <a:t>If recession, then increase government spending</a:t>
            </a:r>
          </a:p>
          <a:p>
            <a:pPr lvl="1" eaLnBrk="1" hangingPunct="1">
              <a:buClr>
                <a:schemeClr val="accent1"/>
              </a:buClr>
            </a:pPr>
            <a:r>
              <a:rPr lang="en-US" altLang="en-US" sz="3200" dirty="0"/>
              <a:t>If inflation, then increase taxes</a:t>
            </a:r>
          </a:p>
          <a:p>
            <a:pPr eaLnBrk="1" hangingPunct="1"/>
            <a:r>
              <a:rPr lang="en-US" altLang="en-US" sz="3200" dirty="0"/>
              <a:t>To reduce the size of government</a:t>
            </a:r>
          </a:p>
          <a:p>
            <a:pPr lvl="1" eaLnBrk="1" hangingPunct="1">
              <a:buClr>
                <a:schemeClr val="accent1"/>
              </a:buClr>
            </a:pPr>
            <a:r>
              <a:rPr lang="en-US" altLang="en-US" sz="3200" dirty="0"/>
              <a:t>If recession, then decrease taxes</a:t>
            </a:r>
          </a:p>
          <a:p>
            <a:pPr lvl="1" eaLnBrk="1" hangingPunct="1">
              <a:buClr>
                <a:schemeClr val="accent1"/>
              </a:buClr>
            </a:pPr>
            <a:r>
              <a:rPr lang="en-US" altLang="en-US" sz="3200" dirty="0"/>
              <a:t>If inflation, then decrease government spending</a:t>
            </a:r>
          </a:p>
        </p:txBody>
      </p:sp>
      <p:sp>
        <p:nvSpPr>
          <p:cNvPr id="16388"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Built-In Stability</a:t>
            </a:r>
          </a:p>
        </p:txBody>
      </p:sp>
      <p:sp>
        <p:nvSpPr>
          <p:cNvPr id="18435" name="Rectangle 3"/>
          <p:cNvSpPr>
            <a:spLocks noGrp="1" noChangeArrowheads="1"/>
          </p:cNvSpPr>
          <p:nvPr>
            <p:ph idx="1"/>
          </p:nvPr>
        </p:nvSpPr>
        <p:spPr/>
        <p:txBody>
          <a:bodyPr/>
          <a:lstStyle/>
          <a:p>
            <a:pPr eaLnBrk="1" hangingPunct="1"/>
            <a:r>
              <a:rPr lang="en-US" altLang="en-US" sz="3200" dirty="0"/>
              <a:t>Automatic stabilizers</a:t>
            </a:r>
          </a:p>
          <a:p>
            <a:pPr lvl="1" eaLnBrk="1" hangingPunct="1">
              <a:buClr>
                <a:schemeClr val="accent1"/>
              </a:buClr>
            </a:pPr>
            <a:r>
              <a:rPr lang="en-US" altLang="en-US" sz="3200" dirty="0"/>
              <a:t>Taxes vary directly with GDP</a:t>
            </a:r>
          </a:p>
          <a:p>
            <a:pPr lvl="1" eaLnBrk="1" hangingPunct="1">
              <a:buClr>
                <a:schemeClr val="accent1"/>
              </a:buClr>
            </a:pPr>
            <a:r>
              <a:rPr lang="en-US" altLang="en-US" sz="3200" dirty="0"/>
              <a:t>Transfers vary inversely with GDP</a:t>
            </a:r>
          </a:p>
          <a:p>
            <a:pPr eaLnBrk="1" hangingPunct="1"/>
            <a:r>
              <a:rPr lang="en-US" altLang="en-US" sz="3200" dirty="0"/>
              <a:t>Reduces severity of business fluctuations</a:t>
            </a:r>
          </a:p>
          <a:p>
            <a:pPr eaLnBrk="1" hangingPunct="1"/>
            <a:r>
              <a:rPr lang="en-US" altLang="en-US" sz="3200" dirty="0"/>
              <a:t>Tax progressivity</a:t>
            </a:r>
          </a:p>
          <a:p>
            <a:pPr lvl="1" eaLnBrk="1" hangingPunct="1">
              <a:buClr>
                <a:schemeClr val="accent1"/>
              </a:buClr>
            </a:pPr>
            <a:r>
              <a:rPr lang="en-US" altLang="en-US" sz="3200" dirty="0"/>
              <a:t>Progressive tax system</a:t>
            </a:r>
          </a:p>
          <a:p>
            <a:pPr lvl="1" eaLnBrk="1" hangingPunct="1">
              <a:buClr>
                <a:schemeClr val="accent1"/>
              </a:buClr>
            </a:pPr>
            <a:r>
              <a:rPr lang="en-US" altLang="en-US" sz="3200" dirty="0"/>
              <a:t>Proportional tax system</a:t>
            </a:r>
          </a:p>
          <a:p>
            <a:pPr lvl="1" eaLnBrk="1" hangingPunct="1">
              <a:buClr>
                <a:schemeClr val="accent1"/>
              </a:buClr>
            </a:pPr>
            <a:r>
              <a:rPr lang="en-US" altLang="en-US" sz="3200" dirty="0"/>
              <a:t>Regressive tax system</a:t>
            </a:r>
          </a:p>
        </p:txBody>
      </p:sp>
      <p:sp>
        <p:nvSpPr>
          <p:cNvPr id="4" name="TextBox 2"/>
          <p:cNvSpPr txBox="1">
            <a:spLocks noChangeArrowheads="1"/>
          </p:cNvSpPr>
          <p:nvPr/>
        </p:nvSpPr>
        <p:spPr bwMode="auto">
          <a:xfrm>
            <a:off x="0"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Built-In Stability Continued</a:t>
            </a:r>
          </a:p>
        </p:txBody>
      </p:sp>
      <p:grpSp>
        <p:nvGrpSpPr>
          <p:cNvPr id="20483" name="Group 25"/>
          <p:cNvGrpSpPr>
            <a:grpSpLocks/>
          </p:cNvGrpSpPr>
          <p:nvPr/>
        </p:nvGrpSpPr>
        <p:grpSpPr bwMode="auto">
          <a:xfrm>
            <a:off x="1600200" y="1504950"/>
            <a:ext cx="5889625" cy="4662488"/>
            <a:chOff x="1600200" y="1360487"/>
            <a:chExt cx="5889625" cy="4811713"/>
          </a:xfrm>
        </p:grpSpPr>
        <p:pic>
          <p:nvPicPr>
            <p:cNvPr id="205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60487"/>
              <a:ext cx="588962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4" name="Rectangle 5"/>
            <p:cNvSpPr>
              <a:spLocks noChangeArrowheads="1"/>
            </p:cNvSpPr>
            <p:nvPr/>
          </p:nvSpPr>
          <p:spPr bwMode="auto">
            <a:xfrm>
              <a:off x="1644650" y="1360487"/>
              <a:ext cx="5845175" cy="4592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20484" name="Freeform 9"/>
          <p:cNvSpPr>
            <a:spLocks/>
          </p:cNvSpPr>
          <p:nvPr/>
        </p:nvSpPr>
        <p:spPr bwMode="auto">
          <a:xfrm>
            <a:off x="4589463" y="2003425"/>
            <a:ext cx="2332037" cy="1724025"/>
          </a:xfrm>
          <a:custGeom>
            <a:avLst/>
            <a:gdLst>
              <a:gd name="T0" fmla="*/ 2147483646 w 1469"/>
              <a:gd name="T1" fmla="*/ 2147483646 h 1120"/>
              <a:gd name="T2" fmla="*/ 2147483646 w 1469"/>
              <a:gd name="T3" fmla="*/ 2147483646 h 1120"/>
              <a:gd name="T4" fmla="*/ 2147483646 w 1469"/>
              <a:gd name="T5" fmla="*/ 0 h 1120"/>
              <a:gd name="T6" fmla="*/ 0 w 1469"/>
              <a:gd name="T7" fmla="*/ 2147483646 h 1120"/>
              <a:gd name="T8" fmla="*/ 0 60000 65536"/>
              <a:gd name="T9" fmla="*/ 0 60000 65536"/>
              <a:gd name="T10" fmla="*/ 0 60000 65536"/>
              <a:gd name="T11" fmla="*/ 0 60000 65536"/>
              <a:gd name="T12" fmla="*/ 0 w 1469"/>
              <a:gd name="T13" fmla="*/ 0 h 1120"/>
              <a:gd name="T14" fmla="*/ 1469 w 1469"/>
              <a:gd name="T15" fmla="*/ 1120 h 1120"/>
            </a:gdLst>
            <a:ahLst/>
            <a:cxnLst>
              <a:cxn ang="T8">
                <a:pos x="T0" y="T1"/>
              </a:cxn>
              <a:cxn ang="T9">
                <a:pos x="T2" y="T3"/>
              </a:cxn>
              <a:cxn ang="T10">
                <a:pos x="T4" y="T5"/>
              </a:cxn>
              <a:cxn ang="T11">
                <a:pos x="T6" y="T7"/>
              </a:cxn>
            </a:cxnLst>
            <a:rect l="T12" t="T13" r="T14" b="T15"/>
            <a:pathLst>
              <a:path w="1469" h="1120">
                <a:moveTo>
                  <a:pt x="38" y="1107"/>
                </a:moveTo>
                <a:lnTo>
                  <a:pt x="1469" y="1107"/>
                </a:lnTo>
                <a:lnTo>
                  <a:pt x="1469" y="0"/>
                </a:lnTo>
                <a:lnTo>
                  <a:pt x="0" y="1120"/>
                </a:lnTo>
              </a:path>
            </a:pathLst>
          </a:custGeom>
          <a:solidFill>
            <a:schemeClr val="accent1"/>
          </a:solidFill>
          <a:ln w="9525">
            <a:solidFill>
              <a:schemeClr val="tx1"/>
            </a:solidFill>
            <a:round/>
            <a:headEnd/>
            <a:tailEnd/>
          </a:ln>
        </p:spPr>
        <p:txBody>
          <a:bodyPr/>
          <a:lstStyle/>
          <a:p>
            <a:endParaRPr lang="en-US" dirty="0"/>
          </a:p>
        </p:txBody>
      </p:sp>
      <p:sp>
        <p:nvSpPr>
          <p:cNvPr id="20485" name="Freeform 10"/>
          <p:cNvSpPr>
            <a:spLocks/>
          </p:cNvSpPr>
          <p:nvPr/>
        </p:nvSpPr>
        <p:spPr bwMode="auto">
          <a:xfrm flipH="1" flipV="1">
            <a:off x="2293938" y="3702050"/>
            <a:ext cx="2332037" cy="1722438"/>
          </a:xfrm>
          <a:custGeom>
            <a:avLst/>
            <a:gdLst>
              <a:gd name="T0" fmla="*/ 2147483646 w 1469"/>
              <a:gd name="T1" fmla="*/ 2147483646 h 1120"/>
              <a:gd name="T2" fmla="*/ 2147483646 w 1469"/>
              <a:gd name="T3" fmla="*/ 2147483646 h 1120"/>
              <a:gd name="T4" fmla="*/ 2147483646 w 1469"/>
              <a:gd name="T5" fmla="*/ 0 h 1120"/>
              <a:gd name="T6" fmla="*/ 0 w 1469"/>
              <a:gd name="T7" fmla="*/ 2147483646 h 1120"/>
              <a:gd name="T8" fmla="*/ 0 60000 65536"/>
              <a:gd name="T9" fmla="*/ 0 60000 65536"/>
              <a:gd name="T10" fmla="*/ 0 60000 65536"/>
              <a:gd name="T11" fmla="*/ 0 60000 65536"/>
              <a:gd name="T12" fmla="*/ 0 w 1469"/>
              <a:gd name="T13" fmla="*/ 0 h 1120"/>
              <a:gd name="T14" fmla="*/ 1469 w 1469"/>
              <a:gd name="T15" fmla="*/ 1120 h 1120"/>
            </a:gdLst>
            <a:ahLst/>
            <a:cxnLst>
              <a:cxn ang="T8">
                <a:pos x="T0" y="T1"/>
              </a:cxn>
              <a:cxn ang="T9">
                <a:pos x="T2" y="T3"/>
              </a:cxn>
              <a:cxn ang="T10">
                <a:pos x="T4" y="T5"/>
              </a:cxn>
              <a:cxn ang="T11">
                <a:pos x="T6" y="T7"/>
              </a:cxn>
            </a:cxnLst>
            <a:rect l="T12" t="T13" r="T14" b="T15"/>
            <a:pathLst>
              <a:path w="1469" h="1120">
                <a:moveTo>
                  <a:pt x="38" y="1107"/>
                </a:moveTo>
                <a:lnTo>
                  <a:pt x="1469" y="1107"/>
                </a:lnTo>
                <a:lnTo>
                  <a:pt x="1469" y="0"/>
                </a:lnTo>
                <a:lnTo>
                  <a:pt x="0" y="1120"/>
                </a:lnTo>
              </a:path>
            </a:pathLst>
          </a:custGeom>
          <a:solidFill>
            <a:srgbClr val="FFFFCC"/>
          </a:solidFill>
          <a:ln w="9525">
            <a:solidFill>
              <a:schemeClr val="tx1"/>
            </a:solidFill>
            <a:round/>
            <a:headEnd/>
            <a:tailEnd/>
          </a:ln>
        </p:spPr>
        <p:txBody>
          <a:bodyPr/>
          <a:lstStyle/>
          <a:p>
            <a:endParaRPr lang="en-US" dirty="0"/>
          </a:p>
        </p:txBody>
      </p:sp>
      <p:sp>
        <p:nvSpPr>
          <p:cNvPr id="20486" name="Line 6"/>
          <p:cNvSpPr>
            <a:spLocks noChangeShapeType="1"/>
          </p:cNvSpPr>
          <p:nvPr/>
        </p:nvSpPr>
        <p:spPr bwMode="auto">
          <a:xfrm>
            <a:off x="2051050" y="3717925"/>
            <a:ext cx="5106988"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7" name="Text Box 11"/>
          <p:cNvSpPr txBox="1">
            <a:spLocks noChangeArrowheads="1"/>
          </p:cNvSpPr>
          <p:nvPr/>
        </p:nvSpPr>
        <p:spPr bwMode="auto">
          <a:xfrm>
            <a:off x="7092950" y="35258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G</a:t>
            </a:r>
          </a:p>
        </p:txBody>
      </p:sp>
      <p:sp>
        <p:nvSpPr>
          <p:cNvPr id="20488" name="Text Box 12"/>
          <p:cNvSpPr txBox="1">
            <a:spLocks noChangeArrowheads="1"/>
          </p:cNvSpPr>
          <p:nvPr/>
        </p:nvSpPr>
        <p:spPr bwMode="auto">
          <a:xfrm>
            <a:off x="6940550" y="17065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T</a:t>
            </a:r>
          </a:p>
        </p:txBody>
      </p:sp>
      <p:sp>
        <p:nvSpPr>
          <p:cNvPr id="20489" name="AutoShape 13"/>
          <p:cNvSpPr>
            <a:spLocks/>
          </p:cNvSpPr>
          <p:nvPr/>
        </p:nvSpPr>
        <p:spPr bwMode="auto">
          <a:xfrm>
            <a:off x="5541963" y="3051175"/>
            <a:ext cx="204787" cy="628650"/>
          </a:xfrm>
          <a:prstGeom prst="rightBrace">
            <a:avLst>
              <a:gd name="adj1" fmla="val 2558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0490" name="AutoShape 14"/>
          <p:cNvSpPr>
            <a:spLocks/>
          </p:cNvSpPr>
          <p:nvPr/>
        </p:nvSpPr>
        <p:spPr bwMode="auto">
          <a:xfrm flipH="1">
            <a:off x="3475038" y="3752850"/>
            <a:ext cx="204787" cy="627063"/>
          </a:xfrm>
          <a:prstGeom prst="rightBrace">
            <a:avLst>
              <a:gd name="adj1" fmla="val 2551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0491" name="Text Box 15"/>
          <p:cNvSpPr txBox="1">
            <a:spLocks noChangeArrowheads="1"/>
          </p:cNvSpPr>
          <p:nvPr/>
        </p:nvSpPr>
        <p:spPr bwMode="auto">
          <a:xfrm>
            <a:off x="2333625" y="383857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i="1" dirty="0">
                <a:latin typeface="Arial" panose="020B0604020202020204" pitchFamily="34" charset="0"/>
              </a:rPr>
              <a:t>Deficit</a:t>
            </a:r>
          </a:p>
        </p:txBody>
      </p:sp>
      <p:sp>
        <p:nvSpPr>
          <p:cNvPr id="20492" name="Text Box 16"/>
          <p:cNvSpPr txBox="1">
            <a:spLocks noChangeArrowheads="1"/>
          </p:cNvSpPr>
          <p:nvPr/>
        </p:nvSpPr>
        <p:spPr bwMode="auto">
          <a:xfrm>
            <a:off x="5638800" y="3146425"/>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i="1" dirty="0">
                <a:latin typeface="Arial" panose="020B0604020202020204" pitchFamily="34" charset="0"/>
              </a:rPr>
              <a:t>Surplus</a:t>
            </a:r>
          </a:p>
        </p:txBody>
      </p:sp>
      <p:sp>
        <p:nvSpPr>
          <p:cNvPr id="20493" name="Text Box 17"/>
          <p:cNvSpPr txBox="1">
            <a:spLocks noChangeArrowheads="1"/>
          </p:cNvSpPr>
          <p:nvPr/>
        </p:nvSpPr>
        <p:spPr bwMode="auto">
          <a:xfrm>
            <a:off x="3314700" y="6053138"/>
            <a:ext cx="763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GDP</a:t>
            </a:r>
            <a:r>
              <a:rPr lang="en-US" altLang="en-US" sz="1800" b="1" baseline="-25000" dirty="0">
                <a:latin typeface="Arial" panose="020B0604020202020204" pitchFamily="34" charset="0"/>
              </a:rPr>
              <a:t>1</a:t>
            </a:r>
          </a:p>
        </p:txBody>
      </p:sp>
      <p:sp>
        <p:nvSpPr>
          <p:cNvPr id="20494" name="Text Box 18"/>
          <p:cNvSpPr txBox="1">
            <a:spLocks noChangeArrowheads="1"/>
          </p:cNvSpPr>
          <p:nvPr/>
        </p:nvSpPr>
        <p:spPr bwMode="auto">
          <a:xfrm>
            <a:off x="4229100" y="6053138"/>
            <a:ext cx="763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GDP</a:t>
            </a:r>
            <a:r>
              <a:rPr lang="en-US" altLang="en-US" sz="1800" b="1" baseline="-25000" dirty="0">
                <a:latin typeface="Arial" panose="020B0604020202020204" pitchFamily="34" charset="0"/>
              </a:rPr>
              <a:t>2</a:t>
            </a:r>
          </a:p>
        </p:txBody>
      </p:sp>
      <p:sp>
        <p:nvSpPr>
          <p:cNvPr id="20495" name="Text Box 19"/>
          <p:cNvSpPr txBox="1">
            <a:spLocks noChangeArrowheads="1"/>
          </p:cNvSpPr>
          <p:nvPr/>
        </p:nvSpPr>
        <p:spPr bwMode="auto">
          <a:xfrm>
            <a:off x="5153025" y="6053138"/>
            <a:ext cx="763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GDP</a:t>
            </a:r>
            <a:r>
              <a:rPr lang="en-US" altLang="en-US" sz="1800" b="1" baseline="-25000" dirty="0">
                <a:latin typeface="Arial" panose="020B0604020202020204" pitchFamily="34" charset="0"/>
              </a:rPr>
              <a:t>3</a:t>
            </a:r>
          </a:p>
        </p:txBody>
      </p:sp>
      <p:sp>
        <p:nvSpPr>
          <p:cNvPr id="20496" name="Line 20"/>
          <p:cNvSpPr>
            <a:spLocks noChangeShapeType="1"/>
          </p:cNvSpPr>
          <p:nvPr/>
        </p:nvSpPr>
        <p:spPr bwMode="auto">
          <a:xfrm>
            <a:off x="4610100" y="3717925"/>
            <a:ext cx="0" cy="2219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Line 21"/>
          <p:cNvSpPr>
            <a:spLocks noChangeShapeType="1"/>
          </p:cNvSpPr>
          <p:nvPr/>
        </p:nvSpPr>
        <p:spPr bwMode="auto">
          <a:xfrm>
            <a:off x="5534025" y="3060700"/>
            <a:ext cx="0" cy="2876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8" name="Line 22"/>
          <p:cNvSpPr>
            <a:spLocks noChangeShapeType="1"/>
          </p:cNvSpPr>
          <p:nvPr/>
        </p:nvSpPr>
        <p:spPr bwMode="auto">
          <a:xfrm>
            <a:off x="3695700" y="3717925"/>
            <a:ext cx="0" cy="2219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9" name="Line 7"/>
          <p:cNvSpPr>
            <a:spLocks noChangeShapeType="1"/>
          </p:cNvSpPr>
          <p:nvPr/>
        </p:nvSpPr>
        <p:spPr bwMode="auto">
          <a:xfrm flipV="1">
            <a:off x="2249488" y="1933575"/>
            <a:ext cx="4765675" cy="3538538"/>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0" name="Text Box 23"/>
          <p:cNvSpPr txBox="1">
            <a:spLocks noChangeArrowheads="1"/>
          </p:cNvSpPr>
          <p:nvPr/>
        </p:nvSpPr>
        <p:spPr bwMode="auto">
          <a:xfrm>
            <a:off x="3005138" y="6369050"/>
            <a:ext cx="313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Real domestic output, GDP</a:t>
            </a:r>
          </a:p>
        </p:txBody>
      </p:sp>
      <p:sp>
        <p:nvSpPr>
          <p:cNvPr id="20501" name="Text Box 24"/>
          <p:cNvSpPr txBox="1">
            <a:spLocks noChangeArrowheads="1"/>
          </p:cNvSpPr>
          <p:nvPr/>
        </p:nvSpPr>
        <p:spPr bwMode="auto">
          <a:xfrm rot="-5400000">
            <a:off x="-439737" y="3441700"/>
            <a:ext cx="3384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Government expenditures, G,</a:t>
            </a:r>
          </a:p>
          <a:p>
            <a:pPr algn="ctr" eaLnBrk="1" hangingPunct="1">
              <a:lnSpc>
                <a:spcPct val="80000"/>
              </a:lnSpc>
              <a:spcBef>
                <a:spcPct val="0"/>
              </a:spcBef>
              <a:buClrTx/>
              <a:buFontTx/>
              <a:buNone/>
            </a:pPr>
            <a:r>
              <a:rPr lang="en-US" altLang="en-US" sz="1800" b="1" dirty="0">
                <a:latin typeface="Arial" panose="020B0604020202020204" pitchFamily="34" charset="0"/>
              </a:rPr>
              <a:t>and tax revenues, T</a:t>
            </a:r>
          </a:p>
        </p:txBody>
      </p:sp>
      <p:sp>
        <p:nvSpPr>
          <p:cNvPr id="20502" name="TextBox 2"/>
          <p:cNvSpPr txBox="1">
            <a:spLocks noChangeArrowheads="1"/>
          </p:cNvSpPr>
          <p:nvPr/>
        </p:nvSpPr>
        <p:spPr bwMode="auto">
          <a:xfrm>
            <a:off x="0"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1350</TotalTime>
  <Words>3743</Words>
  <Application>Microsoft Office PowerPoint</Application>
  <PresentationFormat>On-screen Show (4:3)</PresentationFormat>
  <Paragraphs>336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Arial</vt:lpstr>
      <vt:lpstr>Calibri</vt:lpstr>
      <vt:lpstr>Tahoma</vt:lpstr>
      <vt:lpstr>Times New Roman</vt:lpstr>
      <vt:lpstr>Wingdings</vt:lpstr>
      <vt:lpstr>Adjacency - Office Colors</vt:lpstr>
      <vt:lpstr>Chapter 27</vt:lpstr>
      <vt:lpstr>Fiscal Policy</vt:lpstr>
      <vt:lpstr>Expansionary Fiscal Policy</vt:lpstr>
      <vt:lpstr>Expansionary Fiscal Policy Cont’d</vt:lpstr>
      <vt:lpstr>Contractionary Fiscal Policy</vt:lpstr>
      <vt:lpstr>Contractionary Fiscal Policy Cont’d</vt:lpstr>
      <vt:lpstr>Policy Options: G or T?</vt:lpstr>
      <vt:lpstr>Built-In Stability</vt:lpstr>
      <vt:lpstr>Built-In Stability Continued</vt:lpstr>
      <vt:lpstr>Evaluating Fiscal Policy</vt:lpstr>
      <vt:lpstr>Cyclically Adjusted Budgets</vt:lpstr>
      <vt:lpstr>Cyclically Adjusted Budgets Cont’d</vt:lpstr>
      <vt:lpstr>Recent U.S. Fiscal Policy</vt:lpstr>
      <vt:lpstr>Fiscal Policy: The Great Recession</vt:lpstr>
      <vt:lpstr>Budget Deficits and Projections</vt:lpstr>
      <vt:lpstr>Global Perspective</vt:lpstr>
      <vt:lpstr>Problems, Criticisms, and Complications</vt:lpstr>
      <vt:lpstr>Current Thinking on Fiscal Policy</vt:lpstr>
      <vt:lpstr>The U.S. Public Debt</vt:lpstr>
      <vt:lpstr>The U.S. Public Debt Continued</vt:lpstr>
      <vt:lpstr>The U.S. Public Debt Concluded</vt:lpstr>
      <vt:lpstr>Global Perspective 2</vt:lpstr>
      <vt:lpstr>The U.S. Public Debt Concerns</vt:lpstr>
      <vt:lpstr>Substantive Issues</vt:lpstr>
      <vt:lpstr>Crowding-Out Effect</vt:lpstr>
      <vt:lpstr>Social Security, Medicare Shortfalls</vt:lpstr>
      <vt:lpstr>Social Security, Medicare Shortfalls Continued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Policy, Deficits, and Debt</dc:title>
  <dc:creator>Stephanie</dc:creator>
  <cp:lastModifiedBy>John Slonim</cp:lastModifiedBy>
  <cp:revision>157</cp:revision>
  <dcterms:created xsi:type="dcterms:W3CDTF">2010-11-06T18:21:47Z</dcterms:created>
  <dcterms:modified xsi:type="dcterms:W3CDTF">2018-01-26T18:24:22Z</dcterms:modified>
</cp:coreProperties>
</file>