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7"/>
  </p:notesMasterIdLst>
  <p:sldIdLst>
    <p:sldId id="256" r:id="rId2"/>
    <p:sldId id="257" r:id="rId3"/>
    <p:sldId id="258" r:id="rId4"/>
    <p:sldId id="259" r:id="rId5"/>
    <p:sldId id="260" r:id="rId6"/>
    <p:sldId id="261" r:id="rId7"/>
    <p:sldId id="262" r:id="rId8"/>
    <p:sldId id="284" r:id="rId9"/>
    <p:sldId id="270" r:id="rId10"/>
    <p:sldId id="271" r:id="rId11"/>
    <p:sldId id="272" r:id="rId12"/>
    <p:sldId id="285" r:id="rId13"/>
    <p:sldId id="274" r:id="rId14"/>
    <p:sldId id="275" r:id="rId15"/>
    <p:sldId id="276" r:id="rId16"/>
    <p:sldId id="283" r:id="rId17"/>
    <p:sldId id="277" r:id="rId18"/>
    <p:sldId id="278" r:id="rId19"/>
    <p:sldId id="279" r:id="rId20"/>
    <p:sldId id="280" r:id="rId21"/>
    <p:sldId id="281" r:id="rId22"/>
    <p:sldId id="282" r:id="rId23"/>
    <p:sldId id="263" r:id="rId24"/>
    <p:sldId id="264" r:id="rId25"/>
    <p:sldId id="265"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W" initials="AW"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635"/>
    <a:srgbClr val="BECEE0"/>
    <a:srgbClr val="006600"/>
    <a:srgbClr val="C00000"/>
    <a:srgbClr val="009999"/>
    <a:srgbClr val="9BD9B4"/>
    <a:srgbClr val="BBE0E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95" autoAdjust="0"/>
    <p:restoredTop sz="77347" autoAdjust="0"/>
  </p:normalViewPr>
  <p:slideViewPr>
    <p:cSldViewPr>
      <p:cViewPr varScale="1">
        <p:scale>
          <a:sx n="53" d="100"/>
          <a:sy n="53" d="100"/>
        </p:scale>
        <p:origin x="195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48" y="2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64A11C2-3A9D-49B2-9982-B531AA1D1740}" type="slidenum">
              <a:rPr lang="en-US" altLang="en-US"/>
              <a:pPr>
                <a:defRPr/>
              </a:pPr>
              <a:t>‹#›</a:t>
            </a:fld>
            <a:endParaRPr lang="en-US" altLang="en-US" dirty="0"/>
          </a:p>
        </p:txBody>
      </p:sp>
    </p:spTree>
    <p:extLst>
      <p:ext uri="{BB962C8B-B14F-4D97-AF65-F5344CB8AC3E}">
        <p14:creationId xmlns:p14="http://schemas.microsoft.com/office/powerpoint/2010/main" val="30674072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j-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j-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j-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j-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j-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4AE5476-3260-4983-937D-32FAE04639DC}" type="slidenum">
              <a:rPr lang="en-US" altLang="en-US"/>
              <a:pPr/>
              <a:t>1</a:t>
            </a:fld>
            <a:endParaRPr lang="en-US" alt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chapter introduces three basic macroeconomic relationships. First, the focus is on the income-consumption and income-saving relationships. Second, the relationship between the interest rate and investment is examined. Finally, the multiplier concept is developed, relating changes in spending to changes in output. </a:t>
            </a:r>
          </a:p>
        </p:txBody>
      </p:sp>
    </p:spTree>
    <p:extLst>
      <p:ext uri="{BB962C8B-B14F-4D97-AF65-F5344CB8AC3E}">
        <p14:creationId xmlns:p14="http://schemas.microsoft.com/office/powerpoint/2010/main" val="4279699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FBB3C88-B875-430B-8332-BC0F183A093C}" type="slidenum">
              <a:rPr lang="en-US" altLang="en-US"/>
              <a:pPr/>
              <a:t>10</a:t>
            </a:fld>
            <a:endParaRPr lang="en-US" alt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Nonincome determinants of consumption and saving can cause people to spend or save more or less at various income levels, although the level of income is the basic determinant.</a:t>
            </a:r>
          </a:p>
          <a:p>
            <a:pPr eaLnBrk="1" hangingPunct="1"/>
            <a:r>
              <a:rPr lang="en-US" altLang="en-US" dirty="0"/>
              <a:t>Wealth: An increase in wealth shifts the consumption schedule up and the saving schedule down. In recent years, major fluctuations in stock market values have increased the importance of this wealth effect. A “reverse wealth effect” occurred in 2000 and 2001 when stock prices fell dramatically.</a:t>
            </a:r>
          </a:p>
          <a:p>
            <a:pPr eaLnBrk="1" hangingPunct="1"/>
            <a:r>
              <a:rPr lang="en-US" altLang="en-US" dirty="0"/>
              <a:t>Household debt: Lower debt levels shift the consumption schedule up and the saving schedule down.</a:t>
            </a:r>
          </a:p>
          <a:p>
            <a:pPr eaLnBrk="1" hangingPunct="1"/>
            <a:r>
              <a:rPr lang="en-US" altLang="en-US" dirty="0"/>
              <a:t>Expectations: Changes in expected future prices or wealth can affect consumption spending today.</a:t>
            </a:r>
          </a:p>
          <a:p>
            <a:pPr eaLnBrk="1" hangingPunct="1"/>
            <a:r>
              <a:rPr lang="en-US" altLang="en-US" dirty="0"/>
              <a:t>Real interest rates: Declining interest rates increase the incentive to borrow and consume, and reduce the incentive to save. Because many household expenditures are not interest sensitive — the electric bill, groceries, etc. — the effect of interest rate changes on spending are modest.</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960085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9791D4F-9DD1-4EDF-A32D-4235105FCED5}" type="slidenum">
              <a:rPr lang="en-US" altLang="en-US"/>
              <a:pPr/>
              <a:t>11</a:t>
            </a:fld>
            <a:endParaRPr lang="en-US" alt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Macroeconomic models focus on real domestic output (real GDP) more than on disposable income. The figure on the next slide reflects this change in the labeling of the horizontal axis.</a:t>
            </a:r>
          </a:p>
          <a:p>
            <a:r>
              <a:rPr lang="en-US" altLang="en-US" dirty="0"/>
              <a:t>Changes along schedules: Movement from one point to another on a given schedule is called a change in the amount consumed. A shift in the schedule is called a change in the consumption schedule and is caused by one of the non-income determinants of consumption.</a:t>
            </a:r>
          </a:p>
          <a:p>
            <a:r>
              <a:rPr lang="en-US" altLang="en-US" dirty="0"/>
              <a:t>Schedule shifts: Consumption and saving schedules will always shift in opposite directions unless a shift is caused by a tax change.</a:t>
            </a:r>
          </a:p>
          <a:p>
            <a:r>
              <a:rPr lang="en-US" altLang="en-US" dirty="0"/>
              <a:t>Taxation: Lower taxes will shift both schedules up since taxation affects both spending and saving and vice versa for higher taxes.</a:t>
            </a:r>
          </a:p>
          <a:p>
            <a:r>
              <a:rPr lang="en-US" altLang="en-US" dirty="0"/>
              <a:t>Stability: Economists believe that the consumption and saving schedules are generally stable unless deliberately shifted by government action. </a:t>
            </a:r>
          </a:p>
        </p:txBody>
      </p:sp>
    </p:spTree>
    <p:extLst>
      <p:ext uri="{BB962C8B-B14F-4D97-AF65-F5344CB8AC3E}">
        <p14:creationId xmlns:p14="http://schemas.microsoft.com/office/powerpoint/2010/main" val="2535910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DEC675E-B807-48B6-BA02-D2EB3CA58940}" type="slidenum">
              <a:rPr lang="en-US" altLang="en-US"/>
              <a:pPr/>
              <a:t>12</a:t>
            </a:fld>
            <a:endParaRPr lang="en-US" alt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figure shows the shifts of the consumption and saving schedules. Normally, if households consume more at each level of real GDP, they are necessarily saving less. Graphically this means that an upward shift of the consumption schedule (C</a:t>
            </a:r>
            <a:r>
              <a:rPr lang="en-US" altLang="en-US" baseline="-25000" dirty="0"/>
              <a:t>0</a:t>
            </a:r>
            <a:r>
              <a:rPr lang="en-US" altLang="en-US" dirty="0"/>
              <a:t> to C</a:t>
            </a:r>
            <a:r>
              <a:rPr lang="en-US" altLang="en-US" baseline="-25000" dirty="0"/>
              <a:t>1</a:t>
            </a:r>
            <a:r>
              <a:rPr lang="en-US" altLang="en-US" dirty="0"/>
              <a:t>) entails a downward shift of the saving schedule (S</a:t>
            </a:r>
            <a:r>
              <a:rPr lang="en-US" altLang="en-US" baseline="-25000" dirty="0"/>
              <a:t>0</a:t>
            </a:r>
            <a:r>
              <a:rPr lang="en-US" altLang="en-US" dirty="0"/>
              <a:t> to S</a:t>
            </a:r>
            <a:r>
              <a:rPr lang="en-US" altLang="en-US" baseline="-25000" dirty="0"/>
              <a:t>1</a:t>
            </a:r>
            <a:r>
              <a:rPr lang="en-US" altLang="en-US" dirty="0"/>
              <a:t>). If households consume less at each level of real GDP, they are saving more. A downward shift of the consumption schedule (C</a:t>
            </a:r>
            <a:r>
              <a:rPr lang="en-US" altLang="en-US" baseline="-25000" dirty="0"/>
              <a:t>0</a:t>
            </a:r>
            <a:r>
              <a:rPr lang="en-US" altLang="en-US" dirty="0"/>
              <a:t> to C</a:t>
            </a:r>
            <a:r>
              <a:rPr lang="en-US" altLang="en-US" baseline="-25000" dirty="0"/>
              <a:t>2</a:t>
            </a:r>
            <a:r>
              <a:rPr lang="en-US" altLang="en-US" dirty="0"/>
              <a:t>) is reflected in an upward shift of the saving schedule (S</a:t>
            </a:r>
            <a:r>
              <a:rPr lang="en-US" altLang="en-US" baseline="-25000" dirty="0"/>
              <a:t>0</a:t>
            </a:r>
            <a:r>
              <a:rPr lang="en-US" altLang="en-US" dirty="0"/>
              <a:t> to S</a:t>
            </a:r>
            <a:r>
              <a:rPr lang="en-US" altLang="en-US" baseline="-25000" dirty="0"/>
              <a:t>2</a:t>
            </a:r>
            <a:r>
              <a:rPr lang="en-US" altLang="en-US" dirty="0"/>
              <a:t>). This pattern breaks down, however, when taxes change; then the consumption and saving schedules move in the same direction — opposite to the direction of the tax change.</a:t>
            </a:r>
          </a:p>
        </p:txBody>
      </p:sp>
    </p:spTree>
    <p:extLst>
      <p:ext uri="{BB962C8B-B14F-4D97-AF65-F5344CB8AC3E}">
        <p14:creationId xmlns:p14="http://schemas.microsoft.com/office/powerpoint/2010/main" val="305847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A35C7A8-3D4D-408B-8691-E402A72941B2}" type="slidenum">
              <a:rPr lang="en-US" altLang="en-US"/>
              <a:pPr/>
              <a:t>13</a:t>
            </a:fld>
            <a:endParaRPr lang="en-US" alt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Investment consists of spending on new plants, capital equipment, machinery, inventories, construction, etc. The investment decision weighs marginal benefits and marginal costs. The expected rate of return is the marginal benefit and the interest rate (the cost of borrowing funds) represents the marginal cost.</a:t>
            </a:r>
          </a:p>
          <a:p>
            <a:r>
              <a:rPr lang="en-US" altLang="en-US" dirty="0"/>
              <a:t>The expected rate of return is found by finding the expected economic profit (total revenue minus total cost) as a percentage of the cost of investment. The text’s example gives $100 expected profit on a $1000 investment, for a 10% expected rate of return. Thus, the business would not want to pay more than a 10% interest rate on the investment. Remember that the expected rate of return is not a guaranteed rate of return. Investment carries risk.</a:t>
            </a:r>
          </a:p>
          <a:p>
            <a:r>
              <a:rPr lang="en-US" altLang="en-US" dirty="0"/>
              <a:t>The real interest rate, i (nominal rate corrected for expected inflation), determines the cost of investment.</a:t>
            </a:r>
          </a:p>
          <a:p>
            <a:r>
              <a:rPr lang="en-US" altLang="en-US" dirty="0"/>
              <a:t>The interest rate represents either the cost of borrowed funds or the opportunity cost of investing your own funds, which is income forgone. If the real interest rate exceeds the expected rate of return, the investment should not be made.</a:t>
            </a:r>
          </a:p>
          <a:p>
            <a:r>
              <a:rPr lang="en-US" altLang="en-US" dirty="0"/>
              <a:t>The investment demand schedule, or curve, shows an inverse relationship between the interest rate and the amount of investment. As long as the expected return exceeds the interest rate, the investment is expected to be profitable.</a:t>
            </a:r>
          </a:p>
        </p:txBody>
      </p:sp>
    </p:spTree>
    <p:extLst>
      <p:ext uri="{BB962C8B-B14F-4D97-AF65-F5344CB8AC3E}">
        <p14:creationId xmlns:p14="http://schemas.microsoft.com/office/powerpoint/2010/main" val="1119509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BE2237-60C2-446E-82D2-CC6463F50AB8}" type="slidenum">
              <a:rPr lang="en-US" altLang="en-US"/>
              <a:pPr/>
              <a:t>14</a:t>
            </a:fld>
            <a:endParaRPr lang="en-US" alt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figure, which can be found in the Key Graph section, shows the investment demand curve. The investment demand curve is constructed by arraying all potential investment projects in descending order of their expected rates of return. The curve slopes downward, reflecting an inverse relationship between the real interest rate (the financial “price” of each dollar of investing) and the quantity of investment demanded.</a:t>
            </a:r>
          </a:p>
        </p:txBody>
      </p:sp>
    </p:spTree>
    <p:extLst>
      <p:ext uri="{BB962C8B-B14F-4D97-AF65-F5344CB8AC3E}">
        <p14:creationId xmlns:p14="http://schemas.microsoft.com/office/powerpoint/2010/main" val="2225548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7DB231D-EF22-4E61-B7A3-ADAA2967FC35}" type="slidenum">
              <a:rPr lang="en-US" altLang="en-US"/>
              <a:pPr/>
              <a:t>15</a:t>
            </a:fld>
            <a:endParaRPr lang="en-US" alt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Shifts in investment demand occur when any determinant apart from the interest rate changes. Greater expected returns create more investment demand, shifting the curve to the right. The reverse causes a leftward shift.</a:t>
            </a:r>
          </a:p>
          <a:p>
            <a:r>
              <a:rPr lang="en-US" altLang="en-US" dirty="0"/>
              <a:t>Changes in expected returns result because:</a:t>
            </a:r>
          </a:p>
          <a:p>
            <a:r>
              <a:rPr lang="en-US" altLang="en-US" dirty="0"/>
              <a:t>Acquisition, maintenance, and operating costs of capital goods may change. Higher costs lower the expected return.</a:t>
            </a:r>
          </a:p>
          <a:p>
            <a:r>
              <a:rPr lang="en-US" altLang="en-US" dirty="0"/>
              <a:t>Business taxes may change. Increased taxes lower the expected return.</a:t>
            </a:r>
          </a:p>
          <a:p>
            <a:r>
              <a:rPr lang="en-US" altLang="en-US" dirty="0"/>
              <a:t>Technology may change. Technological change often involves lower costs, which would increase expected returns.</a:t>
            </a:r>
          </a:p>
          <a:p>
            <a:r>
              <a:rPr lang="en-US" altLang="en-US" dirty="0"/>
              <a:t>Stock of capital goods on hand will affect new investment. If there is abundant idle capital on hand because of weak demand or recent investment, new investments would be less profitable.</a:t>
            </a:r>
          </a:p>
          <a:p>
            <a:r>
              <a:rPr lang="en-US" altLang="en-US" dirty="0"/>
              <a:t>If firms are planning on increasing their inventories, investment demand shifts to the right. If firms are planning to decrease their inventories, investment demand shifts left. These planned inventory changes are based on expectations of either faster or slower sales. If the firm expects faster sales in the future, they will add to inventory. If the firm expects slower sales in the future, they will decrease inventories.</a:t>
            </a:r>
          </a:p>
          <a:p>
            <a:r>
              <a:rPr lang="en-US" altLang="en-US" dirty="0"/>
              <a:t>Expectations about future economic and political conditions, both in the aggregate and in certain specific markets, can change the view of expected profits.</a:t>
            </a:r>
          </a:p>
        </p:txBody>
      </p:sp>
    </p:spTree>
    <p:extLst>
      <p:ext uri="{BB962C8B-B14F-4D97-AF65-F5344CB8AC3E}">
        <p14:creationId xmlns:p14="http://schemas.microsoft.com/office/powerpoint/2010/main" val="1111692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5FF91D5-D273-448E-AAFE-73348458689B}" type="slidenum">
              <a:rPr lang="en-US" altLang="en-US"/>
              <a:pPr/>
              <a:t>16</a:t>
            </a:fld>
            <a:endParaRPr lang="en-US" alt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figure shows the shifts of the investment demand curve. Increases in investment demand are shown as rightward shifts of the investment demand curve; decreases in investment demand are shown as leftward shifts of the investment demand curve.</a:t>
            </a:r>
          </a:p>
        </p:txBody>
      </p:sp>
    </p:spTree>
    <p:extLst>
      <p:ext uri="{BB962C8B-B14F-4D97-AF65-F5344CB8AC3E}">
        <p14:creationId xmlns:p14="http://schemas.microsoft.com/office/powerpoint/2010/main" val="637757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8D023E6-B6CD-4240-9AD2-B13DF0D04179}" type="slidenum">
              <a:rPr lang="en-US" altLang="en-US"/>
              <a:pPr/>
              <a:t>17</a:t>
            </a:fld>
            <a:endParaRPr lang="en-US" alt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Global Perspective shows gross investment expenditures as a percentage of GDP for selected nations for 2014. As a percentage of GDP, investment varies widely by nation. These differences, of course, can change from year to year.</a:t>
            </a:r>
          </a:p>
        </p:txBody>
      </p:sp>
    </p:spTree>
    <p:extLst>
      <p:ext uri="{BB962C8B-B14F-4D97-AF65-F5344CB8AC3E}">
        <p14:creationId xmlns:p14="http://schemas.microsoft.com/office/powerpoint/2010/main" val="2662504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9EBF674-4B9D-401B-996F-3D41B5C00DD1}" type="slidenum">
              <a:rPr lang="en-US" altLang="en-US"/>
              <a:pPr/>
              <a:t>18</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Investment is a very unstable type of spending. I</a:t>
            </a:r>
            <a:r>
              <a:rPr lang="en-US" altLang="en-US" baseline="-25000" dirty="0"/>
              <a:t>g</a:t>
            </a:r>
            <a:r>
              <a:rPr lang="en-US" altLang="en-US" dirty="0"/>
              <a:t> is more volatile than GDP. Expectations of future business conditions are easily and quickly changed. Capital goods are durable, so spending can be postponed or not. Firms can choose to replace or fix older equipment and buildings. This is unpredictable. Innovation occurs irregularly; new products stimulate investment and create waves of investment spending that in time recede. Profits affect both the incentive and ability to invest and profits vary considerably from year-to-year, contributing to the instability of investment spending.</a:t>
            </a:r>
          </a:p>
        </p:txBody>
      </p:sp>
    </p:spTree>
    <p:extLst>
      <p:ext uri="{BB962C8B-B14F-4D97-AF65-F5344CB8AC3E}">
        <p14:creationId xmlns:p14="http://schemas.microsoft.com/office/powerpoint/2010/main" val="3895280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D219020-081E-4B05-9F88-77CF7AAB9A84}" type="slidenum">
              <a:rPr lang="en-US" altLang="en-US"/>
              <a:pPr/>
              <a:t>19</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figure shows the volatility of investment for the period 1976–2015. Annual percentage changes in investment spending are often several times greater than the percentage changes in GDP. (Data is represented in real terms. Investment is gross private domestic investment).</a:t>
            </a:r>
          </a:p>
          <a:p>
            <a:pPr eaLnBrk="1" hangingPunct="1"/>
            <a:endParaRPr lang="en-US" altLang="en-US" dirty="0"/>
          </a:p>
        </p:txBody>
      </p:sp>
    </p:spTree>
    <p:extLst>
      <p:ext uri="{BB962C8B-B14F-4D97-AF65-F5344CB8AC3E}">
        <p14:creationId xmlns:p14="http://schemas.microsoft.com/office/powerpoint/2010/main" val="355519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631ED3B-A6DE-41D0-8778-DF7D284A9C9A}" type="slidenum">
              <a:rPr lang="en-US" altLang="en-US"/>
              <a:pPr/>
              <a:t>2</a:t>
            </a:fld>
            <a:endParaRPr lang="en-US" alt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DI represents disposable income (after-tax income) and is the most important determinant of C (consumption spending). What is not spent is called saving. Both consumption and saving are directly related to the level of income.</a:t>
            </a:r>
          </a:p>
          <a:p>
            <a:r>
              <a:rPr lang="en-US" altLang="en-US" dirty="0"/>
              <a:t>We can make the following conclusions:</a:t>
            </a:r>
          </a:p>
          <a:p>
            <a:r>
              <a:rPr lang="en-US" altLang="en-US" dirty="0"/>
              <a:t>Households consume a large portion of their disposable income and spend a larger proportion of a small disposable income than of a large disposable income.</a:t>
            </a:r>
          </a:p>
          <a:p>
            <a:r>
              <a:rPr lang="en-US" altLang="en-US" dirty="0"/>
              <a:t>Households save a smaller proportion of a small disposable income than of a large disposable income.</a:t>
            </a:r>
          </a:p>
          <a:p>
            <a:r>
              <a:rPr lang="en-US" altLang="en-US" dirty="0"/>
              <a:t>Dissaving is consuming in excess of disposable income. Households dissave by borrowing or by selling accumulated wealth (assets).</a:t>
            </a:r>
          </a:p>
          <a:p>
            <a:pPr eaLnBrk="1" hangingPunct="1"/>
            <a:endParaRPr lang="en-US" altLang="en-US" dirty="0"/>
          </a:p>
        </p:txBody>
      </p:sp>
    </p:spTree>
    <p:extLst>
      <p:ext uri="{BB962C8B-B14F-4D97-AF65-F5344CB8AC3E}">
        <p14:creationId xmlns:p14="http://schemas.microsoft.com/office/powerpoint/2010/main" val="2734026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5CDF461-57B0-44E2-AC0B-29F837EEA356}" type="slidenum">
              <a:rPr lang="en-US" altLang="en-US"/>
              <a:pPr/>
              <a:t>20</a:t>
            </a:fld>
            <a:endParaRPr lang="en-US" alt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Changes in spending ripple through the economy to generate even larger changes in real GDP. This is called the multiplier effect.</a:t>
            </a:r>
          </a:p>
          <a:p>
            <a:r>
              <a:rPr lang="en-US" altLang="en-US" dirty="0"/>
              <a:t>Multiplier = change in real GDP / initial change in spending. Alternatively, it can be rearranged to read: change in real GDP = initial change in spending × multiplier.</a:t>
            </a:r>
          </a:p>
          <a:p>
            <a:r>
              <a:rPr lang="en-US" altLang="en-US" dirty="0"/>
              <a:t>Points to remember about the multiplier:</a:t>
            </a:r>
          </a:p>
          <a:p>
            <a:r>
              <a:rPr lang="en-US" altLang="en-US" dirty="0"/>
              <a:t>The initial change in spending is usually associated with investment because it is so volatile, but changes in consumption (unrelated to income), net exports, and government purchases also are subject to the multiplier effect.</a:t>
            </a:r>
          </a:p>
          <a:p>
            <a:r>
              <a:rPr lang="en-US" altLang="en-US" dirty="0"/>
              <a:t>The initial change refers to an up-shift or down-shift in the aggregate expenditures schedule due to a change in one of its components, like investment.</a:t>
            </a:r>
          </a:p>
          <a:p>
            <a:r>
              <a:rPr lang="en-US" altLang="en-US" dirty="0"/>
              <a:t>The multiplier works in both directions (up or down).</a:t>
            </a:r>
          </a:p>
          <a:p>
            <a:r>
              <a:rPr lang="en-US" altLang="en-US" dirty="0"/>
              <a:t>It occurs because of the interconnectedness of the economy.</a:t>
            </a:r>
          </a:p>
        </p:txBody>
      </p:sp>
    </p:spTree>
    <p:extLst>
      <p:ext uri="{BB962C8B-B14F-4D97-AF65-F5344CB8AC3E}">
        <p14:creationId xmlns:p14="http://schemas.microsoft.com/office/powerpoint/2010/main" val="1616995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2C49747-F413-4634-BFC5-42D2B42767AA}" type="slidenum">
              <a:rPr lang="en-US" altLang="en-US"/>
              <a:pPr/>
              <a:t>21</a:t>
            </a:fld>
            <a:endParaRPr lang="en-US" alt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figure illustrates the multiplier process with an MPC of .75. An initial change in investment spending of $5 billion creates an equal $5 billion of new income in round 1. Households spend $3.75 billion of this new income, creating $3.75 of added income in round 2. Of this $3.75 of new income, households spend $2.81 billion, and income rises by that amount in round 3. Such income increments over the entire process get successively smaller but eventually produce a total change of income and GDP of $20 billion. The multiplier therefore is 4.</a:t>
            </a:r>
          </a:p>
        </p:txBody>
      </p:sp>
    </p:spTree>
    <p:extLst>
      <p:ext uri="{BB962C8B-B14F-4D97-AF65-F5344CB8AC3E}">
        <p14:creationId xmlns:p14="http://schemas.microsoft.com/office/powerpoint/2010/main" val="1447052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4B2D4CD-D1CE-41A9-961C-684C4D6DAB83}" type="slidenum">
              <a:rPr lang="en-US" altLang="en-US"/>
              <a:pPr/>
              <a:t>22</a:t>
            </a:fld>
            <a:endParaRPr lang="en-US" alt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significance of the multiplier is that a small change in investment plans or consumption-saving plans can trigger a much larger change in the equilibrium level of GDP. The magnitude of the change in GDP is dependent on the size of the MPC and MPS.</a:t>
            </a:r>
          </a:p>
          <a:p>
            <a:pPr eaLnBrk="1" hangingPunct="1"/>
            <a:endParaRPr lang="en-US" altLang="en-US" dirty="0"/>
          </a:p>
        </p:txBody>
      </p:sp>
    </p:spTree>
    <p:extLst>
      <p:ext uri="{BB962C8B-B14F-4D97-AF65-F5344CB8AC3E}">
        <p14:creationId xmlns:p14="http://schemas.microsoft.com/office/powerpoint/2010/main" val="1857247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CB3D4AF-56CB-4C47-84AC-1E482121B947}" type="slidenum">
              <a:rPr lang="en-US" altLang="en-US"/>
              <a:pPr/>
              <a:t>23</a:t>
            </a:fld>
            <a:endParaRPr lang="en-US" alt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figure illustrates the relationship between the MPC and the multiplier. The larger the MPC (the smaller the MPS), the greater the size of the multiplier.</a:t>
            </a:r>
          </a:p>
        </p:txBody>
      </p:sp>
    </p:spTree>
    <p:extLst>
      <p:ext uri="{BB962C8B-B14F-4D97-AF65-F5344CB8AC3E}">
        <p14:creationId xmlns:p14="http://schemas.microsoft.com/office/powerpoint/2010/main" val="3189853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F977B5-0F6E-4BC8-8054-BDD73365339F}" type="slidenum">
              <a:rPr lang="en-US" altLang="en-US"/>
              <a:pPr/>
              <a:t>24</a:t>
            </a:fld>
            <a:endParaRPr lang="en-US" alt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actual multiplier in the U.S. (estimated to be between 2.5 and 0) is smaller than the model in this chapter because, in the U.S. economy, there are other leakages from the spending and income cycle besides just saving. Imports and taxes reduce the flow of money back into spending on domestically produced output, reducing the multiplier effect. Also, increases in spending can drive up prices (inflation) and at higher prices, any given amount of spending will buy less real output.</a:t>
            </a:r>
          </a:p>
        </p:txBody>
      </p:sp>
    </p:spTree>
    <p:extLst>
      <p:ext uri="{BB962C8B-B14F-4D97-AF65-F5344CB8AC3E}">
        <p14:creationId xmlns:p14="http://schemas.microsoft.com/office/powerpoint/2010/main" val="687214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BF43D55-8B6D-4AAD-B766-C7F619D39842}" type="slidenum">
              <a:rPr lang="en-US" altLang="en-US"/>
              <a:pPr/>
              <a:t>25</a:t>
            </a:fld>
            <a:endParaRPr lang="en-US" alt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central idea illustrated in this example is of the multiplier effect that exists in a market economic system. One independently determined change in spending has an effect on another’s income, which then sets in motion a chain of events whereby spending changes directly with the income changes. A decline in spending begins a chain of declines, or, in other words, the initial decrease in spending is multiplied in terms of the final effect of this single decision. This occurs because of the observation that any change in income causes a change in spending that is directly proportional to it. The multiplier effect helps us understand why there is a business cycle as opposed to a stable level of output growth from year to year. In the Buchwald piece, a “downturn” for one person became a downturn for everyone in that fictional economy. Likewise, if the story had begun with a burst of optimism and an increase in spending, it might have rippled through to expand everyone’s fortunes.</a:t>
            </a:r>
          </a:p>
          <a:p>
            <a:r>
              <a:rPr lang="en-US" altLang="en-US" dirty="0"/>
              <a:t>The multiplier intensifies the effect of a spending change, whether it is an increase or decrease.</a:t>
            </a:r>
          </a:p>
          <a:p>
            <a:r>
              <a:rPr lang="en-US" altLang="en-US" dirty="0"/>
              <a:t>The multiplier is based on two facts:</a:t>
            </a:r>
          </a:p>
          <a:p>
            <a:r>
              <a:rPr lang="en-US" altLang="en-US" dirty="0"/>
              <a:t>1. The economy has continuous flows of expenditures and income — a ripple effect — in which income received by one comes from money spent by another, and so forth.</a:t>
            </a:r>
          </a:p>
          <a:p>
            <a:r>
              <a:rPr lang="en-US" altLang="en-US" dirty="0"/>
              <a:t>2. Any change in income will cause both consumption and saving to vary in the same direction as the initial change in income.</a:t>
            </a:r>
          </a:p>
        </p:txBody>
      </p:sp>
    </p:spTree>
    <p:extLst>
      <p:ext uri="{BB962C8B-B14F-4D97-AF65-F5344CB8AC3E}">
        <p14:creationId xmlns:p14="http://schemas.microsoft.com/office/powerpoint/2010/main" val="1685786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CD55F82-05B9-400A-A112-93A01F4AF4D9}" type="slidenum">
              <a:rPr lang="en-US" altLang="en-US"/>
              <a:pPr/>
              <a:t>3</a:t>
            </a:fld>
            <a:endParaRPr lang="en-US" altLang="en-US"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figure shows the consumption and disposable income for the U.S. for 1993-2015. Each dot in this figure shows consumption and disposable income in a specific year. The line, C, which generalizes the relationship between consumption and disposable income, indicates a direct relationship and shows that households consume most of their after-tax incomes.</a:t>
            </a:r>
          </a:p>
          <a:p>
            <a:r>
              <a:rPr lang="en-US" altLang="en-US" dirty="0"/>
              <a:t>This figure represents graphically the recent historical relationship between disposable income (DI), consumption (C), and saving (S) in the United States.</a:t>
            </a:r>
          </a:p>
          <a:p>
            <a:r>
              <a:rPr lang="en-US" altLang="en-US" dirty="0"/>
              <a:t>A 45-degree line represents all points where consumer spending is equal to disposable income. Other points represent actual C, DI relationships for each year.</a:t>
            </a:r>
          </a:p>
          <a:p>
            <a:r>
              <a:rPr lang="en-US" altLang="en-US" dirty="0"/>
              <a:t>If the actual graph of the relationship between consumption and income is below the 45-degree line, then the difference must represent the amount of income that is saved. Notice that consumption can exceed disposable income and personal saving can be negative.</a:t>
            </a:r>
          </a:p>
          <a:p>
            <a:endParaRPr lang="en-US" altLang="en-US" dirty="0"/>
          </a:p>
        </p:txBody>
      </p:sp>
    </p:spTree>
    <p:extLst>
      <p:ext uri="{BB962C8B-B14F-4D97-AF65-F5344CB8AC3E}">
        <p14:creationId xmlns:p14="http://schemas.microsoft.com/office/powerpoint/2010/main" val="3983324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E4973AF-4920-49A8-861E-BB04C5B786E1}" type="slidenum">
              <a:rPr lang="en-US" altLang="en-US"/>
              <a:pPr/>
              <a:t>4</a:t>
            </a:fld>
            <a:endParaRPr lang="en-US" alt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table shows the consumption and saving schedules and propensities to consume and save (propensities to consume and save will be presented in later slides).</a:t>
            </a:r>
          </a:p>
          <a:p>
            <a:r>
              <a:rPr lang="en-US" altLang="en-US" dirty="0"/>
              <a:t>This hypothetical consumption schedule shows that households spend a larger proportion of a small income than of a large income based on the APC. Note that “dissaving” occurs at low levels of disposable income, where consumption exceeds income and households must borrow or use up some of their wealth.</a:t>
            </a:r>
          </a:p>
          <a:p>
            <a:r>
              <a:rPr lang="en-US" altLang="en-US" dirty="0"/>
              <a:t>The break-even income is where C = DI and S = 0. In this table, the break-even income occurs when DI = $390.</a:t>
            </a:r>
          </a:p>
          <a:p>
            <a:pPr eaLnBrk="1" hangingPunct="1"/>
            <a:endParaRPr lang="en-US" altLang="en-US" dirty="0"/>
          </a:p>
        </p:txBody>
      </p:sp>
    </p:spTree>
    <p:extLst>
      <p:ext uri="{BB962C8B-B14F-4D97-AF65-F5344CB8AC3E}">
        <p14:creationId xmlns:p14="http://schemas.microsoft.com/office/powerpoint/2010/main" val="1464335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BFFA8ED-954C-4614-8CB3-9592B055D38B}" type="slidenum">
              <a:rPr lang="en-US" altLang="en-US"/>
              <a:pPr/>
              <a:t>5</a:t>
            </a:fld>
            <a:endParaRPr lang="en-US" altLang="en-US"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figure shows (a) consumption and (b) saving schedules. The two parts of this figure show the income-consumption and income-saving relationships graphically. The saving schedule in (b) is found by subtracting the consumption schedule in (a) vertically from the 45° line. Consumption equals disposable income (and saving, thus, equals zero) at $390 billion for this hypothetical data.</a:t>
            </a:r>
          </a:p>
        </p:txBody>
      </p:sp>
    </p:spTree>
    <p:extLst>
      <p:ext uri="{BB962C8B-B14F-4D97-AF65-F5344CB8AC3E}">
        <p14:creationId xmlns:p14="http://schemas.microsoft.com/office/powerpoint/2010/main" val="777454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D34E785-7B6D-451D-82C2-7DCF0D3D68E3}" type="slidenum">
              <a:rPr lang="en-US" altLang="en-US"/>
              <a:pPr/>
              <a:t>6</a:t>
            </a:fld>
            <a:endParaRPr lang="en-US" alt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definition of the average propensity to consume (APC) is the fraction, or percentage, of income consumed (APC = consumption/income). If you multiply the fraction by 100 you can express this as a percentage. The definition of the average propensity to save (APS) is a the fraction, or percentage, of income saved (APS = saving/income). If you multiply the fraction by 100 you can express this as a percentage.</a:t>
            </a:r>
          </a:p>
        </p:txBody>
      </p:sp>
    </p:spTree>
    <p:extLst>
      <p:ext uri="{BB962C8B-B14F-4D97-AF65-F5344CB8AC3E}">
        <p14:creationId xmlns:p14="http://schemas.microsoft.com/office/powerpoint/2010/main" val="2175447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C5223BD-063C-475D-AEFE-8EDE4C755D3D}" type="slidenum">
              <a:rPr lang="en-US" altLang="en-US"/>
              <a:pPr/>
              <a:t>7</a:t>
            </a:fld>
            <a:endParaRPr lang="en-US" alt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Global Perspective shows the average propensities to consume for selected nations. There are surprisingly large differences in the average propensities to consume (APCs) among nations. In 2014, Canada and the United States, in particular, had substantially higher APCs, and thus lower APSs, than several other advanced economies.</a:t>
            </a:r>
          </a:p>
          <a:p>
            <a:r>
              <a:rPr lang="en-US" altLang="en-US" dirty="0"/>
              <a:t>Note the high APCs for Korea, the U.S., and Canada.</a:t>
            </a:r>
          </a:p>
          <a:p>
            <a:r>
              <a:rPr lang="en-US" altLang="en-US" dirty="0"/>
              <a:t>Note that APC + APS = 1.</a:t>
            </a:r>
          </a:p>
          <a:p>
            <a:pPr eaLnBrk="1" hangingPunct="1"/>
            <a:endParaRPr lang="en-US" altLang="en-US" dirty="0"/>
          </a:p>
        </p:txBody>
      </p:sp>
    </p:spTree>
    <p:extLst>
      <p:ext uri="{BB962C8B-B14F-4D97-AF65-F5344CB8AC3E}">
        <p14:creationId xmlns:p14="http://schemas.microsoft.com/office/powerpoint/2010/main" val="2998681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E94ABD1-30D0-4D4A-97CF-E68491AA8E6E}" type="slidenum">
              <a:rPr lang="en-US" altLang="en-US"/>
              <a:pPr/>
              <a:t>8</a:t>
            </a:fld>
            <a:endParaRPr lang="en-US" alt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Marginal propensity to consume (MPC) is the fraction or proportion of any change in income that is consumed. (MPC = change in consumption/change in income.) Marginal propensity to save (MPS) is the fraction or proportion of any change in income that is saved. (MPS = change in saving/change in income.) Note that MPC + MPS = 1.</a:t>
            </a:r>
          </a:p>
          <a:p>
            <a:pPr eaLnBrk="1" hangingPunct="1"/>
            <a:endParaRPr lang="en-US" altLang="en-US" dirty="0"/>
          </a:p>
        </p:txBody>
      </p:sp>
    </p:spTree>
    <p:extLst>
      <p:ext uri="{BB962C8B-B14F-4D97-AF65-F5344CB8AC3E}">
        <p14:creationId xmlns:p14="http://schemas.microsoft.com/office/powerpoint/2010/main" val="3205763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E6B5E7C-B35A-438E-A004-C1AAABA97526}" type="slidenum">
              <a:rPr lang="en-US" altLang="en-US"/>
              <a:pPr/>
              <a:t>9</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figure shows the marginal propensity to consume and the marginal propensity to save as the slopes of the consumption and savings schedules. The MPC is the slope of the consumption schedule and the MPS is the slope of the saving schedule. The Greek letter delta means “the change in.”</a:t>
            </a:r>
          </a:p>
        </p:txBody>
      </p:sp>
    </p:spTree>
    <p:extLst>
      <p:ext uri="{BB962C8B-B14F-4D97-AF65-F5344CB8AC3E}">
        <p14:creationId xmlns:p14="http://schemas.microsoft.com/office/powerpoint/2010/main" val="1716943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16200000">
            <a:off x="7551738" y="1646237"/>
            <a:ext cx="2438400"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pPr>
              <a:defRPr/>
            </a:pPr>
            <a:endParaRPr lang="en-US" dirty="0"/>
          </a:p>
        </p:txBody>
      </p:sp>
      <p:sp>
        <p:nvSpPr>
          <p:cNvPr id="5" name="Footer Placeholder 4"/>
          <p:cNvSpPr>
            <a:spLocks noGrp="1"/>
          </p:cNvSpPr>
          <p:nvPr>
            <p:ph type="ftr" sz="quarter" idx="11"/>
          </p:nvPr>
        </p:nvSpPr>
        <p:spPr>
          <a:xfrm rot="16200000">
            <a:off x="7587456" y="4048919"/>
            <a:ext cx="2366963"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1D433D94-428B-4021-B524-0F52B964CE7D}" type="slidenum">
              <a:rPr lang="en-US" altLang="en-US"/>
              <a:pPr>
                <a:defRPr/>
              </a:pPr>
              <a:t>‹#›</a:t>
            </a:fld>
            <a:endParaRPr lang="en-US" altLang="en-US" dirty="0"/>
          </a:p>
        </p:txBody>
      </p:sp>
    </p:spTree>
    <p:extLst>
      <p:ext uri="{BB962C8B-B14F-4D97-AF65-F5344CB8AC3E}">
        <p14:creationId xmlns:p14="http://schemas.microsoft.com/office/powerpoint/2010/main" val="180390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smtClean="0"/>
            </a:lvl1pPr>
          </a:lstStyle>
          <a:p>
            <a:pPr>
              <a:defRPr/>
            </a:pPr>
            <a:fld id="{F08FD195-1FF4-45F0-B6ED-CA984D78C4C5}" type="slidenum">
              <a:rPr lang="en-US" altLang="en-US"/>
              <a:pPr>
                <a:defRPr/>
              </a:pPr>
              <a:t>‹#›</a:t>
            </a:fld>
            <a:endParaRPr lang="en-US" altLang="en-US" dirty="0"/>
          </a:p>
        </p:txBody>
      </p:sp>
      <p:sp>
        <p:nvSpPr>
          <p:cNvPr id="5" name="Footer Placeholder 4"/>
          <p:cNvSpPr>
            <a:spLocks noGrp="1"/>
          </p:cNvSpPr>
          <p:nvPr>
            <p:ph type="ftr" sz="quarter" idx="11"/>
          </p:nvPr>
        </p:nvSpPr>
        <p:spPr>
          <a:xfrm rot="16200000">
            <a:off x="7587456" y="4048919"/>
            <a:ext cx="2366963"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pPr>
              <a:defRPr/>
            </a:pPr>
            <a:endParaRPr lang="en-US" dirty="0"/>
          </a:p>
        </p:txBody>
      </p:sp>
      <p:sp>
        <p:nvSpPr>
          <p:cNvPr id="6" name="Date Placeholder 3"/>
          <p:cNvSpPr>
            <a:spLocks noGrp="1"/>
          </p:cNvSpPr>
          <p:nvPr>
            <p:ph type="dt" sz="half" idx="12"/>
          </p:nvPr>
        </p:nvSpPr>
        <p:spPr>
          <a:xfrm rot="16200000">
            <a:off x="7551738" y="1646237"/>
            <a:ext cx="2438400"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107192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smtClean="0"/>
            </a:lvl1pPr>
          </a:lstStyle>
          <a:p>
            <a:pPr>
              <a:defRPr/>
            </a:pPr>
            <a:fld id="{4D105F03-3460-4BDC-A267-BEE9B2AC82D7}" type="slidenum">
              <a:rPr lang="en-US" altLang="en-US"/>
              <a:pPr>
                <a:defRPr/>
              </a:pPr>
              <a:t>‹#›</a:t>
            </a:fld>
            <a:endParaRPr lang="en-US" altLang="en-US" dirty="0"/>
          </a:p>
        </p:txBody>
      </p:sp>
      <p:sp>
        <p:nvSpPr>
          <p:cNvPr id="5" name="Footer Placeholder 4"/>
          <p:cNvSpPr>
            <a:spLocks noGrp="1"/>
          </p:cNvSpPr>
          <p:nvPr>
            <p:ph type="ftr" sz="quarter" idx="11"/>
          </p:nvPr>
        </p:nvSpPr>
        <p:spPr>
          <a:xfrm rot="16200000">
            <a:off x="7587456" y="4048919"/>
            <a:ext cx="2366963"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pPr>
              <a:defRPr/>
            </a:pPr>
            <a:endParaRPr lang="en-US" dirty="0"/>
          </a:p>
        </p:txBody>
      </p:sp>
      <p:sp>
        <p:nvSpPr>
          <p:cNvPr id="6" name="Date Placeholder 3"/>
          <p:cNvSpPr>
            <a:spLocks noGrp="1"/>
          </p:cNvSpPr>
          <p:nvPr>
            <p:ph type="dt" sz="half" idx="12"/>
          </p:nvPr>
        </p:nvSpPr>
        <p:spPr>
          <a:xfrm rot="16200000">
            <a:off x="7551738" y="1646237"/>
            <a:ext cx="2438400"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198977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7143750" y="6540500"/>
            <a:ext cx="1782763" cy="179388"/>
          </a:xfrm>
          <a:prstGeom prst="rect">
            <a:avLst/>
          </a:prstGeom>
          <a:noFill/>
          <a:ln w="9525">
            <a:noFill/>
            <a:round/>
            <a:headEnd/>
            <a:tailEnd/>
          </a:ln>
          <a:effectLst/>
        </p:spPr>
        <p:txBody>
          <a:bodyPr lIns="0" tIns="0" rIns="0" bIns="0"/>
          <a:lstStyle>
            <a:lvl1pPr>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1pPr>
            <a:lvl2pPr marL="742950" indent="-28575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2pPr>
            <a:lvl3pPr marL="11430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3pPr>
            <a:lvl4pPr marL="16002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4pPr>
            <a:lvl5pPr marL="20574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2000"/>
              </a:lnSpc>
              <a:buFont typeface="Wingdings" panose="05000000000000000000" pitchFamily="2" charset="2"/>
              <a:buNone/>
              <a:defRPr/>
            </a:pPr>
            <a:r>
              <a:rPr lang="en-US" altLang="en-US" sz="1000" dirty="0">
                <a:latin typeface="Calibri" panose="020F0502020204030204" pitchFamily="34" charset="0"/>
                <a:cs typeface="Tahoma" panose="020B0604030504040204" pitchFamily="34" charset="0"/>
              </a:rPr>
              <a:t>30-</a:t>
            </a:r>
            <a:fld id="{0157DE6F-9E7E-4572-8D6D-4C23CC57D7C0}" type="slidenum">
              <a:rPr lang="en-US" altLang="en-US" sz="1000" smtClean="0">
                <a:latin typeface="Calibri" panose="020F0502020204030204" pitchFamily="34" charset="0"/>
                <a:cs typeface="Tahoma" panose="020B0604030504040204" pitchFamily="34" charset="0"/>
              </a:rPr>
              <a:pPr algn="r" eaLnBrk="1" hangingPunct="1">
                <a:lnSpc>
                  <a:spcPct val="102000"/>
                </a:lnSpc>
                <a:buFont typeface="Wingdings" panose="05000000000000000000" pitchFamily="2" charset="2"/>
                <a:buNone/>
                <a:defRPr/>
              </a:pPr>
              <a:t>‹#›</a:t>
            </a:fld>
            <a:endParaRPr lang="en-US" altLang="en-US" sz="1000" dirty="0">
              <a:latin typeface="Calibri" panose="020F0502020204030204" pitchFamily="34" charset="0"/>
              <a:cs typeface="Tahoma" panose="020B060403050404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rot="16200000">
            <a:off x="7551738" y="1646237"/>
            <a:ext cx="2438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9380C81-F599-4435-8ACD-0090B3902879}" type="datetimeFigureOut">
              <a:rPr lang="en-US" altLang="en-US"/>
              <a:pPr>
                <a:defRPr/>
              </a:pPr>
              <a:t>1/17/2018</a:t>
            </a:fld>
            <a:endParaRPr lang="en-US" altLang="en-US" dirty="0"/>
          </a:p>
        </p:txBody>
      </p:sp>
      <p:sp>
        <p:nvSpPr>
          <p:cNvPr id="6" name="Footer Placeholder 4"/>
          <p:cNvSpPr>
            <a:spLocks noGrp="1"/>
          </p:cNvSpPr>
          <p:nvPr>
            <p:ph type="ftr" sz="quarter" idx="11"/>
          </p:nvPr>
        </p:nvSpPr>
        <p:spPr>
          <a:xfrm rot="16200000">
            <a:off x="7587456" y="4048919"/>
            <a:ext cx="2366963"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smtClean="0"/>
            </a:lvl1pPr>
          </a:lstStyle>
          <a:p>
            <a:pPr>
              <a:defRPr/>
            </a:pPr>
            <a:fld id="{AEBBC84B-4E0B-4493-81C4-B620F5FC8084}" type="slidenum">
              <a:rPr lang="en-US" altLang="en-US"/>
              <a:pPr>
                <a:defRPr/>
              </a:pPr>
              <a:t>‹#›</a:t>
            </a:fld>
            <a:endParaRPr lang="en-US" altLang="en-US" dirty="0"/>
          </a:p>
        </p:txBody>
      </p:sp>
    </p:spTree>
    <p:extLst>
      <p:ext uri="{BB962C8B-B14F-4D97-AF65-F5344CB8AC3E}">
        <p14:creationId xmlns:p14="http://schemas.microsoft.com/office/powerpoint/2010/main" val="732384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smtClean="0"/>
            </a:lvl1pPr>
          </a:lstStyle>
          <a:p>
            <a:pPr>
              <a:defRPr/>
            </a:pPr>
            <a:fld id="{9A5D957C-CF45-45EC-A32C-280057E269B1}" type="slidenum">
              <a:rPr lang="en-US" altLang="en-US"/>
              <a:pPr>
                <a:defRPr/>
              </a:pPr>
              <a:t>‹#›</a:t>
            </a:fld>
            <a:endParaRPr lang="en-US" altLang="en-US" dirty="0"/>
          </a:p>
        </p:txBody>
      </p:sp>
      <p:sp>
        <p:nvSpPr>
          <p:cNvPr id="5" name="Footer Placeholder 4"/>
          <p:cNvSpPr>
            <a:spLocks noGrp="1"/>
          </p:cNvSpPr>
          <p:nvPr>
            <p:ph type="ftr" sz="quarter" idx="11"/>
          </p:nvPr>
        </p:nvSpPr>
        <p:spPr>
          <a:xfrm rot="16200000">
            <a:off x="7587456" y="4048919"/>
            <a:ext cx="2366963"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pPr>
              <a:defRPr/>
            </a:pPr>
            <a:endParaRPr lang="en-US" dirty="0"/>
          </a:p>
        </p:txBody>
      </p:sp>
      <p:sp>
        <p:nvSpPr>
          <p:cNvPr id="6" name="Date Placeholder 3"/>
          <p:cNvSpPr>
            <a:spLocks noGrp="1"/>
          </p:cNvSpPr>
          <p:nvPr>
            <p:ph type="dt" sz="half" idx="12"/>
          </p:nvPr>
        </p:nvSpPr>
        <p:spPr>
          <a:xfrm rot="16200000">
            <a:off x="7551738" y="1646237"/>
            <a:ext cx="2438400"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424572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6E6307A3-FB19-4184-A009-2F1087F53176}" type="slidenum">
              <a:rPr lang="en-US" altLang="en-US"/>
              <a:pPr>
                <a:defRPr/>
              </a:pPr>
              <a:t>‹#›</a:t>
            </a:fld>
            <a:endParaRPr lang="en-US" altLang="en-US" dirty="0"/>
          </a:p>
        </p:txBody>
      </p:sp>
      <p:sp>
        <p:nvSpPr>
          <p:cNvPr id="6" name="Footer Placeholder 4"/>
          <p:cNvSpPr>
            <a:spLocks noGrp="1"/>
          </p:cNvSpPr>
          <p:nvPr>
            <p:ph type="ftr" sz="quarter" idx="11"/>
          </p:nvPr>
        </p:nvSpPr>
        <p:spPr>
          <a:xfrm rot="16200000">
            <a:off x="7587456" y="4048919"/>
            <a:ext cx="2366963"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pPr>
              <a:defRPr/>
            </a:pPr>
            <a:endParaRPr lang="en-US" dirty="0"/>
          </a:p>
        </p:txBody>
      </p:sp>
      <p:sp>
        <p:nvSpPr>
          <p:cNvPr id="7" name="Date Placeholder 3"/>
          <p:cNvSpPr>
            <a:spLocks noGrp="1"/>
          </p:cNvSpPr>
          <p:nvPr>
            <p:ph type="dt" sz="half" idx="12"/>
          </p:nvPr>
        </p:nvSpPr>
        <p:spPr>
          <a:xfrm rot="16200000">
            <a:off x="7551738" y="1646237"/>
            <a:ext cx="2438400"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40435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smtClean="0"/>
            </a:lvl1pPr>
          </a:lstStyle>
          <a:p>
            <a:pPr>
              <a:defRPr/>
            </a:pPr>
            <a:fld id="{3C7E40FC-3B3E-448B-BA42-64B4FD0CFD3B}" type="slidenum">
              <a:rPr lang="en-US" altLang="en-US"/>
              <a:pPr>
                <a:defRPr/>
              </a:pPr>
              <a:t>‹#›</a:t>
            </a:fld>
            <a:endParaRPr lang="en-US" altLang="en-US" dirty="0"/>
          </a:p>
        </p:txBody>
      </p:sp>
      <p:sp>
        <p:nvSpPr>
          <p:cNvPr id="8" name="Footer Placeholder 4"/>
          <p:cNvSpPr>
            <a:spLocks noGrp="1"/>
          </p:cNvSpPr>
          <p:nvPr>
            <p:ph type="ftr" sz="quarter" idx="11"/>
          </p:nvPr>
        </p:nvSpPr>
        <p:spPr>
          <a:xfrm rot="16200000">
            <a:off x="7587456" y="4048919"/>
            <a:ext cx="2366963"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pPr>
              <a:defRPr/>
            </a:pPr>
            <a:endParaRPr lang="en-US" dirty="0"/>
          </a:p>
        </p:txBody>
      </p:sp>
      <p:sp>
        <p:nvSpPr>
          <p:cNvPr id="9" name="Date Placeholder 3"/>
          <p:cNvSpPr>
            <a:spLocks noGrp="1"/>
          </p:cNvSpPr>
          <p:nvPr>
            <p:ph type="dt" sz="half" idx="12"/>
          </p:nvPr>
        </p:nvSpPr>
        <p:spPr>
          <a:xfrm rot="16200000">
            <a:off x="7551738" y="1646237"/>
            <a:ext cx="2438400"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222284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smtClean="0"/>
            </a:lvl1pPr>
          </a:lstStyle>
          <a:p>
            <a:pPr>
              <a:defRPr/>
            </a:pPr>
            <a:fld id="{292DD757-A7DA-49FD-9C33-FDBDA947F381}" type="slidenum">
              <a:rPr lang="en-US" altLang="en-US"/>
              <a:pPr>
                <a:defRPr/>
              </a:pPr>
              <a:t>‹#›</a:t>
            </a:fld>
            <a:endParaRPr lang="en-US" altLang="en-US" dirty="0"/>
          </a:p>
        </p:txBody>
      </p:sp>
      <p:sp>
        <p:nvSpPr>
          <p:cNvPr id="4" name="Footer Placeholder 4"/>
          <p:cNvSpPr>
            <a:spLocks noGrp="1"/>
          </p:cNvSpPr>
          <p:nvPr>
            <p:ph type="ftr" sz="quarter" idx="11"/>
          </p:nvPr>
        </p:nvSpPr>
        <p:spPr>
          <a:xfrm rot="16200000">
            <a:off x="7587456" y="4048919"/>
            <a:ext cx="2366963"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pPr>
              <a:defRPr/>
            </a:pPr>
            <a:endParaRPr lang="en-US" dirty="0"/>
          </a:p>
        </p:txBody>
      </p:sp>
      <p:sp>
        <p:nvSpPr>
          <p:cNvPr id="5" name="Date Placeholder 3"/>
          <p:cNvSpPr>
            <a:spLocks noGrp="1"/>
          </p:cNvSpPr>
          <p:nvPr>
            <p:ph type="dt" sz="half" idx="12"/>
          </p:nvPr>
        </p:nvSpPr>
        <p:spPr>
          <a:xfrm rot="16200000">
            <a:off x="7551738" y="1646237"/>
            <a:ext cx="2438400"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pPr>
              <a:defRPr/>
            </a:pPr>
            <a:endParaRPr lang="en-US" dirty="0"/>
          </a:p>
        </p:txBody>
      </p:sp>
      <p:sp>
        <p:nvSpPr>
          <p:cNvPr id="6" name="Rectangle 5"/>
          <p:cNvSpPr txBox="1">
            <a:spLocks noChangeArrowheads="1"/>
          </p:cNvSpPr>
          <p:nvPr userDrawn="1"/>
        </p:nvSpPr>
        <p:spPr bwMode="auto">
          <a:xfrm>
            <a:off x="7143750" y="6540500"/>
            <a:ext cx="1782763" cy="179388"/>
          </a:xfrm>
          <a:prstGeom prst="rect">
            <a:avLst/>
          </a:prstGeom>
          <a:noFill/>
          <a:ln w="9525">
            <a:noFill/>
            <a:round/>
            <a:headEnd/>
            <a:tailEnd/>
          </a:ln>
          <a:effectLst/>
        </p:spPr>
        <p:txBody>
          <a:bodyPr lIns="0" tIns="0" rIns="0" bIns="0"/>
          <a:lstStyle>
            <a:lvl1pPr>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1pPr>
            <a:lvl2pPr marL="742950" indent="-28575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2pPr>
            <a:lvl3pPr marL="11430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3pPr>
            <a:lvl4pPr marL="16002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4pPr>
            <a:lvl5pPr marL="20574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2000"/>
              </a:lnSpc>
              <a:buFont typeface="Wingdings" panose="05000000000000000000" pitchFamily="2" charset="2"/>
              <a:buNone/>
              <a:defRPr/>
            </a:pPr>
            <a:r>
              <a:rPr lang="en-US" altLang="en-US" sz="1000" dirty="0">
                <a:latin typeface="Calibri" panose="020F0502020204030204" pitchFamily="34" charset="0"/>
                <a:cs typeface="Tahoma" panose="020B0604030504040204" pitchFamily="34" charset="0"/>
              </a:rPr>
              <a:t>30-</a:t>
            </a:r>
            <a:fld id="{0157DE6F-9E7E-4572-8D6D-4C23CC57D7C0}" type="slidenum">
              <a:rPr lang="en-US" altLang="en-US" sz="1000" smtClean="0">
                <a:latin typeface="Calibri" panose="020F0502020204030204" pitchFamily="34" charset="0"/>
                <a:cs typeface="Tahoma" panose="020B0604030504040204" pitchFamily="34" charset="0"/>
              </a:rPr>
              <a:pPr algn="r" eaLnBrk="1" hangingPunct="1">
                <a:lnSpc>
                  <a:spcPct val="102000"/>
                </a:lnSpc>
                <a:buFont typeface="Wingdings" panose="05000000000000000000" pitchFamily="2" charset="2"/>
                <a:buNone/>
                <a:defRPr/>
              </a:pPr>
              <a:t>‹#›</a:t>
            </a:fld>
            <a:endParaRPr lang="en-US" altLang="en-US" sz="1000" dirty="0">
              <a:latin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524913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mtClean="0"/>
            </a:lvl1pPr>
          </a:lstStyle>
          <a:p>
            <a:pPr>
              <a:defRPr/>
            </a:pPr>
            <a:fld id="{CD023303-103E-4A53-A55A-CD1180865115}" type="slidenum">
              <a:rPr lang="en-US" altLang="en-US"/>
              <a:pPr>
                <a:defRPr/>
              </a:pPr>
              <a:t>‹#›</a:t>
            </a:fld>
            <a:endParaRPr lang="en-US" altLang="en-US" dirty="0"/>
          </a:p>
        </p:txBody>
      </p:sp>
      <p:sp>
        <p:nvSpPr>
          <p:cNvPr id="3" name="Footer Placeholder 4"/>
          <p:cNvSpPr>
            <a:spLocks noGrp="1"/>
          </p:cNvSpPr>
          <p:nvPr>
            <p:ph type="ftr" sz="quarter" idx="11"/>
          </p:nvPr>
        </p:nvSpPr>
        <p:spPr>
          <a:xfrm rot="16200000">
            <a:off x="7587456" y="4048919"/>
            <a:ext cx="2366963"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pPr>
              <a:defRPr/>
            </a:pPr>
            <a:endParaRPr lang="en-US" dirty="0"/>
          </a:p>
        </p:txBody>
      </p:sp>
      <p:sp>
        <p:nvSpPr>
          <p:cNvPr id="4" name="Date Placeholder 3"/>
          <p:cNvSpPr>
            <a:spLocks noGrp="1"/>
          </p:cNvSpPr>
          <p:nvPr>
            <p:ph type="dt" sz="half" idx="12"/>
          </p:nvPr>
        </p:nvSpPr>
        <p:spPr>
          <a:xfrm rot="16200000">
            <a:off x="7551738" y="1646237"/>
            <a:ext cx="2438400"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61189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smtClean="0"/>
            </a:lvl1pPr>
          </a:lstStyle>
          <a:p>
            <a:pPr>
              <a:defRPr/>
            </a:pPr>
            <a:fld id="{2C54B6AA-374C-4D6F-80DC-D04C1D81974C}" type="slidenum">
              <a:rPr lang="en-US" altLang="en-US"/>
              <a:pPr>
                <a:defRPr/>
              </a:pPr>
              <a:t>‹#›</a:t>
            </a:fld>
            <a:endParaRPr lang="en-US" altLang="en-US" dirty="0"/>
          </a:p>
        </p:txBody>
      </p:sp>
      <p:sp>
        <p:nvSpPr>
          <p:cNvPr id="6" name="Footer Placeholder 4"/>
          <p:cNvSpPr>
            <a:spLocks noGrp="1"/>
          </p:cNvSpPr>
          <p:nvPr>
            <p:ph type="ftr" sz="quarter" idx="15"/>
          </p:nvPr>
        </p:nvSpPr>
        <p:spPr>
          <a:xfrm rot="16200000">
            <a:off x="7587456" y="4048919"/>
            <a:ext cx="2366963"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pPr>
              <a:defRPr/>
            </a:pPr>
            <a:endParaRPr lang="en-US" dirty="0"/>
          </a:p>
        </p:txBody>
      </p:sp>
      <p:sp>
        <p:nvSpPr>
          <p:cNvPr id="7" name="Date Placeholder 3"/>
          <p:cNvSpPr>
            <a:spLocks noGrp="1"/>
          </p:cNvSpPr>
          <p:nvPr>
            <p:ph type="dt" sz="half" idx="16"/>
          </p:nvPr>
        </p:nvSpPr>
        <p:spPr>
          <a:xfrm rot="16200000">
            <a:off x="7551738" y="1646237"/>
            <a:ext cx="2438400"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2784207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smtClean="0"/>
            </a:lvl1pPr>
          </a:lstStyle>
          <a:p>
            <a:pPr>
              <a:defRPr/>
            </a:pPr>
            <a:fld id="{F8006D2C-3DA3-4AD4-B052-AA9E6D2EE337}" type="slidenum">
              <a:rPr lang="en-US" altLang="en-US"/>
              <a:pPr>
                <a:defRPr/>
              </a:pPr>
              <a:t>‹#›</a:t>
            </a:fld>
            <a:endParaRPr lang="en-US" altLang="en-US" dirty="0"/>
          </a:p>
        </p:txBody>
      </p:sp>
      <p:sp>
        <p:nvSpPr>
          <p:cNvPr id="6" name="Footer Placeholder 4"/>
          <p:cNvSpPr>
            <a:spLocks noGrp="1"/>
          </p:cNvSpPr>
          <p:nvPr>
            <p:ph type="ftr" sz="quarter" idx="11"/>
          </p:nvPr>
        </p:nvSpPr>
        <p:spPr>
          <a:xfrm rot="16200000">
            <a:off x="7587456" y="4048919"/>
            <a:ext cx="2366963"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pPr>
              <a:defRPr/>
            </a:pPr>
            <a:endParaRPr lang="en-US" dirty="0"/>
          </a:p>
        </p:txBody>
      </p:sp>
      <p:sp>
        <p:nvSpPr>
          <p:cNvPr id="7" name="Date Placeholder 3"/>
          <p:cNvSpPr>
            <a:spLocks noGrp="1"/>
          </p:cNvSpPr>
          <p:nvPr>
            <p:ph type="dt" sz="half" idx="12"/>
          </p:nvPr>
        </p:nvSpPr>
        <p:spPr>
          <a:xfrm rot="16200000">
            <a:off x="7551738" y="1646237"/>
            <a:ext cx="2438400"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1975563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smtClean="0">
                <a:solidFill>
                  <a:srgbClr val="FFFFFF"/>
                </a:solidFill>
              </a:defRPr>
            </a:lvl1pPr>
          </a:lstStyle>
          <a:p>
            <a:pPr>
              <a:defRPr/>
            </a:pPr>
            <a:fld id="{7DAA1469-080B-4B48-A7C7-6C0A9C9AFBB8}" type="slidenum">
              <a:rPr lang="en-US" altLang="en-US"/>
              <a:pPr>
                <a:defRPr/>
              </a:pPr>
              <a:t>‹#›</a:t>
            </a:fld>
            <a:endParaRPr lang="en-US" altLang="en-US" dirty="0"/>
          </a:p>
        </p:txBody>
      </p:sp>
      <p:sp>
        <p:nvSpPr>
          <p:cNvPr id="9" name="Footer Placeholder 4"/>
          <p:cNvSpPr txBox="1">
            <a:spLocks noGrp="1"/>
          </p:cNvSpPr>
          <p:nvPr userDrawn="1"/>
        </p:nvSpPr>
        <p:spPr bwMode="auto">
          <a:xfrm>
            <a:off x="50800" y="6652419"/>
            <a:ext cx="8432800" cy="25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b="1" i="1" dirty="0">
                <a:latin typeface="Times New Roman" panose="02020603050405020304" pitchFamily="18" charset="0"/>
              </a:rPr>
              <a:t>Copyright © 2018 McGraw-Hill Education. All rights reserved. No reproduction or distribution without the prior written consent of McGraw-Hill Education.</a:t>
            </a:r>
            <a:endParaRPr lang="en-US" altLang="en-US" sz="1800" dirty="0"/>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2pPr>
      <a:lvl3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3pPr>
      <a:lvl4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4pPr>
      <a:lvl5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5pPr>
      <a:lvl6pPr marL="457200" algn="l" rtl="0" fontAlgn="base">
        <a:spcBef>
          <a:spcPct val="0"/>
        </a:spcBef>
        <a:spcAft>
          <a:spcPct val="0"/>
        </a:spcAft>
        <a:defRPr sz="4600">
          <a:solidFill>
            <a:schemeClr val="tx2"/>
          </a:solidFill>
          <a:latin typeface="Tahoma" panose="020B0604030504040204" pitchFamily="34" charset="0"/>
        </a:defRPr>
      </a:lvl6pPr>
      <a:lvl7pPr marL="914400" algn="l" rtl="0" fontAlgn="base">
        <a:spcBef>
          <a:spcPct val="0"/>
        </a:spcBef>
        <a:spcAft>
          <a:spcPct val="0"/>
        </a:spcAft>
        <a:defRPr sz="4600">
          <a:solidFill>
            <a:schemeClr val="tx2"/>
          </a:solidFill>
          <a:latin typeface="Tahoma" panose="020B0604030504040204" pitchFamily="34" charset="0"/>
        </a:defRPr>
      </a:lvl7pPr>
      <a:lvl8pPr marL="1371600" algn="l" rtl="0" fontAlgn="base">
        <a:spcBef>
          <a:spcPct val="0"/>
        </a:spcBef>
        <a:spcAft>
          <a:spcPct val="0"/>
        </a:spcAft>
        <a:defRPr sz="4600">
          <a:solidFill>
            <a:schemeClr val="tx2"/>
          </a:solidFill>
          <a:latin typeface="Tahoma" panose="020B0604030504040204" pitchFamily="34" charset="0"/>
        </a:defRPr>
      </a:lvl8pPr>
      <a:lvl9pPr marL="1828800" algn="l" rtl="0" fontAlgn="base">
        <a:spcBef>
          <a:spcPct val="0"/>
        </a:spcBef>
        <a:spcAft>
          <a:spcPct val="0"/>
        </a:spcAft>
        <a:defRPr sz="4600">
          <a:solidFill>
            <a:schemeClr val="tx2"/>
          </a:solidFill>
          <a:latin typeface="Tahoma" panose="020B0604030504040204" pitchFamily="34"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n-cs"/>
        </a:defRPr>
      </a:lvl2pPr>
      <a:lvl3pPr marL="1004888" indent="-228600" algn="l" rtl="0" eaLnBrk="0" fontAlgn="base" hangingPunct="0">
        <a:spcBef>
          <a:spcPct val="20000"/>
        </a:spcBef>
        <a:spcAft>
          <a:spcPct val="0"/>
        </a:spcAft>
        <a:buClr>
          <a:srgbClr val="9BBB59"/>
        </a:buClr>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279525" indent="-228600" algn="l" rtl="0" eaLnBrk="0" fontAlgn="base" hangingPunct="0">
        <a:spcBef>
          <a:spcPct val="20000"/>
        </a:spcBef>
        <a:spcAft>
          <a:spcPct val="0"/>
        </a:spcAft>
        <a:buClr>
          <a:srgbClr val="8064A2"/>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4pPr>
      <a:lvl5pPr marL="1554163" indent="-228600" algn="l" rtl="0" eaLnBrk="0" fontAlgn="base" hangingPunct="0">
        <a:spcBef>
          <a:spcPct val="20000"/>
        </a:spcBef>
        <a:spcAft>
          <a:spcPct val="0"/>
        </a:spcAft>
        <a:buClr>
          <a:srgbClr val="4BACC6"/>
        </a:buClr>
        <a:buFont typeface="Arial" panose="020B0604020202020204" pitchFamily="34" charset="0"/>
        <a:buChar char="•"/>
        <a:defRPr sz="1400" kern="1200">
          <a:solidFill>
            <a:schemeClr val="tx1"/>
          </a:solidFill>
          <a:latin typeface="+mn-lt"/>
          <a:ea typeface="MS PGothic" panose="020B0600070205080204" pitchFamily="3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eaLnBrk="1" fontAlgn="auto" hangingPunct="1">
              <a:spcAft>
                <a:spcPts val="0"/>
              </a:spcAft>
              <a:defRPr/>
            </a:pPr>
            <a:r>
              <a:rPr lang="en-US" altLang="en-US" dirty="0">
                <a:ea typeface="+mj-ea"/>
              </a:rPr>
              <a:t>Chapter </a:t>
            </a:r>
            <a:r>
              <a:rPr lang="en-US" altLang="en-US" dirty="0" smtClean="0">
                <a:ea typeface="+mj-ea"/>
              </a:rPr>
              <a:t>24</a:t>
            </a:r>
            <a:endParaRPr lang="en-US" altLang="en-US" dirty="0">
              <a:ea typeface="+mj-ea"/>
            </a:endParaRPr>
          </a:p>
        </p:txBody>
      </p:sp>
      <p:sp>
        <p:nvSpPr>
          <p:cNvPr id="5123" name="Subtitle 1"/>
          <p:cNvSpPr>
            <a:spLocks noGrp="1"/>
          </p:cNvSpPr>
          <p:nvPr>
            <p:ph type="subTitle" idx="1"/>
          </p:nvPr>
        </p:nvSpPr>
        <p:spPr/>
        <p:txBody>
          <a:bodyPr rtlCol="0">
            <a:normAutofit fontScale="92500" lnSpcReduction="10000"/>
          </a:bodyPr>
          <a:lstStyle/>
          <a:p>
            <a:pPr eaLnBrk="1" fontAlgn="auto" hangingPunct="1">
              <a:spcAft>
                <a:spcPts val="0"/>
              </a:spcAft>
              <a:defRPr/>
            </a:pPr>
            <a:r>
              <a:rPr lang="en-US" altLang="en-US" sz="3600" dirty="0">
                <a:solidFill>
                  <a:schemeClr val="tx1">
                    <a:lumMod val="50000"/>
                    <a:lumOff val="50000"/>
                  </a:schemeClr>
                </a:solidFill>
                <a:latin typeface="+mj-lt"/>
                <a:ea typeface="+mn-ea"/>
              </a:rPr>
              <a:t>Basic Macroeconomic Relationships</a:t>
            </a:r>
          </a:p>
        </p:txBody>
      </p:sp>
      <p:pic>
        <p:nvPicPr>
          <p:cNvPr id="5" name="Picture 4"/>
          <p:cNvPicPr>
            <a:picLocks noChangeAspect="1"/>
          </p:cNvPicPr>
          <p:nvPr/>
        </p:nvPicPr>
        <p:blipFill>
          <a:blip r:embed="rId3"/>
          <a:stretch>
            <a:fillRect/>
          </a:stretch>
        </p:blipFill>
        <p:spPr>
          <a:xfrm>
            <a:off x="5105400" y="241278"/>
            <a:ext cx="3098800" cy="39622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Nonincome Determinants</a:t>
            </a:r>
          </a:p>
        </p:txBody>
      </p:sp>
      <p:sp>
        <p:nvSpPr>
          <p:cNvPr id="32771" name="Rectangle 3"/>
          <p:cNvSpPr>
            <a:spLocks noGrp="1" noChangeArrowheads="1"/>
          </p:cNvSpPr>
          <p:nvPr>
            <p:ph idx="1"/>
          </p:nvPr>
        </p:nvSpPr>
        <p:spPr/>
        <p:txBody>
          <a:bodyPr/>
          <a:lstStyle/>
          <a:p>
            <a:pPr eaLnBrk="1" hangingPunct="1"/>
            <a:r>
              <a:rPr lang="en-US" altLang="en-US" sz="3200" dirty="0"/>
              <a:t>Amount of disposable income is the main determinant</a:t>
            </a:r>
          </a:p>
          <a:p>
            <a:pPr eaLnBrk="1" hangingPunct="1"/>
            <a:r>
              <a:rPr lang="en-US" altLang="en-US" sz="3200" dirty="0"/>
              <a:t>Other determinants</a:t>
            </a:r>
          </a:p>
          <a:p>
            <a:pPr lvl="1" eaLnBrk="1" hangingPunct="1">
              <a:buClr>
                <a:schemeClr val="accent1"/>
              </a:buClr>
            </a:pPr>
            <a:r>
              <a:rPr lang="en-US" altLang="en-US" sz="3200" dirty="0"/>
              <a:t>Wealth</a:t>
            </a:r>
          </a:p>
          <a:p>
            <a:pPr lvl="1" eaLnBrk="1" hangingPunct="1">
              <a:buClr>
                <a:schemeClr val="accent1"/>
              </a:buClr>
            </a:pPr>
            <a:r>
              <a:rPr lang="en-US" altLang="en-US" sz="3200" dirty="0"/>
              <a:t>Borrowing</a:t>
            </a:r>
          </a:p>
          <a:p>
            <a:pPr lvl="1" eaLnBrk="1" hangingPunct="1">
              <a:buClr>
                <a:schemeClr val="accent1"/>
              </a:buClr>
            </a:pPr>
            <a:r>
              <a:rPr lang="en-US" altLang="en-US" sz="3200" dirty="0"/>
              <a:t>Expectations</a:t>
            </a:r>
          </a:p>
          <a:p>
            <a:pPr lvl="1" eaLnBrk="1" hangingPunct="1">
              <a:buClr>
                <a:schemeClr val="accent1"/>
              </a:buClr>
            </a:pPr>
            <a:r>
              <a:rPr lang="en-US" altLang="en-US" sz="3200" dirty="0"/>
              <a:t>Real interest rates</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228600"/>
            <a:ext cx="8077200" cy="1143000"/>
          </a:xfrm>
        </p:spPr>
        <p:txBody>
          <a:bodyPr/>
          <a:lstStyle/>
          <a:p>
            <a:pPr eaLnBrk="1" fontAlgn="auto" hangingPunct="1">
              <a:spcAft>
                <a:spcPts val="0"/>
              </a:spcAft>
              <a:defRPr/>
            </a:pPr>
            <a:r>
              <a:rPr lang="en-US" altLang="en-US" dirty="0">
                <a:ea typeface="+mj-ea"/>
              </a:rPr>
              <a:t>Other Important Considerations</a:t>
            </a:r>
          </a:p>
        </p:txBody>
      </p:sp>
      <p:sp>
        <p:nvSpPr>
          <p:cNvPr id="34819" name="Rectangle 3"/>
          <p:cNvSpPr>
            <a:spLocks noGrp="1" noChangeArrowheads="1"/>
          </p:cNvSpPr>
          <p:nvPr>
            <p:ph idx="1"/>
          </p:nvPr>
        </p:nvSpPr>
        <p:spPr/>
        <p:txBody>
          <a:bodyPr/>
          <a:lstStyle/>
          <a:p>
            <a:pPr eaLnBrk="1" hangingPunct="1"/>
            <a:r>
              <a:rPr lang="en-US" altLang="en-US" sz="3200" dirty="0"/>
              <a:t>Switching to real GDP</a:t>
            </a:r>
          </a:p>
          <a:p>
            <a:pPr eaLnBrk="1" hangingPunct="1"/>
            <a:r>
              <a:rPr lang="en-US" altLang="en-US" sz="3200" dirty="0"/>
              <a:t>Changes along schedules</a:t>
            </a:r>
          </a:p>
          <a:p>
            <a:pPr eaLnBrk="1" hangingPunct="1"/>
            <a:r>
              <a:rPr lang="en-US" altLang="en-US" sz="3200" dirty="0"/>
              <a:t>Simultaneous shifts</a:t>
            </a:r>
          </a:p>
          <a:p>
            <a:pPr eaLnBrk="1" hangingPunct="1"/>
            <a:r>
              <a:rPr lang="en-US" altLang="en-US" sz="3200" dirty="0"/>
              <a:t>Taxation</a:t>
            </a:r>
          </a:p>
          <a:p>
            <a:pPr eaLnBrk="1" hangingPunct="1"/>
            <a:r>
              <a:rPr lang="en-US" altLang="en-US" sz="3200" dirty="0"/>
              <a:t>Stability</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7620000" cy="1298575"/>
          </a:xfrm>
        </p:spPr>
        <p:txBody>
          <a:bodyPr/>
          <a:lstStyle/>
          <a:p>
            <a:pPr eaLnBrk="1" fontAlgn="auto" hangingPunct="1">
              <a:spcAft>
                <a:spcPts val="0"/>
              </a:spcAft>
              <a:defRPr/>
            </a:pPr>
            <a:r>
              <a:rPr lang="en-US" altLang="en-US" sz="4400" dirty="0">
                <a:ea typeface="+mj-ea"/>
              </a:rPr>
              <a:t>Shifts of Consumption and Saving Schedules</a:t>
            </a:r>
          </a:p>
        </p:txBody>
      </p:sp>
      <p:grpSp>
        <p:nvGrpSpPr>
          <p:cNvPr id="36867" name="Group 31"/>
          <p:cNvGrpSpPr>
            <a:grpSpLocks/>
          </p:cNvGrpSpPr>
          <p:nvPr/>
        </p:nvGrpSpPr>
        <p:grpSpPr bwMode="auto">
          <a:xfrm>
            <a:off x="1371600" y="1371600"/>
            <a:ext cx="5259388" cy="5187381"/>
            <a:chOff x="1103" y="624"/>
            <a:chExt cx="3313" cy="3494"/>
          </a:xfrm>
        </p:grpSpPr>
        <p:pic>
          <p:nvPicPr>
            <p:cNvPr id="3687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4" y="3120"/>
              <a:ext cx="2769"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4" y="672"/>
              <a:ext cx="2784" cy="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9"/>
            <p:cNvGrpSpPr>
              <a:grpSpLocks/>
            </p:cNvGrpSpPr>
            <p:nvPr/>
          </p:nvGrpSpPr>
          <p:grpSpPr bwMode="auto">
            <a:xfrm>
              <a:off x="1592" y="662"/>
              <a:ext cx="2767" cy="2354"/>
              <a:chOff x="2035" y="733"/>
              <a:chExt cx="2767" cy="2354"/>
            </a:xfrm>
            <a:noFill/>
          </p:grpSpPr>
          <p:sp>
            <p:nvSpPr>
              <p:cNvPr id="7" name="Rectangle 3"/>
              <p:cNvSpPr>
                <a:spLocks noChangeArrowheads="1"/>
              </p:cNvSpPr>
              <p:nvPr/>
            </p:nvSpPr>
            <p:spPr bwMode="auto">
              <a:xfrm>
                <a:off x="2037" y="733"/>
                <a:ext cx="2765" cy="2325"/>
              </a:xfrm>
              <a:prstGeom prst="rect">
                <a:avLst/>
              </a:prstGeom>
              <a:grpFill/>
              <a:ln w="9525">
                <a:solidFill>
                  <a:schemeClr val="tx1"/>
                </a:solidFill>
                <a:miter lim="800000"/>
                <a:headEnd/>
                <a:tailEnd/>
              </a:ln>
            </p:spPr>
            <p:txBody>
              <a:bodyPr wrap="none" anchor="ctr"/>
              <a:lstStyle/>
              <a:p>
                <a:pPr eaLnBrk="1" hangingPunct="1">
                  <a:defRPr/>
                </a:pPr>
                <a:endParaRPr lang="en-US" dirty="0">
                  <a:latin typeface="Arial" charset="0"/>
                  <a:ea typeface="+mn-ea"/>
                  <a:cs typeface="Arial" charset="0"/>
                </a:endParaRPr>
              </a:p>
            </p:txBody>
          </p:sp>
          <p:sp>
            <p:nvSpPr>
              <p:cNvPr id="8" name="Line 4"/>
              <p:cNvSpPr>
                <a:spLocks noChangeShapeType="1"/>
              </p:cNvSpPr>
              <p:nvPr/>
            </p:nvSpPr>
            <p:spPr bwMode="auto">
              <a:xfrm flipV="1">
                <a:off x="2035" y="814"/>
                <a:ext cx="2196" cy="2241"/>
              </a:xfrm>
              <a:prstGeom prst="line">
                <a:avLst/>
              </a:prstGeom>
              <a:grpFill/>
              <a:ln w="38100">
                <a:solidFill>
                  <a:schemeClr val="tx1"/>
                </a:solidFill>
                <a:round/>
                <a:headEnd/>
                <a:tailEnd/>
              </a:ln>
            </p:spPr>
            <p:txBody>
              <a:bodyPr/>
              <a:lstStyle/>
              <a:p>
                <a:pPr eaLnBrk="1" hangingPunct="1">
                  <a:defRPr/>
                </a:pPr>
                <a:endParaRPr lang="en-US" dirty="0">
                  <a:latin typeface="Arial" charset="0"/>
                  <a:ea typeface="+mn-ea"/>
                  <a:cs typeface="Arial" charset="0"/>
                </a:endParaRPr>
              </a:p>
            </p:txBody>
          </p:sp>
          <p:sp>
            <p:nvSpPr>
              <p:cNvPr id="9" name="Arc 6"/>
              <p:cNvSpPr>
                <a:spLocks/>
              </p:cNvSpPr>
              <p:nvPr/>
            </p:nvSpPr>
            <p:spPr bwMode="auto">
              <a:xfrm>
                <a:off x="2222" y="2856"/>
                <a:ext cx="154" cy="197"/>
              </a:xfrm>
              <a:custGeom>
                <a:avLst/>
                <a:gdLst>
                  <a:gd name="T0" fmla="*/ 0 w 21600"/>
                  <a:gd name="T1" fmla="*/ 0 h 21437"/>
                  <a:gd name="T2" fmla="*/ 0 w 21600"/>
                  <a:gd name="T3" fmla="*/ 0 h 21437"/>
                  <a:gd name="T4" fmla="*/ 0 w 21600"/>
                  <a:gd name="T5" fmla="*/ 0 h 21437"/>
                  <a:gd name="T6" fmla="*/ 0 60000 65536"/>
                  <a:gd name="T7" fmla="*/ 0 60000 65536"/>
                  <a:gd name="T8" fmla="*/ 0 60000 65536"/>
                  <a:gd name="T9" fmla="*/ 0 w 21600"/>
                  <a:gd name="T10" fmla="*/ 0 h 21437"/>
                  <a:gd name="T11" fmla="*/ 21600 w 21600"/>
                  <a:gd name="T12" fmla="*/ 21437 h 21437"/>
                </a:gdLst>
                <a:ahLst/>
                <a:cxnLst>
                  <a:cxn ang="T6">
                    <a:pos x="T0" y="T1"/>
                  </a:cxn>
                  <a:cxn ang="T7">
                    <a:pos x="T2" y="T3"/>
                  </a:cxn>
                  <a:cxn ang="T8">
                    <a:pos x="T4" y="T5"/>
                  </a:cxn>
                </a:cxnLst>
                <a:rect l="T9" t="T10" r="T11" b="T12"/>
                <a:pathLst>
                  <a:path w="21600" h="21437" fill="none" extrusionOk="0">
                    <a:moveTo>
                      <a:pt x="2645" y="-1"/>
                    </a:moveTo>
                    <a:cubicBezTo>
                      <a:pt x="13469" y="1335"/>
                      <a:pt x="21600" y="10530"/>
                      <a:pt x="21600" y="21437"/>
                    </a:cubicBezTo>
                  </a:path>
                  <a:path w="21600" h="21437" stroke="0" extrusionOk="0">
                    <a:moveTo>
                      <a:pt x="2645" y="-1"/>
                    </a:moveTo>
                    <a:cubicBezTo>
                      <a:pt x="13469" y="1335"/>
                      <a:pt x="21600" y="10530"/>
                      <a:pt x="21600" y="21437"/>
                    </a:cubicBezTo>
                    <a:lnTo>
                      <a:pt x="0" y="21437"/>
                    </a:lnTo>
                    <a:close/>
                  </a:path>
                </a:pathLst>
              </a:custGeom>
              <a:grpFill/>
              <a:ln w="28575">
                <a:solidFill>
                  <a:schemeClr val="tx1"/>
                </a:solidFill>
                <a:round/>
                <a:headEnd type="triangle" w="med" len="med"/>
                <a:tailEnd/>
              </a:ln>
            </p:spPr>
            <p:txBody>
              <a:bodyPr wrap="none" anchor="ctr"/>
              <a:lstStyle/>
              <a:p>
                <a:pPr eaLnBrk="1" hangingPunct="1">
                  <a:defRPr/>
                </a:pPr>
                <a:endParaRPr lang="en-US" dirty="0">
                  <a:latin typeface="Arial" charset="0"/>
                  <a:ea typeface="+mn-ea"/>
                  <a:cs typeface="Arial" charset="0"/>
                </a:endParaRPr>
              </a:p>
            </p:txBody>
          </p:sp>
          <p:sp>
            <p:nvSpPr>
              <p:cNvPr id="10" name="Text Box 7"/>
              <p:cNvSpPr txBox="1">
                <a:spLocks noChangeArrowheads="1"/>
              </p:cNvSpPr>
              <p:nvPr/>
            </p:nvSpPr>
            <p:spPr bwMode="auto">
              <a:xfrm>
                <a:off x="2093" y="2895"/>
                <a:ext cx="285" cy="192"/>
              </a:xfrm>
              <a:prstGeom prst="rect">
                <a:avLst/>
              </a:prstGeom>
              <a:grpFill/>
              <a:ln w="9525">
                <a:noFill/>
                <a:miter lim="800000"/>
                <a:headEnd/>
                <a:tailEnd/>
              </a:ln>
            </p:spPr>
            <p:txBody>
              <a:bodyPr wrap="none">
                <a:spAutoFit/>
              </a:bodyPr>
              <a:lstStyle/>
              <a:p>
                <a:pPr eaLnBrk="1" hangingPunct="1">
                  <a:defRPr/>
                </a:pPr>
                <a:r>
                  <a:rPr lang="en-US" sz="1400" b="1" dirty="0">
                    <a:latin typeface="Arial" charset="0"/>
                    <a:ea typeface="+mn-ea"/>
                    <a:cs typeface="Arial" charset="0"/>
                  </a:rPr>
                  <a:t>45°</a:t>
                </a:r>
              </a:p>
            </p:txBody>
          </p:sp>
        </p:grpSp>
        <p:grpSp>
          <p:nvGrpSpPr>
            <p:cNvPr id="3" name="Group 50"/>
            <p:cNvGrpSpPr>
              <a:grpSpLocks/>
            </p:cNvGrpSpPr>
            <p:nvPr/>
          </p:nvGrpSpPr>
          <p:grpSpPr bwMode="auto">
            <a:xfrm>
              <a:off x="1584" y="3120"/>
              <a:ext cx="2765" cy="634"/>
              <a:chOff x="2032" y="3418"/>
              <a:chExt cx="2765" cy="634"/>
            </a:xfrm>
            <a:noFill/>
          </p:grpSpPr>
          <p:sp>
            <p:nvSpPr>
              <p:cNvPr id="12" name="Rectangle 10"/>
              <p:cNvSpPr>
                <a:spLocks noChangeArrowheads="1"/>
              </p:cNvSpPr>
              <p:nvPr/>
            </p:nvSpPr>
            <p:spPr bwMode="auto">
              <a:xfrm>
                <a:off x="2032" y="3418"/>
                <a:ext cx="2765" cy="634"/>
              </a:xfrm>
              <a:prstGeom prst="rect">
                <a:avLst/>
              </a:prstGeom>
              <a:grpFill/>
              <a:ln w="9525">
                <a:solidFill>
                  <a:schemeClr val="tx1"/>
                </a:solidFill>
                <a:miter lim="800000"/>
                <a:headEnd/>
                <a:tailEnd/>
              </a:ln>
            </p:spPr>
            <p:txBody>
              <a:bodyPr wrap="none" anchor="ctr"/>
              <a:lstStyle/>
              <a:p>
                <a:pPr eaLnBrk="1" hangingPunct="1">
                  <a:defRPr/>
                </a:pPr>
                <a:endParaRPr lang="en-US" dirty="0">
                  <a:latin typeface="Arial" charset="0"/>
                  <a:ea typeface="+mn-ea"/>
                  <a:cs typeface="Arial" charset="0"/>
                </a:endParaRPr>
              </a:p>
            </p:txBody>
          </p:sp>
          <p:sp>
            <p:nvSpPr>
              <p:cNvPr id="13" name="Line 11"/>
              <p:cNvSpPr>
                <a:spLocks noChangeShapeType="1"/>
              </p:cNvSpPr>
              <p:nvPr/>
            </p:nvSpPr>
            <p:spPr bwMode="auto">
              <a:xfrm>
                <a:off x="2035" y="3808"/>
                <a:ext cx="2643" cy="0"/>
              </a:xfrm>
              <a:prstGeom prst="line">
                <a:avLst/>
              </a:prstGeom>
              <a:grpFill/>
              <a:ln w="38100">
                <a:solidFill>
                  <a:schemeClr val="tx1"/>
                </a:solidFill>
                <a:round/>
                <a:headEnd/>
                <a:tailEnd/>
              </a:ln>
            </p:spPr>
            <p:txBody>
              <a:bodyPr/>
              <a:lstStyle/>
              <a:p>
                <a:pPr eaLnBrk="1" hangingPunct="1">
                  <a:defRPr/>
                </a:pPr>
                <a:endParaRPr lang="en-US" dirty="0">
                  <a:latin typeface="Arial" charset="0"/>
                  <a:ea typeface="+mn-ea"/>
                  <a:cs typeface="Arial" charset="0"/>
                </a:endParaRPr>
              </a:p>
            </p:txBody>
          </p:sp>
        </p:grpSp>
        <p:sp>
          <p:nvSpPr>
            <p:cNvPr id="36876" name="Line 15"/>
            <p:cNvSpPr>
              <a:spLocks noChangeShapeType="1"/>
            </p:cNvSpPr>
            <p:nvPr/>
          </p:nvSpPr>
          <p:spPr bwMode="auto">
            <a:xfrm>
              <a:off x="2347" y="2227"/>
              <a:ext cx="0" cy="1555"/>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6877" name="Text Box 19"/>
            <p:cNvSpPr txBox="1">
              <a:spLocks noChangeArrowheads="1"/>
            </p:cNvSpPr>
            <p:nvPr/>
          </p:nvSpPr>
          <p:spPr bwMode="auto">
            <a:xfrm>
              <a:off x="4143" y="816"/>
              <a:ext cx="273"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C</a:t>
              </a:r>
              <a:r>
                <a:rPr lang="en-US" altLang="en-US" sz="1800" b="1" i="1" baseline="-25000" dirty="0">
                  <a:latin typeface="Arial" panose="020B0604020202020204" pitchFamily="34" charset="0"/>
                </a:rPr>
                <a:t>0</a:t>
              </a:r>
            </a:p>
          </p:txBody>
        </p:sp>
        <p:sp>
          <p:nvSpPr>
            <p:cNvPr id="36878" name="Text Box 20"/>
            <p:cNvSpPr txBox="1">
              <a:spLocks noChangeArrowheads="1"/>
            </p:cNvSpPr>
            <p:nvPr/>
          </p:nvSpPr>
          <p:spPr bwMode="auto">
            <a:xfrm>
              <a:off x="3926" y="3120"/>
              <a:ext cx="265"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S</a:t>
              </a:r>
              <a:r>
                <a:rPr lang="en-US" altLang="en-US" sz="1800" b="1" i="1" baseline="-25000" dirty="0">
                  <a:latin typeface="Arial" panose="020B0604020202020204" pitchFamily="34" charset="0"/>
                </a:rPr>
                <a:t>0</a:t>
              </a:r>
            </a:p>
          </p:txBody>
        </p:sp>
        <p:sp>
          <p:nvSpPr>
            <p:cNvPr id="36879" name="Text Box 41"/>
            <p:cNvSpPr txBox="1">
              <a:spLocks noChangeArrowheads="1"/>
            </p:cNvSpPr>
            <p:nvPr/>
          </p:nvSpPr>
          <p:spPr bwMode="auto">
            <a:xfrm>
              <a:off x="2131" y="3876"/>
              <a:ext cx="1667" cy="2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Real GDP (billions of dollars)</a:t>
              </a:r>
            </a:p>
          </p:txBody>
        </p:sp>
        <p:sp>
          <p:nvSpPr>
            <p:cNvPr id="36880" name="Text Box 42"/>
            <p:cNvSpPr txBox="1">
              <a:spLocks noChangeArrowheads="1"/>
            </p:cNvSpPr>
            <p:nvPr/>
          </p:nvSpPr>
          <p:spPr bwMode="auto">
            <a:xfrm rot="16200000">
              <a:off x="667" y="1736"/>
              <a:ext cx="120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400" b="1" dirty="0">
                  <a:latin typeface="Arial" panose="020B0604020202020204" pitchFamily="34" charset="0"/>
                </a:rPr>
                <a:t>Consumption</a:t>
              </a:r>
            </a:p>
            <a:p>
              <a:pPr algn="ctr" eaLnBrk="1" hangingPunct="1">
                <a:spcBef>
                  <a:spcPct val="0"/>
                </a:spcBef>
                <a:buClrTx/>
                <a:buFontTx/>
                <a:buNone/>
              </a:pPr>
              <a:r>
                <a:rPr lang="en-US" altLang="en-US" sz="1400" b="1" dirty="0">
                  <a:latin typeface="Arial" panose="020B0604020202020204" pitchFamily="34" charset="0"/>
                </a:rPr>
                <a:t>(billions of dollars)</a:t>
              </a:r>
            </a:p>
          </p:txBody>
        </p:sp>
        <p:sp>
          <p:nvSpPr>
            <p:cNvPr id="36881" name="Text Box 43"/>
            <p:cNvSpPr txBox="1">
              <a:spLocks noChangeArrowheads="1"/>
            </p:cNvSpPr>
            <p:nvPr/>
          </p:nvSpPr>
          <p:spPr bwMode="auto">
            <a:xfrm rot="16200000">
              <a:off x="673" y="3353"/>
              <a:ext cx="120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400" b="1" dirty="0">
                  <a:latin typeface="Arial" panose="020B0604020202020204" pitchFamily="34" charset="0"/>
                </a:rPr>
                <a:t>Saving</a:t>
              </a:r>
            </a:p>
            <a:p>
              <a:pPr algn="ctr" eaLnBrk="1" hangingPunct="1">
                <a:spcBef>
                  <a:spcPct val="0"/>
                </a:spcBef>
                <a:buClrTx/>
                <a:buFontTx/>
                <a:buNone/>
              </a:pPr>
              <a:r>
                <a:rPr lang="en-US" altLang="en-US" sz="1400" b="1" dirty="0">
                  <a:latin typeface="Arial" panose="020B0604020202020204" pitchFamily="34" charset="0"/>
                </a:rPr>
                <a:t>(billions of dollars)</a:t>
              </a:r>
            </a:p>
          </p:txBody>
        </p:sp>
        <p:sp>
          <p:nvSpPr>
            <p:cNvPr id="36882" name="Line 44"/>
            <p:cNvSpPr>
              <a:spLocks noChangeShapeType="1"/>
            </p:cNvSpPr>
            <p:nvPr/>
          </p:nvSpPr>
          <p:spPr bwMode="auto">
            <a:xfrm flipV="1">
              <a:off x="1814" y="973"/>
              <a:ext cx="2344" cy="1609"/>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6883" name="Line 45"/>
            <p:cNvSpPr>
              <a:spLocks noChangeShapeType="1"/>
            </p:cNvSpPr>
            <p:nvPr/>
          </p:nvSpPr>
          <p:spPr bwMode="auto">
            <a:xfrm flipV="1">
              <a:off x="1808" y="983"/>
              <a:ext cx="2344" cy="1609"/>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6884" name="Line 16"/>
            <p:cNvSpPr>
              <a:spLocks noChangeShapeType="1"/>
            </p:cNvSpPr>
            <p:nvPr/>
          </p:nvSpPr>
          <p:spPr bwMode="auto">
            <a:xfrm flipV="1">
              <a:off x="1832" y="960"/>
              <a:ext cx="2344" cy="1609"/>
            </a:xfrm>
            <a:prstGeom prst="line">
              <a:avLst/>
            </a:prstGeom>
            <a:noFill/>
            <a:ln w="38100">
              <a:solidFill>
                <a:srgbClr val="009999">
                  <a:alpha val="59999"/>
                </a:srgbClr>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6885" name="Line 46"/>
            <p:cNvSpPr>
              <a:spLocks noChangeShapeType="1"/>
            </p:cNvSpPr>
            <p:nvPr/>
          </p:nvSpPr>
          <p:spPr bwMode="auto">
            <a:xfrm flipV="1">
              <a:off x="1778" y="3264"/>
              <a:ext cx="2162" cy="338"/>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6886" name="Line 48"/>
            <p:cNvSpPr>
              <a:spLocks noChangeShapeType="1"/>
            </p:cNvSpPr>
            <p:nvPr/>
          </p:nvSpPr>
          <p:spPr bwMode="auto">
            <a:xfrm flipV="1">
              <a:off x="1778" y="3262"/>
              <a:ext cx="2162" cy="338"/>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6887" name="Line 14"/>
            <p:cNvSpPr>
              <a:spLocks noChangeShapeType="1"/>
            </p:cNvSpPr>
            <p:nvPr/>
          </p:nvSpPr>
          <p:spPr bwMode="auto">
            <a:xfrm flipV="1">
              <a:off x="1778" y="3264"/>
              <a:ext cx="2162" cy="338"/>
            </a:xfrm>
            <a:prstGeom prst="line">
              <a:avLst/>
            </a:prstGeom>
            <a:noFill/>
            <a:ln w="38100">
              <a:solidFill>
                <a:srgbClr val="C00000">
                  <a:alpha val="59999"/>
                </a:srgbClr>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6888" name="Text Box 51"/>
            <p:cNvSpPr txBox="1">
              <a:spLocks noChangeArrowheads="1"/>
            </p:cNvSpPr>
            <p:nvPr/>
          </p:nvSpPr>
          <p:spPr bwMode="auto">
            <a:xfrm>
              <a:off x="4080" y="1056"/>
              <a:ext cx="273"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C</a:t>
              </a:r>
              <a:r>
                <a:rPr lang="en-US" altLang="en-US" sz="1800" b="1" i="1" baseline="-25000" dirty="0">
                  <a:latin typeface="Arial" panose="020B0604020202020204" pitchFamily="34" charset="0"/>
                </a:rPr>
                <a:t>2</a:t>
              </a:r>
            </a:p>
          </p:txBody>
        </p:sp>
        <p:sp>
          <p:nvSpPr>
            <p:cNvPr id="36889" name="Text Box 52"/>
            <p:cNvSpPr txBox="1">
              <a:spLocks noChangeArrowheads="1"/>
            </p:cNvSpPr>
            <p:nvPr/>
          </p:nvSpPr>
          <p:spPr bwMode="auto">
            <a:xfrm>
              <a:off x="4095" y="624"/>
              <a:ext cx="273"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C</a:t>
              </a:r>
              <a:r>
                <a:rPr lang="en-US" altLang="en-US" sz="1800" b="1" i="1" baseline="-25000" dirty="0">
                  <a:latin typeface="Arial" panose="020B0604020202020204" pitchFamily="34" charset="0"/>
                </a:rPr>
                <a:t>1</a:t>
              </a:r>
            </a:p>
          </p:txBody>
        </p:sp>
        <p:sp>
          <p:nvSpPr>
            <p:cNvPr id="36890" name="Text Box 53"/>
            <p:cNvSpPr txBox="1">
              <a:spLocks noChangeArrowheads="1"/>
            </p:cNvSpPr>
            <p:nvPr/>
          </p:nvSpPr>
          <p:spPr bwMode="auto">
            <a:xfrm>
              <a:off x="3936" y="3292"/>
              <a:ext cx="265"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S</a:t>
              </a:r>
              <a:r>
                <a:rPr lang="en-US" altLang="en-US" sz="1800" b="1" i="1" baseline="-25000" dirty="0">
                  <a:latin typeface="Arial" panose="020B0604020202020204" pitchFamily="34" charset="0"/>
                </a:rPr>
                <a:t>1</a:t>
              </a:r>
            </a:p>
          </p:txBody>
        </p:sp>
        <p:sp>
          <p:nvSpPr>
            <p:cNvPr id="36891" name="Text Box 54"/>
            <p:cNvSpPr txBox="1">
              <a:spLocks noChangeArrowheads="1"/>
            </p:cNvSpPr>
            <p:nvPr/>
          </p:nvSpPr>
          <p:spPr bwMode="auto">
            <a:xfrm>
              <a:off x="3926" y="2976"/>
              <a:ext cx="265"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S</a:t>
              </a:r>
              <a:r>
                <a:rPr lang="en-US" altLang="en-US" sz="1800" b="1" i="1" baseline="-25000" dirty="0">
                  <a:latin typeface="Arial" panose="020B0604020202020204" pitchFamily="34" charset="0"/>
                </a:rPr>
                <a:t>2</a:t>
              </a:r>
            </a:p>
          </p:txBody>
        </p:sp>
        <p:sp>
          <p:nvSpPr>
            <p:cNvPr id="36892" name="Text Box 15"/>
            <p:cNvSpPr txBox="1">
              <a:spLocks noChangeArrowheads="1"/>
            </p:cNvSpPr>
            <p:nvPr/>
          </p:nvSpPr>
          <p:spPr bwMode="auto">
            <a:xfrm>
              <a:off x="1406" y="3408"/>
              <a:ext cx="17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0</a:t>
              </a:r>
            </a:p>
          </p:txBody>
        </p:sp>
        <p:sp>
          <p:nvSpPr>
            <p:cNvPr id="36893" name="Text Box 15"/>
            <p:cNvSpPr txBox="1">
              <a:spLocks noChangeArrowheads="1"/>
            </p:cNvSpPr>
            <p:nvPr/>
          </p:nvSpPr>
          <p:spPr bwMode="auto">
            <a:xfrm>
              <a:off x="1440" y="2928"/>
              <a:ext cx="17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0</a:t>
              </a:r>
            </a:p>
          </p:txBody>
        </p:sp>
        <p:sp>
          <p:nvSpPr>
            <p:cNvPr id="36894" name="Text Box 15"/>
            <p:cNvSpPr txBox="1">
              <a:spLocks noChangeArrowheads="1"/>
            </p:cNvSpPr>
            <p:nvPr/>
          </p:nvSpPr>
          <p:spPr bwMode="auto">
            <a:xfrm>
              <a:off x="1419" y="3559"/>
              <a:ext cx="164"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a:t>
              </a:r>
            </a:p>
          </p:txBody>
        </p:sp>
        <p:sp>
          <p:nvSpPr>
            <p:cNvPr id="36895" name="Text Box 15"/>
            <p:cNvSpPr txBox="1">
              <a:spLocks noChangeArrowheads="1"/>
            </p:cNvSpPr>
            <p:nvPr/>
          </p:nvSpPr>
          <p:spPr bwMode="auto">
            <a:xfrm>
              <a:off x="1392" y="3216"/>
              <a:ext cx="200"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a:t>
              </a:r>
            </a:p>
          </p:txBody>
        </p:sp>
      </p:grpSp>
      <p:sp>
        <p:nvSpPr>
          <p:cNvPr id="36868" name="Line 16"/>
          <p:cNvSpPr>
            <a:spLocks noChangeShapeType="1"/>
          </p:cNvSpPr>
          <p:nvPr/>
        </p:nvSpPr>
        <p:spPr bwMode="auto">
          <a:xfrm flipV="1">
            <a:off x="2468562" y="1617663"/>
            <a:ext cx="3721100" cy="2389187"/>
          </a:xfrm>
          <a:prstGeom prst="line">
            <a:avLst/>
          </a:prstGeom>
          <a:noFill/>
          <a:ln w="38100">
            <a:solidFill>
              <a:srgbClr val="009999">
                <a:alpha val="59999"/>
              </a:srgbClr>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6869" name="Line 16"/>
          <p:cNvSpPr>
            <a:spLocks noChangeShapeType="1"/>
          </p:cNvSpPr>
          <p:nvPr/>
        </p:nvSpPr>
        <p:spPr bwMode="auto">
          <a:xfrm flipV="1">
            <a:off x="2466975" y="2247900"/>
            <a:ext cx="3721100" cy="2389188"/>
          </a:xfrm>
          <a:prstGeom prst="line">
            <a:avLst/>
          </a:prstGeom>
          <a:noFill/>
          <a:ln w="38100">
            <a:solidFill>
              <a:srgbClr val="009999">
                <a:alpha val="59999"/>
              </a:srgbClr>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6870" name="Line 14"/>
          <p:cNvSpPr>
            <a:spLocks noChangeShapeType="1"/>
          </p:cNvSpPr>
          <p:nvPr/>
        </p:nvSpPr>
        <p:spPr bwMode="auto">
          <a:xfrm flipV="1">
            <a:off x="2460625" y="5500688"/>
            <a:ext cx="3432175" cy="501650"/>
          </a:xfrm>
          <a:prstGeom prst="line">
            <a:avLst/>
          </a:prstGeom>
          <a:noFill/>
          <a:ln w="38100">
            <a:solidFill>
              <a:srgbClr val="C00000">
                <a:alpha val="59999"/>
              </a:srgbClr>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6871" name="Line 14"/>
          <p:cNvSpPr>
            <a:spLocks noChangeShapeType="1"/>
          </p:cNvSpPr>
          <p:nvPr/>
        </p:nvSpPr>
        <p:spPr bwMode="auto">
          <a:xfrm flipV="1">
            <a:off x="2425700" y="5092700"/>
            <a:ext cx="3432175" cy="501650"/>
          </a:xfrm>
          <a:prstGeom prst="line">
            <a:avLst/>
          </a:prstGeom>
          <a:noFill/>
          <a:ln w="38100">
            <a:solidFill>
              <a:srgbClr val="C00000">
                <a:alpha val="59999"/>
              </a:srgbClr>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2"/>
          <p:cNvSpPr>
            <a:spLocks noGrp="1"/>
          </p:cNvSpPr>
          <p:nvPr>
            <p:ph type="title"/>
          </p:nvPr>
        </p:nvSpPr>
        <p:spPr/>
        <p:txBody>
          <a:bodyPr/>
          <a:lstStyle/>
          <a:p>
            <a:pPr eaLnBrk="1" fontAlgn="auto" hangingPunct="1">
              <a:spcAft>
                <a:spcPts val="0"/>
              </a:spcAft>
              <a:defRPr/>
            </a:pPr>
            <a:r>
              <a:rPr lang="en-US" altLang="en-US" dirty="0">
                <a:ea typeface="+mj-ea"/>
              </a:rPr>
              <a:t>Interest-Rate-Investment Relationship</a:t>
            </a:r>
          </a:p>
        </p:txBody>
      </p:sp>
      <p:sp>
        <p:nvSpPr>
          <p:cNvPr id="38915" name="Rectangle 3"/>
          <p:cNvSpPr>
            <a:spLocks noGrp="1" noChangeArrowheads="1"/>
          </p:cNvSpPr>
          <p:nvPr>
            <p:ph idx="1"/>
          </p:nvPr>
        </p:nvSpPr>
        <p:spPr>
          <a:xfrm>
            <a:off x="457200" y="1752600"/>
            <a:ext cx="7620000" cy="4800600"/>
          </a:xfrm>
        </p:spPr>
        <p:txBody>
          <a:bodyPr/>
          <a:lstStyle/>
          <a:p>
            <a:pPr eaLnBrk="1" hangingPunct="1"/>
            <a:r>
              <a:rPr lang="en-US" altLang="en-US" sz="3200" dirty="0"/>
              <a:t>Expected rate of return</a:t>
            </a:r>
          </a:p>
          <a:p>
            <a:pPr eaLnBrk="1" hangingPunct="1"/>
            <a:r>
              <a:rPr lang="en-US" altLang="en-US" sz="3200" dirty="0"/>
              <a:t>The real interest rate</a:t>
            </a:r>
          </a:p>
          <a:p>
            <a:pPr eaLnBrk="1" hangingPunct="1"/>
            <a:r>
              <a:rPr lang="en-US" altLang="en-US" sz="3200" dirty="0"/>
              <a:t>Investment demand curve</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28600"/>
            <a:ext cx="7620000" cy="1143000"/>
          </a:xfrm>
        </p:spPr>
        <p:txBody>
          <a:bodyPr/>
          <a:lstStyle/>
          <a:p>
            <a:pPr eaLnBrk="1" fontAlgn="auto" hangingPunct="1">
              <a:spcAft>
                <a:spcPts val="0"/>
              </a:spcAft>
              <a:defRPr/>
            </a:pPr>
            <a:r>
              <a:rPr lang="en-US" altLang="en-US" dirty="0">
                <a:ea typeface="+mj-ea"/>
              </a:rPr>
              <a:t>Investment Demand Curve</a:t>
            </a:r>
          </a:p>
        </p:txBody>
      </p:sp>
      <p:grpSp>
        <p:nvGrpSpPr>
          <p:cNvPr id="2" name="Group 51"/>
          <p:cNvGrpSpPr>
            <a:grpSpLocks/>
          </p:cNvGrpSpPr>
          <p:nvPr/>
        </p:nvGrpSpPr>
        <p:grpSpPr bwMode="auto">
          <a:xfrm>
            <a:off x="3200400" y="2133600"/>
            <a:ext cx="5257883" cy="3951282"/>
            <a:chOff x="2611" y="1271"/>
            <a:chExt cx="2943" cy="2489"/>
          </a:xfrm>
          <a:noFill/>
        </p:grpSpPr>
        <p:sp>
          <p:nvSpPr>
            <p:cNvPr id="14" name="Rectangle 6"/>
            <p:cNvSpPr>
              <a:spLocks noChangeArrowheads="1"/>
            </p:cNvSpPr>
            <p:nvPr/>
          </p:nvSpPr>
          <p:spPr bwMode="auto">
            <a:xfrm>
              <a:off x="3010" y="1271"/>
              <a:ext cx="2466" cy="2178"/>
            </a:xfrm>
            <a:prstGeom prst="rect">
              <a:avLst/>
            </a:prstGeom>
            <a:grpFill/>
            <a:ln w="19050">
              <a:solidFill>
                <a:schemeClr val="tx1"/>
              </a:solidFill>
              <a:miter lim="800000"/>
              <a:headEnd/>
              <a:tailEnd/>
            </a:ln>
          </p:spPr>
          <p:txBody>
            <a:bodyPr wrap="none" anchor="ctr"/>
            <a:lstStyle/>
            <a:p>
              <a:pPr eaLnBrk="1" hangingPunct="1">
                <a:defRPr/>
              </a:pPr>
              <a:endParaRPr lang="en-US" dirty="0">
                <a:latin typeface="Arial" charset="0"/>
                <a:ea typeface="+mn-ea"/>
                <a:cs typeface="Arial" charset="0"/>
              </a:endParaRPr>
            </a:p>
          </p:txBody>
        </p:sp>
        <p:sp>
          <p:nvSpPr>
            <p:cNvPr id="15" name="Text Box 16"/>
            <p:cNvSpPr txBox="1">
              <a:spLocks noChangeArrowheads="1"/>
            </p:cNvSpPr>
            <p:nvPr/>
          </p:nvSpPr>
          <p:spPr bwMode="auto">
            <a:xfrm rot="16200000">
              <a:off x="1793" y="2274"/>
              <a:ext cx="1926" cy="289"/>
            </a:xfrm>
            <a:prstGeom prst="rect">
              <a:avLst/>
            </a:prstGeom>
            <a:grpFill/>
            <a:ln w="9525">
              <a:noFill/>
              <a:miter lim="800000"/>
              <a:headEnd/>
              <a:tailEnd/>
            </a:ln>
          </p:spPr>
          <p:txBody>
            <a:bodyPr wrap="none">
              <a:spAutoFit/>
            </a:bodyPr>
            <a:lstStyle/>
            <a:p>
              <a:pPr algn="ctr" eaLnBrk="1" hangingPunct="1">
                <a:lnSpc>
                  <a:spcPct val="85000"/>
                </a:lnSpc>
                <a:defRPr/>
              </a:pPr>
              <a:r>
                <a:rPr lang="en-US" sz="1400" b="1" dirty="0">
                  <a:latin typeface="Arial" charset="0"/>
                  <a:ea typeface="+mn-ea"/>
                  <a:cs typeface="Arial" charset="0"/>
                </a:rPr>
                <a:t> Expected rate of return, </a:t>
              </a:r>
              <a:r>
                <a:rPr lang="en-US" sz="1400" b="1" i="1" dirty="0">
                  <a:latin typeface="Arial" charset="0"/>
                  <a:ea typeface="+mn-ea"/>
                  <a:cs typeface="Arial" charset="0"/>
                </a:rPr>
                <a:t>r</a:t>
              </a:r>
            </a:p>
            <a:p>
              <a:pPr algn="ctr" eaLnBrk="1" hangingPunct="1">
                <a:lnSpc>
                  <a:spcPct val="85000"/>
                </a:lnSpc>
                <a:defRPr/>
              </a:pPr>
              <a:r>
                <a:rPr lang="en-US" sz="1400" b="1" dirty="0">
                  <a:latin typeface="Arial" charset="0"/>
                  <a:ea typeface="+mn-ea"/>
                  <a:cs typeface="Arial" charset="0"/>
                </a:rPr>
                <a:t>and real interest rate</a:t>
              </a:r>
              <a:r>
                <a:rPr lang="en-US" sz="1400" b="1" i="1" dirty="0">
                  <a:latin typeface="Arial" charset="0"/>
                  <a:ea typeface="+mn-ea"/>
                  <a:cs typeface="Arial" charset="0"/>
                </a:rPr>
                <a:t>, i</a:t>
              </a:r>
              <a:r>
                <a:rPr lang="en-US" sz="1400" b="1" dirty="0">
                  <a:latin typeface="Arial" charset="0"/>
                  <a:ea typeface="+mn-ea"/>
                  <a:cs typeface="Arial" charset="0"/>
                </a:rPr>
                <a:t> (percents)</a:t>
              </a:r>
            </a:p>
          </p:txBody>
        </p:sp>
        <p:sp>
          <p:nvSpPr>
            <p:cNvPr id="16" name="Text Box 17"/>
            <p:cNvSpPr txBox="1">
              <a:spLocks noChangeArrowheads="1"/>
            </p:cNvSpPr>
            <p:nvPr/>
          </p:nvSpPr>
          <p:spPr bwMode="auto">
            <a:xfrm>
              <a:off x="2773" y="1364"/>
              <a:ext cx="222" cy="2182"/>
            </a:xfrm>
            <a:prstGeom prst="rect">
              <a:avLst/>
            </a:prstGeom>
            <a:grpFill/>
            <a:ln w="9525">
              <a:noFill/>
              <a:miter lim="800000"/>
              <a:headEnd/>
              <a:tailEnd/>
            </a:ln>
          </p:spPr>
          <p:txBody>
            <a:bodyPr wrap="none">
              <a:spAutoFit/>
            </a:bodyPr>
            <a:lstStyle/>
            <a:p>
              <a:pPr algn="r" eaLnBrk="1" hangingPunct="1">
                <a:lnSpc>
                  <a:spcPct val="205000"/>
                </a:lnSpc>
                <a:defRPr/>
              </a:pPr>
              <a:r>
                <a:rPr lang="en-US" sz="1200" b="1" dirty="0">
                  <a:latin typeface="Arial" charset="0"/>
                  <a:ea typeface="+mn-ea"/>
                  <a:cs typeface="Arial" charset="0"/>
                </a:rPr>
                <a:t>16</a:t>
              </a:r>
            </a:p>
            <a:p>
              <a:pPr algn="r" eaLnBrk="1" hangingPunct="1">
                <a:lnSpc>
                  <a:spcPct val="205000"/>
                </a:lnSpc>
                <a:defRPr/>
              </a:pPr>
              <a:r>
                <a:rPr lang="en-US" sz="1200" b="1" dirty="0">
                  <a:latin typeface="Arial" charset="0"/>
                  <a:ea typeface="+mn-ea"/>
                  <a:cs typeface="Arial" charset="0"/>
                </a:rPr>
                <a:t>14</a:t>
              </a:r>
            </a:p>
            <a:p>
              <a:pPr algn="r" eaLnBrk="1" hangingPunct="1">
                <a:lnSpc>
                  <a:spcPct val="205000"/>
                </a:lnSpc>
                <a:defRPr/>
              </a:pPr>
              <a:r>
                <a:rPr lang="en-US" sz="1200" b="1" dirty="0">
                  <a:latin typeface="Arial" charset="0"/>
                  <a:ea typeface="+mn-ea"/>
                  <a:cs typeface="Arial" charset="0"/>
                </a:rPr>
                <a:t>12</a:t>
              </a:r>
            </a:p>
            <a:p>
              <a:pPr algn="r" eaLnBrk="1" hangingPunct="1">
                <a:lnSpc>
                  <a:spcPct val="205000"/>
                </a:lnSpc>
                <a:defRPr/>
              </a:pPr>
              <a:r>
                <a:rPr lang="en-US" sz="1200" b="1" dirty="0">
                  <a:latin typeface="Arial" charset="0"/>
                  <a:ea typeface="+mn-ea"/>
                  <a:cs typeface="Arial" charset="0"/>
                </a:rPr>
                <a:t>10</a:t>
              </a:r>
            </a:p>
            <a:p>
              <a:pPr algn="r" eaLnBrk="1" hangingPunct="1">
                <a:lnSpc>
                  <a:spcPct val="205000"/>
                </a:lnSpc>
                <a:defRPr/>
              </a:pPr>
              <a:r>
                <a:rPr lang="en-US" sz="1200" b="1" dirty="0">
                  <a:latin typeface="Arial" charset="0"/>
                  <a:ea typeface="+mn-ea"/>
                  <a:cs typeface="Arial" charset="0"/>
                </a:rPr>
                <a:t>8</a:t>
              </a:r>
            </a:p>
            <a:p>
              <a:pPr algn="r" eaLnBrk="1" hangingPunct="1">
                <a:lnSpc>
                  <a:spcPct val="205000"/>
                </a:lnSpc>
                <a:defRPr/>
              </a:pPr>
              <a:r>
                <a:rPr lang="en-US" sz="1200" b="1" dirty="0">
                  <a:latin typeface="Arial" charset="0"/>
                  <a:ea typeface="+mn-ea"/>
                  <a:cs typeface="Arial" charset="0"/>
                </a:rPr>
                <a:t>6</a:t>
              </a:r>
            </a:p>
            <a:p>
              <a:pPr algn="r" eaLnBrk="1" hangingPunct="1">
                <a:lnSpc>
                  <a:spcPct val="205000"/>
                </a:lnSpc>
                <a:defRPr/>
              </a:pPr>
              <a:r>
                <a:rPr lang="en-US" sz="1200" b="1" dirty="0">
                  <a:latin typeface="Arial" charset="0"/>
                  <a:ea typeface="+mn-ea"/>
                  <a:cs typeface="Arial" charset="0"/>
                </a:rPr>
                <a:t>4</a:t>
              </a:r>
            </a:p>
            <a:p>
              <a:pPr algn="r" eaLnBrk="1" hangingPunct="1">
                <a:lnSpc>
                  <a:spcPct val="205000"/>
                </a:lnSpc>
                <a:defRPr/>
              </a:pPr>
              <a:r>
                <a:rPr lang="en-US" sz="1200" b="1" dirty="0">
                  <a:latin typeface="Arial" charset="0"/>
                  <a:ea typeface="+mn-ea"/>
                  <a:cs typeface="Arial" charset="0"/>
                </a:rPr>
                <a:t>2</a:t>
              </a:r>
            </a:p>
            <a:p>
              <a:pPr algn="r" eaLnBrk="1" hangingPunct="1">
                <a:lnSpc>
                  <a:spcPct val="205000"/>
                </a:lnSpc>
                <a:defRPr/>
              </a:pPr>
              <a:r>
                <a:rPr lang="en-US" sz="1200" b="1" dirty="0">
                  <a:latin typeface="Arial" charset="0"/>
                  <a:ea typeface="+mn-ea"/>
                  <a:cs typeface="Arial" charset="0"/>
                </a:rPr>
                <a:t>0</a:t>
              </a:r>
            </a:p>
          </p:txBody>
        </p:sp>
        <p:sp>
          <p:nvSpPr>
            <p:cNvPr id="17" name="Text Box 18"/>
            <p:cNvSpPr txBox="1">
              <a:spLocks noChangeArrowheads="1"/>
            </p:cNvSpPr>
            <p:nvPr/>
          </p:nvSpPr>
          <p:spPr bwMode="auto">
            <a:xfrm>
              <a:off x="3158" y="3457"/>
              <a:ext cx="2396" cy="173"/>
            </a:xfrm>
            <a:prstGeom prst="rect">
              <a:avLst/>
            </a:prstGeom>
            <a:grpFill/>
            <a:ln w="9525">
              <a:noFill/>
              <a:miter lim="800000"/>
              <a:headEnd/>
              <a:tailEnd/>
            </a:ln>
          </p:spPr>
          <p:txBody>
            <a:bodyPr wrap="none">
              <a:spAutoFit/>
            </a:bodyPr>
            <a:lstStyle/>
            <a:p>
              <a:pPr eaLnBrk="1" hangingPunct="1">
                <a:defRPr/>
              </a:pPr>
              <a:r>
                <a:rPr lang="en-US" sz="1200" b="1" dirty="0">
                  <a:latin typeface="Arial" charset="0"/>
                  <a:ea typeface="+mn-ea"/>
                  <a:cs typeface="Arial" charset="0"/>
                </a:rPr>
                <a:t>5        10       15       20        25       30       35       40    </a:t>
              </a:r>
            </a:p>
          </p:txBody>
        </p:sp>
        <p:sp>
          <p:nvSpPr>
            <p:cNvPr id="18" name="Text Box 21"/>
            <p:cNvSpPr txBox="1">
              <a:spLocks noChangeArrowheads="1"/>
            </p:cNvSpPr>
            <p:nvPr/>
          </p:nvSpPr>
          <p:spPr bwMode="auto">
            <a:xfrm>
              <a:off x="3356" y="3568"/>
              <a:ext cx="1733" cy="192"/>
            </a:xfrm>
            <a:prstGeom prst="rect">
              <a:avLst/>
            </a:prstGeom>
            <a:grpFill/>
            <a:ln w="9525">
              <a:noFill/>
              <a:miter lim="800000"/>
              <a:headEnd/>
              <a:tailEnd/>
            </a:ln>
          </p:spPr>
          <p:txBody>
            <a:bodyPr wrap="none">
              <a:spAutoFit/>
            </a:bodyPr>
            <a:lstStyle/>
            <a:p>
              <a:pPr eaLnBrk="1" hangingPunct="1">
                <a:defRPr/>
              </a:pPr>
              <a:r>
                <a:rPr lang="en-US" sz="1400" b="1" dirty="0">
                  <a:latin typeface="Arial" charset="0"/>
                  <a:ea typeface="+mn-ea"/>
                  <a:cs typeface="Arial" charset="0"/>
                </a:rPr>
                <a:t>Investment (billions of dollars)</a:t>
              </a:r>
            </a:p>
          </p:txBody>
        </p:sp>
        <p:sp>
          <p:nvSpPr>
            <p:cNvPr id="19" name="Line 23"/>
            <p:cNvSpPr>
              <a:spLocks noChangeShapeType="1"/>
            </p:cNvSpPr>
            <p:nvPr/>
          </p:nvSpPr>
          <p:spPr bwMode="auto">
            <a:xfrm flipV="1">
              <a:off x="3256" y="1277"/>
              <a:ext cx="0" cy="2163"/>
            </a:xfrm>
            <a:prstGeom prst="line">
              <a:avLst/>
            </a:prstGeom>
            <a:grpFill/>
            <a:ln w="9525">
              <a:solidFill>
                <a:schemeClr val="tx1"/>
              </a:solidFill>
              <a:round/>
              <a:headEnd/>
              <a:tailEnd/>
            </a:ln>
          </p:spPr>
          <p:txBody>
            <a:bodyPr/>
            <a:lstStyle/>
            <a:p>
              <a:pPr eaLnBrk="1" hangingPunct="1">
                <a:defRPr/>
              </a:pPr>
              <a:endParaRPr lang="en-US" dirty="0">
                <a:latin typeface="Arial" charset="0"/>
                <a:ea typeface="+mn-ea"/>
                <a:cs typeface="Arial" charset="0"/>
              </a:endParaRPr>
            </a:p>
          </p:txBody>
        </p:sp>
        <p:sp>
          <p:nvSpPr>
            <p:cNvPr id="20" name="Line 43"/>
            <p:cNvSpPr>
              <a:spLocks noChangeShapeType="1"/>
            </p:cNvSpPr>
            <p:nvPr/>
          </p:nvSpPr>
          <p:spPr bwMode="auto">
            <a:xfrm flipV="1">
              <a:off x="3520" y="1271"/>
              <a:ext cx="0" cy="2163"/>
            </a:xfrm>
            <a:prstGeom prst="line">
              <a:avLst/>
            </a:prstGeom>
            <a:grpFill/>
            <a:ln w="9525">
              <a:solidFill>
                <a:schemeClr val="tx1"/>
              </a:solidFill>
              <a:round/>
              <a:headEnd/>
              <a:tailEnd/>
            </a:ln>
          </p:spPr>
          <p:txBody>
            <a:bodyPr/>
            <a:lstStyle/>
            <a:p>
              <a:pPr eaLnBrk="1" hangingPunct="1">
                <a:defRPr/>
              </a:pPr>
              <a:endParaRPr lang="en-US" dirty="0">
                <a:latin typeface="Arial" charset="0"/>
                <a:ea typeface="+mn-ea"/>
                <a:cs typeface="Arial" charset="0"/>
              </a:endParaRPr>
            </a:p>
          </p:txBody>
        </p:sp>
        <p:sp>
          <p:nvSpPr>
            <p:cNvPr id="21" name="Line 44"/>
            <p:cNvSpPr>
              <a:spLocks noChangeShapeType="1"/>
            </p:cNvSpPr>
            <p:nvPr/>
          </p:nvSpPr>
          <p:spPr bwMode="auto">
            <a:xfrm flipV="1">
              <a:off x="3820" y="1271"/>
              <a:ext cx="0" cy="2163"/>
            </a:xfrm>
            <a:prstGeom prst="line">
              <a:avLst/>
            </a:prstGeom>
            <a:grpFill/>
            <a:ln w="9525">
              <a:solidFill>
                <a:schemeClr val="tx1"/>
              </a:solidFill>
              <a:round/>
              <a:headEnd/>
              <a:tailEnd/>
            </a:ln>
          </p:spPr>
          <p:txBody>
            <a:bodyPr/>
            <a:lstStyle/>
            <a:p>
              <a:pPr eaLnBrk="1" hangingPunct="1">
                <a:defRPr/>
              </a:pPr>
              <a:endParaRPr lang="en-US" dirty="0">
                <a:latin typeface="Arial" charset="0"/>
                <a:ea typeface="+mn-ea"/>
                <a:cs typeface="Arial" charset="0"/>
              </a:endParaRPr>
            </a:p>
          </p:txBody>
        </p:sp>
        <p:sp>
          <p:nvSpPr>
            <p:cNvPr id="22" name="Line 45"/>
            <p:cNvSpPr>
              <a:spLocks noChangeShapeType="1"/>
            </p:cNvSpPr>
            <p:nvPr/>
          </p:nvSpPr>
          <p:spPr bwMode="auto">
            <a:xfrm flipV="1">
              <a:off x="4120" y="1271"/>
              <a:ext cx="0" cy="2163"/>
            </a:xfrm>
            <a:prstGeom prst="line">
              <a:avLst/>
            </a:prstGeom>
            <a:grpFill/>
            <a:ln w="9525">
              <a:solidFill>
                <a:schemeClr val="tx1"/>
              </a:solidFill>
              <a:round/>
              <a:headEnd/>
              <a:tailEnd/>
            </a:ln>
          </p:spPr>
          <p:txBody>
            <a:bodyPr/>
            <a:lstStyle/>
            <a:p>
              <a:pPr eaLnBrk="1" hangingPunct="1">
                <a:defRPr/>
              </a:pPr>
              <a:endParaRPr lang="en-US" dirty="0">
                <a:latin typeface="Arial" charset="0"/>
                <a:ea typeface="+mn-ea"/>
                <a:cs typeface="Arial" charset="0"/>
              </a:endParaRPr>
            </a:p>
          </p:txBody>
        </p:sp>
        <p:sp>
          <p:nvSpPr>
            <p:cNvPr id="23" name="Line 46"/>
            <p:cNvSpPr>
              <a:spLocks noChangeShapeType="1"/>
            </p:cNvSpPr>
            <p:nvPr/>
          </p:nvSpPr>
          <p:spPr bwMode="auto">
            <a:xfrm flipV="1">
              <a:off x="4420" y="1271"/>
              <a:ext cx="0" cy="2163"/>
            </a:xfrm>
            <a:prstGeom prst="line">
              <a:avLst/>
            </a:prstGeom>
            <a:grpFill/>
            <a:ln w="9525">
              <a:solidFill>
                <a:schemeClr val="tx1"/>
              </a:solidFill>
              <a:round/>
              <a:headEnd/>
              <a:tailEnd/>
            </a:ln>
          </p:spPr>
          <p:txBody>
            <a:bodyPr/>
            <a:lstStyle/>
            <a:p>
              <a:pPr eaLnBrk="1" hangingPunct="1">
                <a:defRPr/>
              </a:pPr>
              <a:endParaRPr lang="en-US" dirty="0">
                <a:latin typeface="Arial" charset="0"/>
                <a:ea typeface="+mn-ea"/>
                <a:cs typeface="Arial" charset="0"/>
              </a:endParaRPr>
            </a:p>
          </p:txBody>
        </p:sp>
        <p:sp>
          <p:nvSpPr>
            <p:cNvPr id="24" name="Line 47"/>
            <p:cNvSpPr>
              <a:spLocks noChangeShapeType="1"/>
            </p:cNvSpPr>
            <p:nvPr/>
          </p:nvSpPr>
          <p:spPr bwMode="auto">
            <a:xfrm flipV="1">
              <a:off x="4720" y="1271"/>
              <a:ext cx="0" cy="2163"/>
            </a:xfrm>
            <a:prstGeom prst="line">
              <a:avLst/>
            </a:prstGeom>
            <a:grpFill/>
            <a:ln w="9525">
              <a:solidFill>
                <a:schemeClr val="tx1"/>
              </a:solidFill>
              <a:round/>
              <a:headEnd/>
              <a:tailEnd/>
            </a:ln>
          </p:spPr>
          <p:txBody>
            <a:bodyPr/>
            <a:lstStyle/>
            <a:p>
              <a:pPr eaLnBrk="1" hangingPunct="1">
                <a:defRPr/>
              </a:pPr>
              <a:endParaRPr lang="en-US" dirty="0">
                <a:latin typeface="Arial" charset="0"/>
                <a:ea typeface="+mn-ea"/>
                <a:cs typeface="Arial" charset="0"/>
              </a:endParaRPr>
            </a:p>
          </p:txBody>
        </p:sp>
        <p:sp>
          <p:nvSpPr>
            <p:cNvPr id="25" name="Line 48"/>
            <p:cNvSpPr>
              <a:spLocks noChangeShapeType="1"/>
            </p:cNvSpPr>
            <p:nvPr/>
          </p:nvSpPr>
          <p:spPr bwMode="auto">
            <a:xfrm flipV="1">
              <a:off x="5020" y="1271"/>
              <a:ext cx="0" cy="2163"/>
            </a:xfrm>
            <a:prstGeom prst="line">
              <a:avLst/>
            </a:prstGeom>
            <a:grpFill/>
            <a:ln w="9525">
              <a:solidFill>
                <a:schemeClr val="tx1"/>
              </a:solidFill>
              <a:round/>
              <a:headEnd/>
              <a:tailEnd/>
            </a:ln>
          </p:spPr>
          <p:txBody>
            <a:bodyPr/>
            <a:lstStyle/>
            <a:p>
              <a:pPr eaLnBrk="1" hangingPunct="1">
                <a:defRPr/>
              </a:pPr>
              <a:endParaRPr lang="en-US" dirty="0">
                <a:latin typeface="Arial" charset="0"/>
                <a:ea typeface="+mn-ea"/>
                <a:cs typeface="Arial" charset="0"/>
              </a:endParaRPr>
            </a:p>
          </p:txBody>
        </p:sp>
        <p:sp>
          <p:nvSpPr>
            <p:cNvPr id="26" name="Line 49"/>
            <p:cNvSpPr>
              <a:spLocks noChangeShapeType="1"/>
            </p:cNvSpPr>
            <p:nvPr/>
          </p:nvSpPr>
          <p:spPr bwMode="auto">
            <a:xfrm flipV="1">
              <a:off x="5320" y="1271"/>
              <a:ext cx="0" cy="2163"/>
            </a:xfrm>
            <a:prstGeom prst="line">
              <a:avLst/>
            </a:prstGeom>
            <a:grpFill/>
            <a:ln w="9525">
              <a:solidFill>
                <a:schemeClr val="tx1"/>
              </a:solidFill>
              <a:round/>
              <a:headEnd/>
              <a:tailEnd/>
            </a:ln>
          </p:spPr>
          <p:txBody>
            <a:bodyPr/>
            <a:lstStyle/>
            <a:p>
              <a:pPr eaLnBrk="1" hangingPunct="1">
                <a:defRPr/>
              </a:pPr>
              <a:endParaRPr lang="en-US" dirty="0">
                <a:latin typeface="Arial" charset="0"/>
                <a:ea typeface="+mn-ea"/>
                <a:cs typeface="Arial" charset="0"/>
              </a:endParaRPr>
            </a:p>
          </p:txBody>
        </p:sp>
      </p:grpSp>
      <p:sp>
        <p:nvSpPr>
          <p:cNvPr id="27" name="Line 20"/>
          <p:cNvSpPr>
            <a:spLocks noChangeAspect="1" noChangeShapeType="1"/>
          </p:cNvSpPr>
          <p:nvPr/>
        </p:nvSpPr>
        <p:spPr bwMode="auto">
          <a:xfrm rot="60000">
            <a:off x="3879928" y="2601907"/>
            <a:ext cx="3686175" cy="2970213"/>
          </a:xfrm>
          <a:prstGeom prst="line">
            <a:avLst/>
          </a:prstGeom>
          <a:noFill/>
          <a:ln w="57150">
            <a:solidFill>
              <a:srgbClr val="007635"/>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 name="Text Box 22"/>
          <p:cNvSpPr txBox="1">
            <a:spLocks noChangeArrowheads="1"/>
          </p:cNvSpPr>
          <p:nvPr/>
        </p:nvSpPr>
        <p:spPr bwMode="auto">
          <a:xfrm>
            <a:off x="7467678" y="5291132"/>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ID</a:t>
            </a:r>
          </a:p>
        </p:txBody>
      </p:sp>
      <p:graphicFrame>
        <p:nvGraphicFramePr>
          <p:cNvPr id="29" name="Table 28"/>
          <p:cNvGraphicFramePr>
            <a:graphicFrameLocks noGrp="1"/>
          </p:cNvGraphicFramePr>
          <p:nvPr>
            <p:extLst>
              <p:ext uri="{D42A27DB-BD31-4B8C-83A1-F6EECF244321}">
                <p14:modId xmlns:p14="http://schemas.microsoft.com/office/powerpoint/2010/main" val="2752458045"/>
              </p:ext>
            </p:extLst>
          </p:nvPr>
        </p:nvGraphicFramePr>
        <p:xfrm>
          <a:off x="532007" y="1612898"/>
          <a:ext cx="2378075" cy="4800598"/>
        </p:xfrm>
        <a:graphic>
          <a:graphicData uri="http://schemas.openxmlformats.org/drawingml/2006/table">
            <a:tbl>
              <a:tblPr firstRow="1" bandRow="1">
                <a:tableStyleId>{5C22544A-7EE6-4342-B048-85BDC9FD1C3A}</a:tableStyleId>
              </a:tblPr>
              <a:tblGrid>
                <a:gridCol w="914644">
                  <a:extLst>
                    <a:ext uri="{9D8B030D-6E8A-4147-A177-3AD203B41FA5}">
                      <a16:colId xmlns:a16="http://schemas.microsoft.com/office/drawing/2014/main" val="20000"/>
                    </a:ext>
                  </a:extLst>
                </a:gridCol>
                <a:gridCol w="1463431">
                  <a:extLst>
                    <a:ext uri="{9D8B030D-6E8A-4147-A177-3AD203B41FA5}">
                      <a16:colId xmlns:a16="http://schemas.microsoft.com/office/drawing/2014/main" val="20001"/>
                    </a:ext>
                  </a:extLst>
                </a:gridCol>
              </a:tblGrid>
              <a:tr h="1463218">
                <a:tc>
                  <a:txBody>
                    <a:bodyPr/>
                    <a:lstStyle/>
                    <a:p>
                      <a:pPr algn="ctr"/>
                      <a:r>
                        <a:rPr lang="en-US" sz="1800" dirty="0">
                          <a:solidFill>
                            <a:schemeClr val="tx1"/>
                          </a:solidFill>
                        </a:rPr>
                        <a:t>(r) </a:t>
                      </a:r>
                    </a:p>
                    <a:p>
                      <a:pPr algn="ctr"/>
                      <a:r>
                        <a:rPr lang="en-US" sz="1800" dirty="0">
                          <a:solidFill>
                            <a:schemeClr val="tx1"/>
                          </a:solidFill>
                        </a:rPr>
                        <a:t>and</a:t>
                      </a:r>
                    </a:p>
                    <a:p>
                      <a:pPr algn="ctr"/>
                      <a:r>
                        <a:rPr lang="en-US" sz="1800" dirty="0">
                          <a:solidFill>
                            <a:schemeClr val="tx1"/>
                          </a:solidFill>
                        </a:rPr>
                        <a:t> (i)</a:t>
                      </a:r>
                    </a:p>
                  </a:txBody>
                  <a:tcPr marL="91464" marR="91464" marT="45718" marB="45718" anchor="b"/>
                </a:tc>
                <a:tc>
                  <a:txBody>
                    <a:bodyPr/>
                    <a:lstStyle/>
                    <a:p>
                      <a:pPr algn="ctr"/>
                      <a:r>
                        <a:rPr lang="en-US" sz="1800" dirty="0">
                          <a:solidFill>
                            <a:schemeClr val="tx1"/>
                          </a:solidFill>
                        </a:rPr>
                        <a:t>Cumulative Amount</a:t>
                      </a:r>
                      <a:r>
                        <a:rPr lang="en-US" sz="1800" baseline="0" dirty="0">
                          <a:solidFill>
                            <a:schemeClr val="tx1"/>
                          </a:solidFill>
                        </a:rPr>
                        <a:t> at this ROR</a:t>
                      </a:r>
                      <a:endParaRPr lang="en-US" sz="1800" dirty="0">
                        <a:solidFill>
                          <a:schemeClr val="tx1"/>
                        </a:solidFill>
                      </a:endParaRPr>
                    </a:p>
                    <a:p>
                      <a:pPr algn="ctr"/>
                      <a:r>
                        <a:rPr lang="en-US" sz="1800" dirty="0">
                          <a:solidFill>
                            <a:schemeClr val="tx1"/>
                          </a:solidFill>
                        </a:rPr>
                        <a:t>(billions </a:t>
                      </a:r>
                    </a:p>
                    <a:p>
                      <a:pPr algn="ctr"/>
                      <a:r>
                        <a:rPr lang="en-US" sz="1800" dirty="0">
                          <a:solidFill>
                            <a:schemeClr val="tx1"/>
                          </a:solidFill>
                        </a:rPr>
                        <a:t>of dollars)</a:t>
                      </a:r>
                    </a:p>
                  </a:txBody>
                  <a:tcPr marL="91464" marR="91464" marT="45718" marB="45718" anchor="b"/>
                </a:tc>
                <a:extLst>
                  <a:ext uri="{0D108BD9-81ED-4DB2-BD59-A6C34878D82A}">
                    <a16:rowId xmlns:a16="http://schemas.microsoft.com/office/drawing/2014/main" val="10000"/>
                  </a:ext>
                </a:extLst>
              </a:tr>
              <a:tr h="370820">
                <a:tc>
                  <a:txBody>
                    <a:bodyPr/>
                    <a:lstStyle/>
                    <a:p>
                      <a:pPr algn="ctr"/>
                      <a:r>
                        <a:rPr lang="en-US" sz="1800" baseline="0" dirty="0"/>
                        <a:t>   1</a:t>
                      </a:r>
                      <a:r>
                        <a:rPr lang="en-US" sz="1800" dirty="0"/>
                        <a:t>6%</a:t>
                      </a:r>
                    </a:p>
                  </a:txBody>
                  <a:tcPr marL="91464" marR="91464" marT="45718" marB="45718"/>
                </a:tc>
                <a:tc>
                  <a:txBody>
                    <a:bodyPr/>
                    <a:lstStyle/>
                    <a:p>
                      <a:pPr algn="ctr"/>
                      <a:r>
                        <a:rPr lang="en-US" sz="1800" dirty="0"/>
                        <a:t>$ 0</a:t>
                      </a:r>
                    </a:p>
                  </a:txBody>
                  <a:tcPr marL="91464" marR="91464" marT="45718" marB="45718"/>
                </a:tc>
                <a:extLst>
                  <a:ext uri="{0D108BD9-81ED-4DB2-BD59-A6C34878D82A}">
                    <a16:rowId xmlns:a16="http://schemas.microsoft.com/office/drawing/2014/main" val="10001"/>
                  </a:ext>
                </a:extLst>
              </a:tr>
              <a:tr h="370820">
                <a:tc>
                  <a:txBody>
                    <a:bodyPr/>
                    <a:lstStyle/>
                    <a:p>
                      <a:pPr algn="ctr"/>
                      <a:r>
                        <a:rPr lang="en-US" sz="1800" dirty="0"/>
                        <a:t>14</a:t>
                      </a:r>
                    </a:p>
                  </a:txBody>
                  <a:tcPr marL="91464" marR="91464" marT="45718" marB="45718"/>
                </a:tc>
                <a:tc>
                  <a:txBody>
                    <a:bodyPr/>
                    <a:lstStyle/>
                    <a:p>
                      <a:pPr algn="ctr"/>
                      <a:r>
                        <a:rPr lang="en-US" sz="1800" dirty="0"/>
                        <a:t>   5</a:t>
                      </a:r>
                    </a:p>
                  </a:txBody>
                  <a:tcPr marL="91464" marR="91464" marT="45718" marB="45718"/>
                </a:tc>
                <a:extLst>
                  <a:ext uri="{0D108BD9-81ED-4DB2-BD59-A6C34878D82A}">
                    <a16:rowId xmlns:a16="http://schemas.microsoft.com/office/drawing/2014/main" val="10002"/>
                  </a:ext>
                </a:extLst>
              </a:tr>
              <a:tr h="370820">
                <a:tc>
                  <a:txBody>
                    <a:bodyPr/>
                    <a:lstStyle/>
                    <a:p>
                      <a:pPr algn="ctr"/>
                      <a:r>
                        <a:rPr lang="en-US" sz="1800" dirty="0"/>
                        <a:t>12</a:t>
                      </a:r>
                    </a:p>
                  </a:txBody>
                  <a:tcPr marL="91464" marR="91464" marT="45718" marB="45718"/>
                </a:tc>
                <a:tc>
                  <a:txBody>
                    <a:bodyPr/>
                    <a:lstStyle/>
                    <a:p>
                      <a:pPr algn="ctr"/>
                      <a:r>
                        <a:rPr lang="en-US" sz="1800" dirty="0"/>
                        <a:t>  10</a:t>
                      </a:r>
                    </a:p>
                  </a:txBody>
                  <a:tcPr marL="91464" marR="91464" marT="45718" marB="45718"/>
                </a:tc>
                <a:extLst>
                  <a:ext uri="{0D108BD9-81ED-4DB2-BD59-A6C34878D82A}">
                    <a16:rowId xmlns:a16="http://schemas.microsoft.com/office/drawing/2014/main" val="10003"/>
                  </a:ext>
                </a:extLst>
              </a:tr>
              <a:tr h="370820">
                <a:tc>
                  <a:txBody>
                    <a:bodyPr/>
                    <a:lstStyle/>
                    <a:p>
                      <a:pPr algn="ctr"/>
                      <a:r>
                        <a:rPr lang="en-US" sz="1800" dirty="0"/>
                        <a:t>10</a:t>
                      </a:r>
                    </a:p>
                  </a:txBody>
                  <a:tcPr marL="91464" marR="91464" marT="45718" marB="45718"/>
                </a:tc>
                <a:tc>
                  <a:txBody>
                    <a:bodyPr/>
                    <a:lstStyle/>
                    <a:p>
                      <a:pPr algn="ctr"/>
                      <a:r>
                        <a:rPr lang="en-US" sz="1800" dirty="0"/>
                        <a:t>  15</a:t>
                      </a:r>
                    </a:p>
                  </a:txBody>
                  <a:tcPr marL="91464" marR="91464" marT="45718" marB="45718"/>
                </a:tc>
                <a:extLst>
                  <a:ext uri="{0D108BD9-81ED-4DB2-BD59-A6C34878D82A}">
                    <a16:rowId xmlns:a16="http://schemas.microsoft.com/office/drawing/2014/main" val="10004"/>
                  </a:ext>
                </a:extLst>
              </a:tr>
              <a:tr h="370820">
                <a:tc>
                  <a:txBody>
                    <a:bodyPr/>
                    <a:lstStyle/>
                    <a:p>
                      <a:pPr algn="ctr"/>
                      <a:r>
                        <a:rPr lang="en-US" sz="1800" dirty="0"/>
                        <a:t> 8</a:t>
                      </a:r>
                    </a:p>
                  </a:txBody>
                  <a:tcPr marL="91464" marR="91464" marT="45718" marB="45718"/>
                </a:tc>
                <a:tc>
                  <a:txBody>
                    <a:bodyPr/>
                    <a:lstStyle/>
                    <a:p>
                      <a:pPr algn="ctr"/>
                      <a:r>
                        <a:rPr lang="en-US" sz="1800" dirty="0"/>
                        <a:t>  20</a:t>
                      </a:r>
                    </a:p>
                  </a:txBody>
                  <a:tcPr marL="91464" marR="91464" marT="45718" marB="45718"/>
                </a:tc>
                <a:extLst>
                  <a:ext uri="{0D108BD9-81ED-4DB2-BD59-A6C34878D82A}">
                    <a16:rowId xmlns:a16="http://schemas.microsoft.com/office/drawing/2014/main" val="10005"/>
                  </a:ext>
                </a:extLst>
              </a:tr>
              <a:tr h="370820">
                <a:tc>
                  <a:txBody>
                    <a:bodyPr/>
                    <a:lstStyle/>
                    <a:p>
                      <a:pPr algn="ctr"/>
                      <a:r>
                        <a:rPr lang="en-US" sz="1800" dirty="0"/>
                        <a:t> 6</a:t>
                      </a:r>
                    </a:p>
                  </a:txBody>
                  <a:tcPr marL="91464" marR="91464" marT="45718" marB="45718"/>
                </a:tc>
                <a:tc>
                  <a:txBody>
                    <a:bodyPr/>
                    <a:lstStyle/>
                    <a:p>
                      <a:pPr algn="ctr"/>
                      <a:r>
                        <a:rPr lang="en-US" sz="1800" dirty="0"/>
                        <a:t>  25</a:t>
                      </a:r>
                    </a:p>
                  </a:txBody>
                  <a:tcPr marL="91464" marR="91464" marT="45718" marB="45718"/>
                </a:tc>
                <a:extLst>
                  <a:ext uri="{0D108BD9-81ED-4DB2-BD59-A6C34878D82A}">
                    <a16:rowId xmlns:a16="http://schemas.microsoft.com/office/drawing/2014/main" val="10006"/>
                  </a:ext>
                </a:extLst>
              </a:tr>
              <a:tr h="370820">
                <a:tc>
                  <a:txBody>
                    <a:bodyPr/>
                    <a:lstStyle/>
                    <a:p>
                      <a:pPr algn="ctr"/>
                      <a:r>
                        <a:rPr lang="en-US" sz="1800" dirty="0"/>
                        <a:t> 4</a:t>
                      </a:r>
                    </a:p>
                  </a:txBody>
                  <a:tcPr marL="91464" marR="91464" marT="45718" marB="45718"/>
                </a:tc>
                <a:tc>
                  <a:txBody>
                    <a:bodyPr/>
                    <a:lstStyle/>
                    <a:p>
                      <a:pPr algn="ctr"/>
                      <a:r>
                        <a:rPr lang="en-US" sz="1800" dirty="0"/>
                        <a:t>  30</a:t>
                      </a:r>
                    </a:p>
                  </a:txBody>
                  <a:tcPr marL="91464" marR="91464" marT="45718" marB="45718"/>
                </a:tc>
                <a:extLst>
                  <a:ext uri="{0D108BD9-81ED-4DB2-BD59-A6C34878D82A}">
                    <a16:rowId xmlns:a16="http://schemas.microsoft.com/office/drawing/2014/main" val="10007"/>
                  </a:ext>
                </a:extLst>
              </a:tr>
              <a:tr h="370820">
                <a:tc>
                  <a:txBody>
                    <a:bodyPr/>
                    <a:lstStyle/>
                    <a:p>
                      <a:pPr algn="ctr"/>
                      <a:r>
                        <a:rPr lang="en-US" sz="1800" dirty="0"/>
                        <a:t> 2</a:t>
                      </a:r>
                    </a:p>
                  </a:txBody>
                  <a:tcPr marL="91464" marR="91464" marT="45718" marB="45718"/>
                </a:tc>
                <a:tc>
                  <a:txBody>
                    <a:bodyPr/>
                    <a:lstStyle/>
                    <a:p>
                      <a:pPr algn="ctr"/>
                      <a:r>
                        <a:rPr lang="en-US" sz="1800" dirty="0"/>
                        <a:t>  35</a:t>
                      </a:r>
                    </a:p>
                  </a:txBody>
                  <a:tcPr marL="91464" marR="91464" marT="45718" marB="45718"/>
                </a:tc>
                <a:extLst>
                  <a:ext uri="{0D108BD9-81ED-4DB2-BD59-A6C34878D82A}">
                    <a16:rowId xmlns:a16="http://schemas.microsoft.com/office/drawing/2014/main" val="10008"/>
                  </a:ext>
                </a:extLst>
              </a:tr>
              <a:tr h="370820">
                <a:tc>
                  <a:txBody>
                    <a:bodyPr/>
                    <a:lstStyle/>
                    <a:p>
                      <a:pPr algn="ctr"/>
                      <a:r>
                        <a:rPr lang="en-US" sz="1800" dirty="0"/>
                        <a:t> 0</a:t>
                      </a:r>
                    </a:p>
                  </a:txBody>
                  <a:tcPr marL="91464" marR="91464" marT="45718" marB="45718"/>
                </a:tc>
                <a:tc>
                  <a:txBody>
                    <a:bodyPr/>
                    <a:lstStyle/>
                    <a:p>
                      <a:pPr algn="ctr"/>
                      <a:r>
                        <a:rPr lang="en-US" sz="1800" dirty="0"/>
                        <a:t>  40</a:t>
                      </a:r>
                    </a:p>
                  </a:txBody>
                  <a:tcPr marL="91464" marR="91464" marT="45718" marB="45718"/>
                </a:tc>
                <a:extLst>
                  <a:ext uri="{0D108BD9-81ED-4DB2-BD59-A6C34878D82A}">
                    <a16:rowId xmlns:a16="http://schemas.microsoft.com/office/drawing/2014/main" val="10009"/>
                  </a:ext>
                </a:extLst>
              </a:tr>
            </a:tbl>
          </a:graphicData>
        </a:graphic>
      </p:graphicFrame>
      <p:sp>
        <p:nvSpPr>
          <p:cNvPr id="30" name="TextBox 29"/>
          <p:cNvSpPr txBox="1">
            <a:spLocks noChangeArrowheads="1"/>
          </p:cNvSpPr>
          <p:nvPr/>
        </p:nvSpPr>
        <p:spPr bwMode="auto">
          <a:xfrm>
            <a:off x="5883353" y="2960682"/>
            <a:ext cx="1279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Investment</a:t>
            </a:r>
          </a:p>
          <a:p>
            <a:pPr eaLnBrk="1" hangingPunct="1">
              <a:spcBef>
                <a:spcPct val="0"/>
              </a:spcBef>
              <a:buClrTx/>
              <a:buFontTx/>
              <a:buNone/>
            </a:pPr>
            <a:r>
              <a:rPr lang="en-US" altLang="en-US" sz="1600" b="1" dirty="0">
                <a:latin typeface="Arial" panose="020B0604020202020204" pitchFamily="34" charset="0"/>
              </a:rPr>
              <a:t>demand</a:t>
            </a:r>
          </a:p>
          <a:p>
            <a:pPr eaLnBrk="1" hangingPunct="1">
              <a:spcBef>
                <a:spcPct val="0"/>
              </a:spcBef>
              <a:buClrTx/>
              <a:buFontTx/>
              <a:buNone/>
            </a:pPr>
            <a:r>
              <a:rPr lang="en-US" altLang="en-US" sz="1600" b="1" dirty="0">
                <a:latin typeface="Arial" panose="020B0604020202020204" pitchFamily="34" charset="0"/>
              </a:rPr>
              <a:t>curve</a:t>
            </a:r>
          </a:p>
        </p:txBody>
      </p:sp>
      <p:cxnSp>
        <p:nvCxnSpPr>
          <p:cNvPr id="32" name="Straight Connector 31"/>
          <p:cNvCxnSpPr/>
          <p:nvPr/>
        </p:nvCxnSpPr>
        <p:spPr>
          <a:xfrm rot="5400000">
            <a:off x="6000828" y="3741732"/>
            <a:ext cx="465138" cy="42703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2000"/>
                                        <p:tgtEl>
                                          <p:spTgt spid="27"/>
                                        </p:tgtEl>
                                      </p:cBhvr>
                                    </p:animEffect>
                                  </p:childTnLst>
                                </p:cTn>
                              </p:par>
                            </p:childTnLst>
                          </p:cTn>
                        </p:par>
                        <p:par>
                          <p:cTn id="13" fill="hold" nodeType="afterGroup">
                            <p:stCondLst>
                              <p:cond delay="2500"/>
                            </p:stCondLst>
                            <p:childTnLst>
                              <p:par>
                                <p:cTn id="14" presetID="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par>
                          <p:cTn id="16" fill="hold" nodeType="afterGroup">
                            <p:stCondLst>
                              <p:cond delay="2500"/>
                            </p:stCondLst>
                            <p:childTnLst>
                              <p:par>
                                <p:cTn id="17" presetID="1"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par>
                          <p:cTn id="19" fill="hold" nodeType="afterGroup">
                            <p:stCondLst>
                              <p:cond delay="2500"/>
                            </p:stCondLst>
                            <p:childTnLst>
                              <p:par>
                                <p:cTn id="20" presetID="22" presetClass="entr" presetSubtype="1"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up)">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Shifts of Investment Demand</a:t>
            </a:r>
          </a:p>
        </p:txBody>
      </p:sp>
      <p:sp>
        <p:nvSpPr>
          <p:cNvPr id="43011" name="Rectangle 3"/>
          <p:cNvSpPr>
            <a:spLocks noGrp="1" noChangeArrowheads="1"/>
          </p:cNvSpPr>
          <p:nvPr>
            <p:ph idx="1"/>
          </p:nvPr>
        </p:nvSpPr>
        <p:spPr/>
        <p:txBody>
          <a:bodyPr/>
          <a:lstStyle/>
          <a:p>
            <a:pPr eaLnBrk="1" hangingPunct="1"/>
            <a:r>
              <a:rPr lang="en-US" altLang="en-US" sz="3200" dirty="0"/>
              <a:t>Acquisition, maintenance, and operating costs</a:t>
            </a:r>
          </a:p>
          <a:p>
            <a:pPr eaLnBrk="1" hangingPunct="1"/>
            <a:r>
              <a:rPr lang="en-US" altLang="en-US" sz="3200" dirty="0"/>
              <a:t>Business taxes</a:t>
            </a:r>
          </a:p>
          <a:p>
            <a:pPr eaLnBrk="1" hangingPunct="1"/>
            <a:r>
              <a:rPr lang="en-US" altLang="en-US" sz="3200" dirty="0"/>
              <a:t>Technological change</a:t>
            </a:r>
          </a:p>
          <a:p>
            <a:pPr eaLnBrk="1" hangingPunct="1"/>
            <a:r>
              <a:rPr lang="en-US" altLang="en-US" sz="3200" dirty="0"/>
              <a:t>Stock of capital goods on hand</a:t>
            </a:r>
          </a:p>
          <a:p>
            <a:pPr eaLnBrk="1" hangingPunct="1"/>
            <a:r>
              <a:rPr lang="en-US" altLang="en-US" sz="3200" dirty="0"/>
              <a:t>Planned inventory changes</a:t>
            </a:r>
          </a:p>
          <a:p>
            <a:pPr eaLnBrk="1" hangingPunct="1"/>
            <a:r>
              <a:rPr lang="en-US" altLang="en-US" sz="3200" dirty="0"/>
              <a:t>Expectations</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2138" y="1676400"/>
            <a:ext cx="54530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p:cNvSpPr>
            <a:spLocks noGrp="1" noChangeArrowheads="1"/>
          </p:cNvSpPr>
          <p:nvPr>
            <p:ph type="title"/>
          </p:nvPr>
        </p:nvSpPr>
        <p:spPr/>
        <p:txBody>
          <a:bodyPr/>
          <a:lstStyle/>
          <a:p>
            <a:r>
              <a:rPr lang="en-US" altLang="en-US" dirty="0"/>
              <a:t>Shifts of Investment Demand Curve</a:t>
            </a:r>
          </a:p>
        </p:txBody>
      </p:sp>
      <p:sp>
        <p:nvSpPr>
          <p:cNvPr id="45060" name="Rectangle 12"/>
          <p:cNvSpPr>
            <a:spLocks noChangeArrowheads="1"/>
          </p:cNvSpPr>
          <p:nvPr/>
        </p:nvSpPr>
        <p:spPr bwMode="auto">
          <a:xfrm>
            <a:off x="1876425" y="1600200"/>
            <a:ext cx="5438775" cy="41179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45061" name="Text Box 13"/>
          <p:cNvSpPr txBox="1">
            <a:spLocks noChangeArrowheads="1"/>
          </p:cNvSpPr>
          <p:nvPr/>
        </p:nvSpPr>
        <p:spPr bwMode="auto">
          <a:xfrm rot="-5400000">
            <a:off x="-432593" y="3147218"/>
            <a:ext cx="35179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85000"/>
              </a:lnSpc>
              <a:spcBef>
                <a:spcPct val="0"/>
              </a:spcBef>
              <a:buClrTx/>
              <a:buFontTx/>
              <a:buNone/>
            </a:pPr>
            <a:r>
              <a:rPr lang="en-US" altLang="en-US" sz="1800" b="1" dirty="0">
                <a:latin typeface="Arial" panose="020B0604020202020204" pitchFamily="34" charset="0"/>
              </a:rPr>
              <a:t> Expected rate of return, </a:t>
            </a:r>
            <a:r>
              <a:rPr lang="en-US" altLang="en-US" sz="1800" b="1" i="1" dirty="0">
                <a:latin typeface="Arial" panose="020B0604020202020204" pitchFamily="34" charset="0"/>
              </a:rPr>
              <a:t>r</a:t>
            </a:r>
            <a:r>
              <a:rPr lang="en-US" altLang="en-US" sz="1800" b="1" dirty="0">
                <a:latin typeface="Arial" panose="020B0604020202020204" pitchFamily="34" charset="0"/>
              </a:rPr>
              <a:t>, and</a:t>
            </a:r>
          </a:p>
          <a:p>
            <a:pPr algn="ctr" eaLnBrk="1" hangingPunct="1">
              <a:lnSpc>
                <a:spcPct val="85000"/>
              </a:lnSpc>
              <a:spcBef>
                <a:spcPct val="0"/>
              </a:spcBef>
              <a:buClrTx/>
              <a:buFontTx/>
              <a:buNone/>
            </a:pPr>
            <a:r>
              <a:rPr lang="en-US" altLang="en-US" sz="1800" b="1" dirty="0">
                <a:latin typeface="Arial" panose="020B0604020202020204" pitchFamily="34" charset="0"/>
              </a:rPr>
              <a:t>real interest rate, </a:t>
            </a:r>
            <a:r>
              <a:rPr lang="en-US" altLang="en-US" sz="1800" b="1" i="1" dirty="0">
                <a:latin typeface="Arial" panose="020B0604020202020204" pitchFamily="34" charset="0"/>
              </a:rPr>
              <a:t>i</a:t>
            </a:r>
            <a:r>
              <a:rPr lang="en-US" altLang="en-US" sz="1800" b="1" dirty="0">
                <a:latin typeface="Arial" panose="020B0604020202020204" pitchFamily="34" charset="0"/>
              </a:rPr>
              <a:t> (percents)</a:t>
            </a:r>
          </a:p>
        </p:txBody>
      </p:sp>
      <p:sp>
        <p:nvSpPr>
          <p:cNvPr id="45062" name="Text Box 14"/>
          <p:cNvSpPr txBox="1">
            <a:spLocks noChangeArrowheads="1"/>
          </p:cNvSpPr>
          <p:nvPr/>
        </p:nvSpPr>
        <p:spPr bwMode="auto">
          <a:xfrm>
            <a:off x="1606550" y="5562600"/>
            <a:ext cx="2984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lnSpc>
                <a:spcPct val="205000"/>
              </a:lnSpc>
              <a:spcBef>
                <a:spcPct val="0"/>
              </a:spcBef>
              <a:buClrTx/>
              <a:buFontTx/>
              <a:buNone/>
            </a:pPr>
            <a:r>
              <a:rPr lang="en-US" altLang="en-US" sz="1600" b="1" dirty="0">
                <a:latin typeface="Arial" panose="020B0604020202020204" pitchFamily="34" charset="0"/>
              </a:rPr>
              <a:t>0</a:t>
            </a:r>
          </a:p>
          <a:p>
            <a:pPr algn="r" eaLnBrk="1" hangingPunct="1">
              <a:lnSpc>
                <a:spcPct val="205000"/>
              </a:lnSpc>
              <a:spcBef>
                <a:spcPct val="0"/>
              </a:spcBef>
              <a:buClrTx/>
              <a:buFontTx/>
              <a:buNone/>
            </a:pPr>
            <a:endParaRPr lang="en-US" altLang="en-US" sz="1400" b="1" dirty="0">
              <a:latin typeface="Arial" panose="020B0604020202020204" pitchFamily="34" charset="0"/>
            </a:endParaRPr>
          </a:p>
        </p:txBody>
      </p:sp>
      <p:sp>
        <p:nvSpPr>
          <p:cNvPr id="45063" name="Text Box 16"/>
          <p:cNvSpPr txBox="1">
            <a:spLocks noChangeArrowheads="1"/>
          </p:cNvSpPr>
          <p:nvPr/>
        </p:nvSpPr>
        <p:spPr bwMode="auto">
          <a:xfrm>
            <a:off x="3114675" y="5751513"/>
            <a:ext cx="3532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Investment (billions of dollars)</a:t>
            </a:r>
          </a:p>
        </p:txBody>
      </p:sp>
      <p:sp>
        <p:nvSpPr>
          <p:cNvPr id="45064" name="Text Box 27"/>
          <p:cNvSpPr txBox="1">
            <a:spLocks noChangeArrowheads="1"/>
          </p:cNvSpPr>
          <p:nvPr/>
        </p:nvSpPr>
        <p:spPr bwMode="auto">
          <a:xfrm>
            <a:off x="6329363" y="5054600"/>
            <a:ext cx="465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ID</a:t>
            </a:r>
            <a:r>
              <a:rPr lang="en-US" altLang="en-US" sz="1800" b="1" i="1" baseline="-25000" dirty="0">
                <a:latin typeface="Arial" panose="020B0604020202020204" pitchFamily="34" charset="0"/>
              </a:rPr>
              <a:t>0</a:t>
            </a:r>
          </a:p>
        </p:txBody>
      </p:sp>
      <p:sp>
        <p:nvSpPr>
          <p:cNvPr id="11" name="Line 28"/>
          <p:cNvSpPr>
            <a:spLocks noChangeShapeType="1"/>
          </p:cNvSpPr>
          <p:nvPr/>
        </p:nvSpPr>
        <p:spPr bwMode="auto">
          <a:xfrm>
            <a:off x="2743200" y="2151063"/>
            <a:ext cx="3686175" cy="2970212"/>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 name="Line 29"/>
          <p:cNvSpPr>
            <a:spLocks noChangeShapeType="1"/>
          </p:cNvSpPr>
          <p:nvPr/>
        </p:nvSpPr>
        <p:spPr bwMode="auto">
          <a:xfrm>
            <a:off x="2743200" y="2133600"/>
            <a:ext cx="3686175" cy="2970213"/>
          </a:xfrm>
          <a:prstGeom prst="line">
            <a:avLst/>
          </a:prstGeom>
          <a:noFill/>
          <a:ln w="57150">
            <a:solidFill>
              <a:srgbClr val="007635"/>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67" name="Line 26"/>
          <p:cNvSpPr>
            <a:spLocks noChangeShapeType="1"/>
          </p:cNvSpPr>
          <p:nvPr/>
        </p:nvSpPr>
        <p:spPr bwMode="auto">
          <a:xfrm>
            <a:off x="2743200" y="2135188"/>
            <a:ext cx="3686175" cy="2970212"/>
          </a:xfrm>
          <a:prstGeom prst="line">
            <a:avLst/>
          </a:prstGeom>
          <a:noFill/>
          <a:ln w="57150">
            <a:solidFill>
              <a:srgbClr val="007635">
                <a:alpha val="59999"/>
              </a:srgbClr>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 name="Text Box 30"/>
          <p:cNvSpPr txBox="1">
            <a:spLocks noChangeArrowheads="1"/>
          </p:cNvSpPr>
          <p:nvPr/>
        </p:nvSpPr>
        <p:spPr bwMode="auto">
          <a:xfrm>
            <a:off x="6794500" y="4997450"/>
            <a:ext cx="465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ID</a:t>
            </a:r>
            <a:r>
              <a:rPr lang="en-US" altLang="en-US" sz="1800" b="1" i="1" baseline="-25000" dirty="0">
                <a:latin typeface="Arial" panose="020B0604020202020204" pitchFamily="34" charset="0"/>
              </a:rPr>
              <a:t>1</a:t>
            </a:r>
          </a:p>
        </p:txBody>
      </p:sp>
      <p:sp>
        <p:nvSpPr>
          <p:cNvPr id="15" name="Text Box 31"/>
          <p:cNvSpPr txBox="1">
            <a:spLocks noChangeArrowheads="1"/>
          </p:cNvSpPr>
          <p:nvPr/>
        </p:nvSpPr>
        <p:spPr bwMode="auto">
          <a:xfrm>
            <a:off x="5957888" y="5083175"/>
            <a:ext cx="465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ID</a:t>
            </a:r>
            <a:r>
              <a:rPr lang="en-US" altLang="en-US" sz="1800" b="1" i="1" baseline="-25000" dirty="0">
                <a:latin typeface="Arial" panose="020B0604020202020204" pitchFamily="34" charset="0"/>
              </a:rPr>
              <a:t>2</a:t>
            </a:r>
          </a:p>
        </p:txBody>
      </p:sp>
      <p:sp>
        <p:nvSpPr>
          <p:cNvPr id="16" name="AutoShape 33"/>
          <p:cNvSpPr>
            <a:spLocks noChangeArrowheads="1"/>
          </p:cNvSpPr>
          <p:nvPr/>
        </p:nvSpPr>
        <p:spPr bwMode="auto">
          <a:xfrm flipH="1">
            <a:off x="4827588" y="3921125"/>
            <a:ext cx="184150" cy="363538"/>
          </a:xfrm>
          <a:prstGeom prst="rightArrow">
            <a:avLst>
              <a:gd name="adj1" fmla="val 33093"/>
              <a:gd name="adj2" fmla="val 40519"/>
            </a:avLst>
          </a:prstGeom>
          <a:solidFill>
            <a:srgbClr val="007635">
              <a:alpha val="59999"/>
            </a:srgbClr>
          </a:solidFill>
          <a:ln w="9525">
            <a:solidFill>
              <a:srgbClr val="007635"/>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7" name="AutoShape 34"/>
          <p:cNvSpPr>
            <a:spLocks noChangeArrowheads="1"/>
          </p:cNvSpPr>
          <p:nvPr/>
        </p:nvSpPr>
        <p:spPr bwMode="auto">
          <a:xfrm>
            <a:off x="4060825" y="2911475"/>
            <a:ext cx="184150" cy="363538"/>
          </a:xfrm>
          <a:prstGeom prst="rightArrow">
            <a:avLst>
              <a:gd name="adj1" fmla="val 33093"/>
              <a:gd name="adj2" fmla="val 40519"/>
            </a:avLst>
          </a:prstGeom>
          <a:solidFill>
            <a:srgbClr val="007635">
              <a:alpha val="59999"/>
            </a:srgbClr>
          </a:solidFill>
          <a:ln w="9525">
            <a:solidFill>
              <a:srgbClr val="007635"/>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8" name="Text Box 35"/>
          <p:cNvSpPr txBox="1">
            <a:spLocks noChangeArrowheads="1"/>
          </p:cNvSpPr>
          <p:nvPr/>
        </p:nvSpPr>
        <p:spPr bwMode="auto">
          <a:xfrm>
            <a:off x="5334000" y="1676400"/>
            <a:ext cx="1736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Increase</a:t>
            </a:r>
          </a:p>
          <a:p>
            <a:pPr eaLnBrk="1" hangingPunct="1">
              <a:spcBef>
                <a:spcPct val="0"/>
              </a:spcBef>
              <a:buClrTx/>
              <a:buFontTx/>
              <a:buNone/>
            </a:pPr>
            <a:r>
              <a:rPr lang="en-US" altLang="en-US" sz="1800" b="1" dirty="0">
                <a:latin typeface="Arial" panose="020B0604020202020204" pitchFamily="34" charset="0"/>
              </a:rPr>
              <a:t>in investment</a:t>
            </a:r>
          </a:p>
          <a:p>
            <a:pPr eaLnBrk="1" hangingPunct="1">
              <a:spcBef>
                <a:spcPct val="0"/>
              </a:spcBef>
              <a:buClrTx/>
              <a:buFontTx/>
              <a:buNone/>
            </a:pPr>
            <a:r>
              <a:rPr lang="en-US" altLang="en-US" sz="1800" b="1" dirty="0">
                <a:latin typeface="Arial" panose="020B0604020202020204" pitchFamily="34" charset="0"/>
              </a:rPr>
              <a:t>demand</a:t>
            </a:r>
          </a:p>
        </p:txBody>
      </p:sp>
      <p:sp>
        <p:nvSpPr>
          <p:cNvPr id="19" name="Line 36"/>
          <p:cNvSpPr>
            <a:spLocks noChangeAspect="1" noChangeShapeType="1"/>
          </p:cNvSpPr>
          <p:nvPr/>
        </p:nvSpPr>
        <p:spPr bwMode="auto">
          <a:xfrm rot="20700000" flipH="1">
            <a:off x="4229100" y="2289175"/>
            <a:ext cx="125730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 name="Text Box 37"/>
          <p:cNvSpPr txBox="1">
            <a:spLocks noChangeArrowheads="1"/>
          </p:cNvSpPr>
          <p:nvPr/>
        </p:nvSpPr>
        <p:spPr bwMode="auto">
          <a:xfrm>
            <a:off x="2189163" y="4800600"/>
            <a:ext cx="15303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Decrease in </a:t>
            </a:r>
          </a:p>
          <a:p>
            <a:pPr eaLnBrk="1" hangingPunct="1">
              <a:spcBef>
                <a:spcPct val="0"/>
              </a:spcBef>
              <a:buClrTx/>
              <a:buFontTx/>
              <a:buNone/>
            </a:pPr>
            <a:r>
              <a:rPr lang="en-US" altLang="en-US" sz="1800" b="1" dirty="0">
                <a:latin typeface="Arial" panose="020B0604020202020204" pitchFamily="34" charset="0"/>
              </a:rPr>
              <a:t>investment</a:t>
            </a:r>
          </a:p>
          <a:p>
            <a:pPr eaLnBrk="1" hangingPunct="1">
              <a:spcBef>
                <a:spcPct val="0"/>
              </a:spcBef>
              <a:buClrTx/>
              <a:buFontTx/>
              <a:buNone/>
            </a:pPr>
            <a:r>
              <a:rPr lang="en-US" altLang="en-US" sz="1800" b="1" dirty="0">
                <a:latin typeface="Arial" panose="020B0604020202020204" pitchFamily="34" charset="0"/>
              </a:rPr>
              <a:t>demand</a:t>
            </a:r>
          </a:p>
        </p:txBody>
      </p:sp>
      <p:sp>
        <p:nvSpPr>
          <p:cNvPr id="21" name="Line 38"/>
          <p:cNvSpPr>
            <a:spLocks noChangeAspect="1" noChangeShapeType="1"/>
          </p:cNvSpPr>
          <p:nvPr/>
        </p:nvSpPr>
        <p:spPr bwMode="auto">
          <a:xfrm flipV="1">
            <a:off x="3276600" y="4191000"/>
            <a:ext cx="1476375" cy="6667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76" name="Line 26"/>
          <p:cNvSpPr>
            <a:spLocks noChangeShapeType="1"/>
          </p:cNvSpPr>
          <p:nvPr/>
        </p:nvSpPr>
        <p:spPr bwMode="auto">
          <a:xfrm>
            <a:off x="3076575" y="1943100"/>
            <a:ext cx="3686175" cy="2970213"/>
          </a:xfrm>
          <a:prstGeom prst="line">
            <a:avLst/>
          </a:prstGeom>
          <a:noFill/>
          <a:ln w="57150">
            <a:solidFill>
              <a:srgbClr val="007635">
                <a:alpha val="59999"/>
              </a:srgbClr>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 name="Line 28"/>
          <p:cNvSpPr>
            <a:spLocks noChangeShapeType="1"/>
          </p:cNvSpPr>
          <p:nvPr/>
        </p:nvSpPr>
        <p:spPr bwMode="auto">
          <a:xfrm>
            <a:off x="2401888" y="2376488"/>
            <a:ext cx="3686175" cy="2970212"/>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afterEffect">
                                  <p:stCondLst>
                                    <p:cond delay="0"/>
                                  </p:stCondLst>
                                  <p:childTnLst>
                                    <p:animMotion origin="layout" path="M 2.77778E-7 -2.22222E-6 L 0.05226 -2.22222E-6 " pathEditMode="relative" rAng="0" ptsTypes="AA">
                                      <p:cBhvr>
                                        <p:cTn id="6" dur="2000" fill="hold"/>
                                        <p:tgtEl>
                                          <p:spTgt spid="11"/>
                                        </p:tgtEl>
                                        <p:attrNameLst>
                                          <p:attrName>ppt_x</p:attrName>
                                          <p:attrName>ppt_y</p:attrName>
                                        </p:attrNameLst>
                                      </p:cBhvr>
                                      <p:rCtr x="260400" y="0"/>
                                    </p:animMotion>
                                  </p:childTnLst>
                                </p:cTn>
                              </p:par>
                            </p:childTnLst>
                          </p:cTn>
                        </p:par>
                        <p:par>
                          <p:cTn id="7" fill="hold" nodeType="after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nodeType="afterGroup">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nodeType="afterGroup">
                            <p:stCondLst>
                              <p:cond delay="2500"/>
                            </p:stCondLst>
                            <p:childTnLst>
                              <p:par>
                                <p:cTn id="15" presetID="23" presetClass="entr" presetSubtype="16"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2" presetClass="entr" presetSubtype="2"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right)">
                                      <p:cBhvr>
                                        <p:cTn id="22" dur="500"/>
                                        <p:tgtEl>
                                          <p:spTgt spid="19"/>
                                        </p:tgtEl>
                                      </p:cBhvr>
                                    </p:animEffect>
                                  </p:childTnLst>
                                </p:cTn>
                              </p:par>
                            </p:childTnLst>
                          </p:cTn>
                        </p:par>
                        <p:par>
                          <p:cTn id="23" fill="hold" nodeType="afterGroup">
                            <p:stCondLst>
                              <p:cond delay="3500"/>
                            </p:stCondLst>
                            <p:childTnLst>
                              <p:par>
                                <p:cTn id="24" presetID="35" presetClass="path" presetSubtype="0" accel="50000" decel="50000" fill="hold" nodeType="afterEffect">
                                  <p:stCondLst>
                                    <p:cond delay="0"/>
                                  </p:stCondLst>
                                  <p:childTnLst>
                                    <p:animMotion origin="layout" path="M 0.01562 0.01667 L -0.04323 0.01667 " pathEditMode="relative" rAng="0" ptsTypes="AA">
                                      <p:cBhvr>
                                        <p:cTn id="25" dur="2000" fill="hold"/>
                                        <p:tgtEl>
                                          <p:spTgt spid="12"/>
                                        </p:tgtEl>
                                        <p:attrNameLst>
                                          <p:attrName>ppt_x</p:attrName>
                                          <p:attrName>ppt_y</p:attrName>
                                        </p:attrNameLst>
                                      </p:cBhvr>
                                      <p:rCtr x="-295100" y="0"/>
                                    </p:animMotion>
                                  </p:childTnLst>
                                </p:cTn>
                              </p:par>
                            </p:childTnLst>
                          </p:cTn>
                        </p:par>
                        <p:par>
                          <p:cTn id="26" fill="hold" nodeType="afterGroup">
                            <p:stCondLst>
                              <p:cond delay="5500"/>
                            </p:stCondLst>
                            <p:childTnLst>
                              <p:par>
                                <p:cTn id="27" presetID="1"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nodeType="afterGroup">
                            <p:stCondLst>
                              <p:cond delay="5500"/>
                            </p:stCondLst>
                            <p:childTnLst>
                              <p:par>
                                <p:cTn id="30" presetID="22" presetClass="entr" presetSubtype="2"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500"/>
                                        <p:tgtEl>
                                          <p:spTgt spid="16"/>
                                        </p:tgtEl>
                                      </p:cBhvr>
                                    </p:animEffect>
                                  </p:childTnLst>
                                </p:cTn>
                              </p:par>
                            </p:childTnLst>
                          </p:cTn>
                        </p:par>
                        <p:par>
                          <p:cTn id="33" fill="hold" nodeType="afterGroup">
                            <p:stCondLst>
                              <p:cond delay="6000"/>
                            </p:stCondLst>
                            <p:childTnLst>
                              <p:par>
                                <p:cTn id="34" presetID="23" presetClass="entr" presetSubtype="16"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childTnLst>
                                </p:cTn>
                              </p:par>
                            </p:childTnLst>
                          </p:cTn>
                        </p:par>
                        <p:par>
                          <p:cTn id="38" fill="hold" nodeType="afterGroup">
                            <p:stCondLst>
                              <p:cond delay="6500"/>
                            </p:stCondLst>
                            <p:childTnLst>
                              <p:par>
                                <p:cTn id="39" presetID="22" presetClass="entr" presetSubtype="4"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childTnLst>
                          </p:cTn>
                        </p:par>
                        <p:par>
                          <p:cTn id="42" fill="hold" nodeType="afterGroup">
                            <p:stCondLst>
                              <p:cond delay="7000"/>
                            </p:stCondLst>
                            <p:childTnLst>
                              <p:par>
                                <p:cTn id="43" presetID="63" presetClass="path" presetSubtype="0" accel="50000" decel="50000" fill="hold" nodeType="afterEffect">
                                  <p:stCondLst>
                                    <p:cond delay="0"/>
                                  </p:stCondLst>
                                  <p:childTnLst>
                                    <p:animMotion origin="layout" path="M 2.77778E-7 -2.22222E-6 L 0.05226 -2.22222E-6 " pathEditMode="relative" rAng="0" ptsTypes="AA">
                                      <p:cBhvr>
                                        <p:cTn id="44" dur="2000" fill="hold"/>
                                        <p:tgtEl>
                                          <p:spTgt spid="24"/>
                                        </p:tgtEl>
                                        <p:attrNameLst>
                                          <p:attrName>ppt_x</p:attrName>
                                          <p:attrName>ppt_y</p:attrName>
                                        </p:attrNameLst>
                                      </p:cBhvr>
                                      <p:rCtr x="2604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animBg="1"/>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52400"/>
            <a:ext cx="7620000" cy="1143000"/>
          </a:xfrm>
        </p:spPr>
        <p:txBody>
          <a:bodyPr/>
          <a:lstStyle/>
          <a:p>
            <a:pPr eaLnBrk="1" fontAlgn="auto" hangingPunct="1">
              <a:spcAft>
                <a:spcPts val="0"/>
              </a:spcAft>
              <a:defRPr/>
            </a:pPr>
            <a:r>
              <a:rPr lang="en-US" altLang="en-US" dirty="0">
                <a:ea typeface="+mj-ea"/>
              </a:rPr>
              <a:t>Global Perspective 2</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LO4</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083" y="1323530"/>
            <a:ext cx="4842234" cy="524757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Instability of Investment</a:t>
            </a:r>
          </a:p>
        </p:txBody>
      </p:sp>
      <p:sp>
        <p:nvSpPr>
          <p:cNvPr id="49155" name="Rectangle 3"/>
          <p:cNvSpPr>
            <a:spLocks noGrp="1" noChangeArrowheads="1"/>
          </p:cNvSpPr>
          <p:nvPr>
            <p:ph idx="1"/>
          </p:nvPr>
        </p:nvSpPr>
        <p:spPr/>
        <p:txBody>
          <a:bodyPr/>
          <a:lstStyle/>
          <a:p>
            <a:pPr eaLnBrk="1" hangingPunct="1"/>
            <a:r>
              <a:rPr lang="en-US" altLang="en-US" sz="3200" dirty="0"/>
              <a:t>Variability of expectations</a:t>
            </a:r>
          </a:p>
          <a:p>
            <a:pPr eaLnBrk="1" hangingPunct="1"/>
            <a:r>
              <a:rPr lang="en-US" altLang="en-US" sz="3200" dirty="0"/>
              <a:t>Durability</a:t>
            </a:r>
          </a:p>
          <a:p>
            <a:pPr eaLnBrk="1" hangingPunct="1"/>
            <a:r>
              <a:rPr lang="en-US" altLang="en-US" sz="3200" dirty="0"/>
              <a:t>Irregularity of innovation</a:t>
            </a:r>
          </a:p>
          <a:p>
            <a:pPr eaLnBrk="1" hangingPunct="1"/>
            <a:r>
              <a:rPr lang="en-US" altLang="en-US" sz="3200" dirty="0"/>
              <a:t>Variability of profits</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717"/>
            <a:ext cx="7620000" cy="1143000"/>
          </a:xfrm>
        </p:spPr>
        <p:txBody>
          <a:bodyPr/>
          <a:lstStyle/>
          <a:p>
            <a:pPr eaLnBrk="1" fontAlgn="auto" hangingPunct="1">
              <a:spcAft>
                <a:spcPts val="0"/>
              </a:spcAft>
              <a:defRPr/>
            </a:pPr>
            <a:r>
              <a:rPr lang="en-US" altLang="en-US" dirty="0">
                <a:ea typeface="+mj-ea"/>
              </a:rPr>
              <a:t>Volatility of Investment</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LO4</a:t>
            </a:r>
          </a:p>
        </p:txBody>
      </p:sp>
      <p:pic>
        <p:nvPicPr>
          <p:cNvPr id="2" name="Picture 1"/>
          <p:cNvPicPr>
            <a:picLocks noChangeAspect="1"/>
          </p:cNvPicPr>
          <p:nvPr/>
        </p:nvPicPr>
        <p:blipFill>
          <a:blip r:embed="rId3"/>
          <a:stretch>
            <a:fillRect/>
          </a:stretch>
        </p:blipFill>
        <p:spPr>
          <a:xfrm>
            <a:off x="304800" y="990600"/>
            <a:ext cx="8081973" cy="55694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Income, Consumption, and Saving</a:t>
            </a:r>
          </a:p>
        </p:txBody>
      </p:sp>
      <p:sp>
        <p:nvSpPr>
          <p:cNvPr id="16387" name="Rectangle 3"/>
          <p:cNvSpPr>
            <a:spLocks noGrp="1" noChangeArrowheads="1"/>
          </p:cNvSpPr>
          <p:nvPr>
            <p:ph idx="1"/>
          </p:nvPr>
        </p:nvSpPr>
        <p:spPr>
          <a:xfrm>
            <a:off x="457200" y="1676400"/>
            <a:ext cx="7620000" cy="4800600"/>
          </a:xfrm>
        </p:spPr>
        <p:txBody>
          <a:bodyPr/>
          <a:lstStyle/>
          <a:p>
            <a:pPr eaLnBrk="1" hangingPunct="1">
              <a:spcBef>
                <a:spcPts val="400"/>
              </a:spcBef>
            </a:pPr>
            <a:r>
              <a:rPr lang="en-US" altLang="en-US" sz="3200" dirty="0"/>
              <a:t>Consumption and saving</a:t>
            </a:r>
          </a:p>
          <a:p>
            <a:pPr lvl="1" eaLnBrk="1" hangingPunct="1">
              <a:spcBef>
                <a:spcPts val="400"/>
              </a:spcBef>
              <a:buClr>
                <a:schemeClr val="accent1"/>
              </a:buClr>
            </a:pPr>
            <a:r>
              <a:rPr lang="en-US" altLang="en-US" sz="3200" dirty="0"/>
              <a:t>Primarily determined by DI</a:t>
            </a:r>
          </a:p>
          <a:p>
            <a:pPr lvl="1" eaLnBrk="1" hangingPunct="1">
              <a:spcBef>
                <a:spcPts val="400"/>
              </a:spcBef>
              <a:buClr>
                <a:schemeClr val="accent1"/>
              </a:buClr>
            </a:pPr>
            <a:r>
              <a:rPr lang="en-US" altLang="en-US" sz="3200" dirty="0"/>
              <a:t>Direct relationship</a:t>
            </a:r>
          </a:p>
          <a:p>
            <a:pPr eaLnBrk="1" hangingPunct="1">
              <a:spcBef>
                <a:spcPts val="400"/>
              </a:spcBef>
            </a:pPr>
            <a:r>
              <a:rPr lang="en-US" altLang="en-US" sz="3200" dirty="0"/>
              <a:t>Consumption schedule</a:t>
            </a:r>
          </a:p>
          <a:p>
            <a:pPr lvl="1" eaLnBrk="1" hangingPunct="1">
              <a:spcBef>
                <a:spcPts val="400"/>
              </a:spcBef>
              <a:buClr>
                <a:schemeClr val="accent1"/>
              </a:buClr>
            </a:pPr>
            <a:r>
              <a:rPr lang="en-US" altLang="en-US" sz="3200" dirty="0"/>
              <a:t>Planned household spending (in our model)</a:t>
            </a:r>
          </a:p>
          <a:p>
            <a:pPr eaLnBrk="1" hangingPunct="1">
              <a:spcBef>
                <a:spcPts val="400"/>
              </a:spcBef>
            </a:pPr>
            <a:r>
              <a:rPr lang="en-US" altLang="en-US" sz="3200" dirty="0"/>
              <a:t>Saving schedule</a:t>
            </a:r>
          </a:p>
          <a:p>
            <a:pPr lvl="1" eaLnBrk="1" hangingPunct="1">
              <a:spcBef>
                <a:spcPts val="400"/>
              </a:spcBef>
              <a:buClr>
                <a:schemeClr val="accent1"/>
              </a:buClr>
            </a:pPr>
            <a:r>
              <a:rPr lang="en-US" altLang="en-US" sz="3200" dirty="0"/>
              <a:t>DI minus C</a:t>
            </a:r>
          </a:p>
          <a:p>
            <a:pPr lvl="1" eaLnBrk="1" hangingPunct="1">
              <a:spcBef>
                <a:spcPts val="400"/>
              </a:spcBef>
              <a:buClr>
                <a:schemeClr val="accent1"/>
              </a:buClr>
            </a:pPr>
            <a:r>
              <a:rPr lang="en-US" altLang="en-US" sz="3200" dirty="0"/>
              <a:t>Dissaving can occur</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The Multiplier Effect</a:t>
            </a:r>
          </a:p>
        </p:txBody>
      </p:sp>
      <p:sp>
        <p:nvSpPr>
          <p:cNvPr id="53251" name="Rectangle 3"/>
          <p:cNvSpPr>
            <a:spLocks noGrp="1" noChangeArrowheads="1"/>
          </p:cNvSpPr>
          <p:nvPr>
            <p:ph idx="1"/>
          </p:nvPr>
        </p:nvSpPr>
        <p:spPr/>
        <p:txBody>
          <a:bodyPr/>
          <a:lstStyle/>
          <a:p>
            <a:pPr eaLnBrk="1" hangingPunct="1"/>
            <a:r>
              <a:rPr lang="en-US" altLang="en-US" sz="3200" dirty="0"/>
              <a:t>A change in spending changes real GDP more than the initial change in spending</a:t>
            </a:r>
          </a:p>
        </p:txBody>
      </p:sp>
      <p:grpSp>
        <p:nvGrpSpPr>
          <p:cNvPr id="53252" name="Group 11"/>
          <p:cNvGrpSpPr>
            <a:grpSpLocks/>
          </p:cNvGrpSpPr>
          <p:nvPr/>
        </p:nvGrpSpPr>
        <p:grpSpPr bwMode="auto">
          <a:xfrm>
            <a:off x="1608136" y="3748133"/>
            <a:ext cx="5318125" cy="887413"/>
            <a:chOff x="1447800" y="4141113"/>
            <a:chExt cx="5318760" cy="888087"/>
          </a:xfrm>
        </p:grpSpPr>
        <p:sp>
          <p:nvSpPr>
            <p:cNvPr id="53255" name="TextBox 5"/>
            <p:cNvSpPr txBox="1">
              <a:spLocks noChangeArrowheads="1"/>
            </p:cNvSpPr>
            <p:nvPr/>
          </p:nvSpPr>
          <p:spPr bwMode="auto">
            <a:xfrm>
              <a:off x="1447800" y="4343400"/>
              <a:ext cx="17373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b="1" dirty="0">
                  <a:latin typeface="Arial" panose="020B0604020202020204" pitchFamily="34" charset="0"/>
                </a:rPr>
                <a:t>Multiplier =</a:t>
              </a:r>
            </a:p>
          </p:txBody>
        </p:sp>
        <p:sp>
          <p:nvSpPr>
            <p:cNvPr id="53256" name="TextBox 6"/>
            <p:cNvSpPr txBox="1">
              <a:spLocks noChangeArrowheads="1"/>
            </p:cNvSpPr>
            <p:nvPr/>
          </p:nvSpPr>
          <p:spPr bwMode="auto">
            <a:xfrm>
              <a:off x="3261360" y="4141113"/>
              <a:ext cx="28346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b="1" dirty="0">
                  <a:latin typeface="Arial" panose="020B0604020202020204" pitchFamily="34" charset="0"/>
                </a:rPr>
                <a:t>change in real GDP</a:t>
              </a:r>
            </a:p>
          </p:txBody>
        </p:sp>
        <p:sp>
          <p:nvSpPr>
            <p:cNvPr id="53257" name="TextBox 7"/>
            <p:cNvSpPr txBox="1">
              <a:spLocks noChangeArrowheads="1"/>
            </p:cNvSpPr>
            <p:nvPr/>
          </p:nvSpPr>
          <p:spPr bwMode="auto">
            <a:xfrm>
              <a:off x="3108960" y="4598313"/>
              <a:ext cx="3657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b="1" dirty="0">
                  <a:latin typeface="Arial" panose="020B0604020202020204" pitchFamily="34" charset="0"/>
                </a:rPr>
                <a:t>initial change in spending</a:t>
              </a:r>
            </a:p>
          </p:txBody>
        </p:sp>
        <p:cxnSp>
          <p:nvCxnSpPr>
            <p:cNvPr id="10" name="Straight Connector 9"/>
            <p:cNvCxnSpPr/>
            <p:nvPr/>
          </p:nvCxnSpPr>
          <p:spPr>
            <a:xfrm>
              <a:off x="3200609" y="4570064"/>
              <a:ext cx="3505619" cy="158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3253" name="TextBox 10"/>
          <p:cNvSpPr txBox="1">
            <a:spLocks noChangeArrowheads="1"/>
          </p:cNvSpPr>
          <p:nvPr/>
        </p:nvSpPr>
        <p:spPr bwMode="auto">
          <a:xfrm>
            <a:off x="481263" y="5175369"/>
            <a:ext cx="77422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b="1" dirty="0">
                <a:latin typeface="Arial" panose="020B0604020202020204" pitchFamily="34" charset="0"/>
              </a:rPr>
              <a:t>Change in GDP = multiplier × initial change in spending</a:t>
            </a:r>
          </a:p>
        </p:txBody>
      </p:sp>
      <p:sp>
        <p:nvSpPr>
          <p:cNvPr id="11"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6200"/>
            <a:ext cx="7924800" cy="1201738"/>
          </a:xfrm>
        </p:spPr>
        <p:txBody>
          <a:bodyPr/>
          <a:lstStyle/>
          <a:p>
            <a:pPr eaLnBrk="1" fontAlgn="auto" hangingPunct="1">
              <a:spcAft>
                <a:spcPts val="0"/>
              </a:spcAft>
              <a:defRPr/>
            </a:pPr>
            <a:r>
              <a:rPr lang="en-US" altLang="en-US" dirty="0">
                <a:ea typeface="+mj-ea"/>
              </a:rPr>
              <a:t>The Multiplier Effect Continued</a:t>
            </a:r>
          </a:p>
        </p:txBody>
      </p:sp>
      <p:graphicFrame>
        <p:nvGraphicFramePr>
          <p:cNvPr id="24660" name="Group 84"/>
          <p:cNvGraphicFramePr>
            <a:graphicFrameLocks noGrp="1"/>
          </p:cNvGraphicFramePr>
          <p:nvPr>
            <p:extLst>
              <p:ext uri="{D42A27DB-BD31-4B8C-83A1-F6EECF244321}">
                <p14:modId xmlns:p14="http://schemas.microsoft.com/office/powerpoint/2010/main" val="2401675175"/>
              </p:ext>
            </p:extLst>
          </p:nvPr>
        </p:nvGraphicFramePr>
        <p:xfrm>
          <a:off x="152400" y="1371600"/>
          <a:ext cx="8259762" cy="3386139"/>
        </p:xfrm>
        <a:graphic>
          <a:graphicData uri="http://schemas.openxmlformats.org/drawingml/2006/table">
            <a:tbl>
              <a:tblPr firstRow="1"/>
              <a:tblGrid>
                <a:gridCol w="3475037">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736725">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106362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87869" marR="87869" marT="43923" marB="439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Change in Income</a:t>
                      </a:r>
                    </a:p>
                  </a:txBody>
                  <a:tcPr marL="87869" marR="87869" marT="43923" marB="4392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Change in Consumption (MPC = .75)</a:t>
                      </a:r>
                    </a:p>
                  </a:txBody>
                  <a:tcPr marL="87869" marR="87869" marT="43923" marB="4392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Change in Saving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(MPS = .25)</a:t>
                      </a:r>
                    </a:p>
                  </a:txBody>
                  <a:tcPr marL="87869" marR="87869" marT="43923" marB="4392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317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Increase in investment of </a:t>
                      </a:r>
                      <a:r>
                        <a:rPr kumimoji="0" lang="en-US" alt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$5.00</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$5.00</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$3.75</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$1.25</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317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Second round</a:t>
                      </a:r>
                    </a:p>
                  </a:txBody>
                  <a:tcPr marL="87869" marR="87869" marT="43923" marB="439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3.75</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2.81</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.94</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317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Third round</a:t>
                      </a:r>
                    </a:p>
                  </a:txBody>
                  <a:tcPr marL="87869" marR="87869" marT="43923" marB="439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2.81</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2.11</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.70</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317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Fourth round</a:t>
                      </a:r>
                    </a:p>
                  </a:txBody>
                  <a:tcPr marL="87869" marR="87869" marT="43923" marB="439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2.11</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1.58</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.53</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317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Fifth round</a:t>
                      </a:r>
                    </a:p>
                  </a:txBody>
                  <a:tcPr marL="87869" marR="87869" marT="43923" marB="439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1.58</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1.19</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.39</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3317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All other rounds</a:t>
                      </a:r>
                    </a:p>
                  </a:txBody>
                  <a:tcPr marL="87869" marR="87869" marT="43923" marB="439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4.75</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3.56</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1.19</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3317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Total</a:t>
                      </a:r>
                    </a:p>
                  </a:txBody>
                  <a:tcPr marL="87869" marR="87869" marT="43923" marB="439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$20.00</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$15.00</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$5.00</a:t>
                      </a:r>
                    </a:p>
                  </a:txBody>
                  <a:tcPr marL="87869" marR="87869" marT="43923" marB="439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
        <p:nvSpPr>
          <p:cNvPr id="7" name="Rectangle 6"/>
          <p:cNvSpPr/>
          <p:nvPr/>
        </p:nvSpPr>
        <p:spPr>
          <a:xfrm>
            <a:off x="3048000" y="5029200"/>
            <a:ext cx="3565525" cy="142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a:xfrm>
            <a:off x="3429000" y="6075363"/>
            <a:ext cx="533400" cy="325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 name="Rectangle 29"/>
          <p:cNvSpPr/>
          <p:nvPr/>
        </p:nvSpPr>
        <p:spPr>
          <a:xfrm>
            <a:off x="3962400" y="5827713"/>
            <a:ext cx="533400" cy="573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1" name="Rectangle 30"/>
          <p:cNvSpPr/>
          <p:nvPr/>
        </p:nvSpPr>
        <p:spPr>
          <a:xfrm>
            <a:off x="4495800" y="5621338"/>
            <a:ext cx="533400" cy="779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2" name="Rectangle 31"/>
          <p:cNvSpPr/>
          <p:nvPr/>
        </p:nvSpPr>
        <p:spPr>
          <a:xfrm>
            <a:off x="5029200" y="5426075"/>
            <a:ext cx="533400" cy="974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Rectangle 32"/>
          <p:cNvSpPr/>
          <p:nvPr/>
        </p:nvSpPr>
        <p:spPr>
          <a:xfrm>
            <a:off x="5562600" y="5181600"/>
            <a:ext cx="533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4" name="Rectangle 33"/>
          <p:cNvSpPr/>
          <p:nvPr/>
        </p:nvSpPr>
        <p:spPr>
          <a:xfrm>
            <a:off x="6096000" y="5011738"/>
            <a:ext cx="533400" cy="142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5355" name="TextBox 34"/>
          <p:cNvSpPr txBox="1">
            <a:spLocks noChangeArrowheads="1"/>
          </p:cNvSpPr>
          <p:nvPr/>
        </p:nvSpPr>
        <p:spPr bwMode="auto">
          <a:xfrm>
            <a:off x="3276600" y="61293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200" b="1" dirty="0">
                <a:latin typeface="Arial" panose="020B0604020202020204" pitchFamily="34" charset="0"/>
              </a:rPr>
              <a:t>$5.00</a:t>
            </a:r>
          </a:p>
        </p:txBody>
      </p:sp>
      <p:sp>
        <p:nvSpPr>
          <p:cNvPr id="55356" name="TextBox 35"/>
          <p:cNvSpPr txBox="1">
            <a:spLocks noChangeArrowheads="1"/>
          </p:cNvSpPr>
          <p:nvPr/>
        </p:nvSpPr>
        <p:spPr bwMode="auto">
          <a:xfrm>
            <a:off x="3870325" y="5713413"/>
            <a:ext cx="701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endParaRPr lang="en-US" altLang="en-US" sz="800" dirty="0">
              <a:latin typeface="Arial" panose="020B0604020202020204" pitchFamily="34" charset="0"/>
            </a:endParaRPr>
          </a:p>
          <a:p>
            <a:pPr algn="ctr" eaLnBrk="1" hangingPunct="1">
              <a:spcBef>
                <a:spcPct val="0"/>
              </a:spcBef>
              <a:buClrTx/>
              <a:buFontTx/>
              <a:buNone/>
            </a:pPr>
            <a:r>
              <a:rPr lang="en-US" altLang="en-US" sz="1200" b="1" dirty="0">
                <a:latin typeface="Arial" panose="020B0604020202020204" pitchFamily="34" charset="0"/>
              </a:rPr>
              <a:t>$3.75</a:t>
            </a:r>
          </a:p>
        </p:txBody>
      </p:sp>
      <p:sp>
        <p:nvSpPr>
          <p:cNvPr id="37" name="Rectangle 36"/>
          <p:cNvSpPr/>
          <p:nvPr/>
        </p:nvSpPr>
        <p:spPr>
          <a:xfrm>
            <a:off x="3962400" y="6075363"/>
            <a:ext cx="533400" cy="325437"/>
          </a:xfrm>
          <a:prstGeom prst="rect">
            <a:avLst/>
          </a:prstGeom>
          <a:solidFill>
            <a:srgbClr val="9BD9B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5358" name="TextBox 37"/>
          <p:cNvSpPr txBox="1">
            <a:spLocks noChangeArrowheads="1"/>
          </p:cNvSpPr>
          <p:nvPr/>
        </p:nvSpPr>
        <p:spPr bwMode="auto">
          <a:xfrm>
            <a:off x="4419600" y="5581650"/>
            <a:ext cx="777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b="1" dirty="0">
                <a:latin typeface="Arial" panose="020B0604020202020204" pitchFamily="34" charset="0"/>
              </a:rPr>
              <a:t>$2.81</a:t>
            </a:r>
          </a:p>
        </p:txBody>
      </p:sp>
      <p:sp>
        <p:nvSpPr>
          <p:cNvPr id="55359" name="TextBox 38"/>
          <p:cNvSpPr txBox="1">
            <a:spLocks noChangeArrowheads="1"/>
          </p:cNvSpPr>
          <p:nvPr/>
        </p:nvSpPr>
        <p:spPr bwMode="auto">
          <a:xfrm>
            <a:off x="4495800" y="5753100"/>
            <a:ext cx="549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endParaRPr lang="en-US" altLang="en-US" sz="800" dirty="0">
              <a:latin typeface="Arial" panose="020B0604020202020204" pitchFamily="34" charset="0"/>
            </a:endParaRPr>
          </a:p>
          <a:p>
            <a:pPr algn="ctr" eaLnBrk="1" hangingPunct="1">
              <a:spcBef>
                <a:spcPct val="0"/>
              </a:spcBef>
              <a:buClrTx/>
              <a:buFontTx/>
              <a:buNone/>
            </a:pPr>
            <a:endParaRPr lang="en-US" altLang="en-US" sz="800" dirty="0">
              <a:latin typeface="Arial" panose="020B0604020202020204" pitchFamily="34" charset="0"/>
            </a:endParaRPr>
          </a:p>
        </p:txBody>
      </p:sp>
      <p:sp>
        <p:nvSpPr>
          <p:cNvPr id="40" name="Rectangle 39"/>
          <p:cNvSpPr/>
          <p:nvPr/>
        </p:nvSpPr>
        <p:spPr>
          <a:xfrm>
            <a:off x="4495800" y="5829300"/>
            <a:ext cx="533400" cy="584200"/>
          </a:xfrm>
          <a:prstGeom prst="rect">
            <a:avLst/>
          </a:prstGeom>
          <a:solidFill>
            <a:srgbClr val="9BD9B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1" name="Rectangle 40"/>
          <p:cNvSpPr/>
          <p:nvPr/>
        </p:nvSpPr>
        <p:spPr>
          <a:xfrm>
            <a:off x="5562600" y="5429250"/>
            <a:ext cx="533400" cy="974725"/>
          </a:xfrm>
          <a:prstGeom prst="rect">
            <a:avLst/>
          </a:prstGeom>
          <a:solidFill>
            <a:srgbClr val="9BD9B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2" name="Rectangle 41"/>
          <p:cNvSpPr/>
          <p:nvPr/>
        </p:nvSpPr>
        <p:spPr>
          <a:xfrm>
            <a:off x="6096000" y="5276850"/>
            <a:ext cx="533400" cy="1104900"/>
          </a:xfrm>
          <a:prstGeom prst="rect">
            <a:avLst/>
          </a:prstGeom>
          <a:solidFill>
            <a:srgbClr val="9BD9B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3" name="Rectangle 42"/>
          <p:cNvSpPr/>
          <p:nvPr/>
        </p:nvSpPr>
        <p:spPr>
          <a:xfrm>
            <a:off x="5029200" y="5638800"/>
            <a:ext cx="533400" cy="779463"/>
          </a:xfrm>
          <a:prstGeom prst="rect">
            <a:avLst/>
          </a:prstGeom>
          <a:solidFill>
            <a:srgbClr val="9BD9B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5364" name="TextBox 43"/>
          <p:cNvSpPr txBox="1">
            <a:spLocks noChangeArrowheads="1"/>
          </p:cNvSpPr>
          <p:nvPr/>
        </p:nvSpPr>
        <p:spPr bwMode="auto">
          <a:xfrm>
            <a:off x="4953000" y="53863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b="1" dirty="0">
                <a:latin typeface="Arial" panose="020B0604020202020204" pitchFamily="34" charset="0"/>
              </a:rPr>
              <a:t>$2.11</a:t>
            </a:r>
          </a:p>
        </p:txBody>
      </p:sp>
      <p:sp>
        <p:nvSpPr>
          <p:cNvPr id="55365" name="TextBox 44"/>
          <p:cNvSpPr txBox="1">
            <a:spLocks noChangeArrowheads="1"/>
          </p:cNvSpPr>
          <p:nvPr/>
        </p:nvSpPr>
        <p:spPr bwMode="auto">
          <a:xfrm>
            <a:off x="5467350" y="5181600"/>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a:t>
            </a:r>
            <a:r>
              <a:rPr lang="en-US" altLang="en-US" sz="1200" b="1" dirty="0">
                <a:latin typeface="Arial" panose="020B0604020202020204" pitchFamily="34" charset="0"/>
              </a:rPr>
              <a:t>1.58</a:t>
            </a:r>
          </a:p>
        </p:txBody>
      </p:sp>
      <p:sp>
        <p:nvSpPr>
          <p:cNvPr id="55366" name="TextBox 45"/>
          <p:cNvSpPr txBox="1">
            <a:spLocks noChangeArrowheads="1"/>
          </p:cNvSpPr>
          <p:nvPr/>
        </p:nvSpPr>
        <p:spPr bwMode="auto">
          <a:xfrm>
            <a:off x="6019800" y="5029200"/>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a:t>
            </a:r>
            <a:r>
              <a:rPr lang="en-US" altLang="en-US" sz="1200" b="1" dirty="0">
                <a:latin typeface="Arial" panose="020B0604020202020204" pitchFamily="34" charset="0"/>
              </a:rPr>
              <a:t>4.75</a:t>
            </a:r>
          </a:p>
        </p:txBody>
      </p:sp>
      <p:sp>
        <p:nvSpPr>
          <p:cNvPr id="55367" name="TextBox 46"/>
          <p:cNvSpPr txBox="1">
            <a:spLocks noChangeArrowheads="1"/>
          </p:cNvSpPr>
          <p:nvPr/>
        </p:nvSpPr>
        <p:spPr bwMode="auto">
          <a:xfrm rot="16200000">
            <a:off x="1450978" y="5245268"/>
            <a:ext cx="1447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b="1" dirty="0">
                <a:latin typeface="Arial" panose="020B0604020202020204" pitchFamily="34" charset="0"/>
              </a:rPr>
              <a:t>Cumulative income,</a:t>
            </a:r>
          </a:p>
          <a:p>
            <a:pPr algn="ctr" eaLnBrk="1" hangingPunct="1">
              <a:spcBef>
                <a:spcPct val="0"/>
              </a:spcBef>
              <a:buClrTx/>
              <a:buFontTx/>
              <a:buNone/>
            </a:pPr>
            <a:r>
              <a:rPr lang="en-US" altLang="en-US" sz="1200" b="1" dirty="0">
                <a:latin typeface="Arial" panose="020B0604020202020204" pitchFamily="34" charset="0"/>
              </a:rPr>
              <a:t>GDP </a:t>
            </a:r>
          </a:p>
          <a:p>
            <a:pPr algn="ctr" eaLnBrk="1" hangingPunct="1">
              <a:spcBef>
                <a:spcPct val="0"/>
              </a:spcBef>
              <a:buClrTx/>
              <a:buFontTx/>
              <a:buNone/>
            </a:pPr>
            <a:r>
              <a:rPr lang="en-US" altLang="en-US" sz="1200" b="1" dirty="0">
                <a:latin typeface="Arial" panose="020B0604020202020204" pitchFamily="34" charset="0"/>
              </a:rPr>
              <a:t>(billions of dollars)</a:t>
            </a:r>
          </a:p>
        </p:txBody>
      </p:sp>
      <p:sp>
        <p:nvSpPr>
          <p:cNvPr id="55368" name="TextBox 47"/>
          <p:cNvSpPr txBox="1">
            <a:spLocks noChangeArrowheads="1"/>
          </p:cNvSpPr>
          <p:nvPr/>
        </p:nvSpPr>
        <p:spPr bwMode="auto">
          <a:xfrm>
            <a:off x="2498725" y="4938713"/>
            <a:ext cx="5492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900" b="1" dirty="0">
                <a:latin typeface="Arial" panose="020B0604020202020204" pitchFamily="34" charset="0"/>
              </a:rPr>
              <a:t>20.00</a:t>
            </a:r>
          </a:p>
          <a:p>
            <a:pPr algn="r" eaLnBrk="1" hangingPunct="1">
              <a:spcBef>
                <a:spcPct val="0"/>
              </a:spcBef>
              <a:buClrTx/>
              <a:buFontTx/>
              <a:buNone/>
            </a:pPr>
            <a:endParaRPr lang="en-US" altLang="en-US" sz="900" b="1" dirty="0">
              <a:latin typeface="Arial" panose="020B0604020202020204" pitchFamily="34" charset="0"/>
            </a:endParaRPr>
          </a:p>
          <a:p>
            <a:pPr algn="r" eaLnBrk="1" hangingPunct="1">
              <a:spcBef>
                <a:spcPct val="0"/>
              </a:spcBef>
              <a:buClrTx/>
              <a:buFontTx/>
              <a:buNone/>
            </a:pPr>
            <a:r>
              <a:rPr lang="en-US" altLang="en-US" sz="900" b="1" dirty="0">
                <a:latin typeface="Arial" panose="020B0604020202020204" pitchFamily="34" charset="0"/>
              </a:rPr>
              <a:t>15.25</a:t>
            </a:r>
          </a:p>
          <a:p>
            <a:pPr algn="r" eaLnBrk="1" hangingPunct="1">
              <a:spcBef>
                <a:spcPct val="0"/>
              </a:spcBef>
              <a:buClrTx/>
              <a:buFontTx/>
              <a:buNone/>
            </a:pPr>
            <a:r>
              <a:rPr lang="en-US" altLang="en-US" sz="900" b="1" dirty="0">
                <a:latin typeface="Arial" panose="020B0604020202020204" pitchFamily="34" charset="0"/>
              </a:rPr>
              <a:t>13.67</a:t>
            </a:r>
          </a:p>
          <a:p>
            <a:pPr algn="r" eaLnBrk="1" hangingPunct="1">
              <a:spcBef>
                <a:spcPct val="0"/>
              </a:spcBef>
              <a:buClrTx/>
              <a:buFontTx/>
              <a:buNone/>
            </a:pPr>
            <a:endParaRPr lang="en-US" altLang="en-US" sz="900" b="1" dirty="0">
              <a:latin typeface="Arial" panose="020B0604020202020204" pitchFamily="34" charset="0"/>
            </a:endParaRPr>
          </a:p>
          <a:p>
            <a:pPr algn="r" eaLnBrk="1" hangingPunct="1">
              <a:spcBef>
                <a:spcPct val="0"/>
              </a:spcBef>
              <a:buClrTx/>
              <a:buFontTx/>
              <a:buNone/>
            </a:pPr>
            <a:r>
              <a:rPr lang="en-US" altLang="en-US" sz="900" b="1" dirty="0">
                <a:latin typeface="Arial" panose="020B0604020202020204" pitchFamily="34" charset="0"/>
              </a:rPr>
              <a:t>11.56</a:t>
            </a:r>
          </a:p>
          <a:p>
            <a:pPr algn="r" eaLnBrk="1" hangingPunct="1">
              <a:spcBef>
                <a:spcPct val="0"/>
              </a:spcBef>
              <a:buClrTx/>
              <a:buFontTx/>
              <a:buNone/>
            </a:pPr>
            <a:endParaRPr lang="en-US" altLang="en-US" sz="900" b="1" dirty="0">
              <a:latin typeface="Arial" panose="020B0604020202020204" pitchFamily="34" charset="0"/>
            </a:endParaRPr>
          </a:p>
          <a:p>
            <a:pPr algn="r" eaLnBrk="1" hangingPunct="1">
              <a:spcBef>
                <a:spcPct val="0"/>
              </a:spcBef>
              <a:buClrTx/>
              <a:buFontTx/>
              <a:buNone/>
            </a:pPr>
            <a:r>
              <a:rPr lang="en-US" altLang="en-US" sz="900" b="1" dirty="0">
                <a:latin typeface="Arial" panose="020B0604020202020204" pitchFamily="34" charset="0"/>
              </a:rPr>
              <a:t>8.75</a:t>
            </a:r>
          </a:p>
          <a:p>
            <a:pPr algn="r" eaLnBrk="1" hangingPunct="1">
              <a:spcBef>
                <a:spcPct val="0"/>
              </a:spcBef>
              <a:buClrTx/>
              <a:buFontTx/>
              <a:buNone/>
            </a:pPr>
            <a:endParaRPr lang="en-US" altLang="en-US" sz="900" b="1" dirty="0">
              <a:latin typeface="Arial" panose="020B0604020202020204" pitchFamily="34" charset="0"/>
            </a:endParaRPr>
          </a:p>
          <a:p>
            <a:pPr algn="r" eaLnBrk="1" hangingPunct="1">
              <a:spcBef>
                <a:spcPct val="0"/>
              </a:spcBef>
              <a:buClrTx/>
              <a:buFontTx/>
              <a:buNone/>
            </a:pPr>
            <a:r>
              <a:rPr lang="en-US" altLang="en-US" sz="900" b="1" dirty="0">
                <a:latin typeface="Arial" panose="020B0604020202020204" pitchFamily="34" charset="0"/>
              </a:rPr>
              <a:t>5.00</a:t>
            </a:r>
          </a:p>
        </p:txBody>
      </p:sp>
      <p:sp>
        <p:nvSpPr>
          <p:cNvPr id="55369" name="TextBox 49"/>
          <p:cNvSpPr txBox="1">
            <a:spLocks noChangeArrowheads="1"/>
          </p:cNvSpPr>
          <p:nvPr/>
        </p:nvSpPr>
        <p:spPr bwMode="auto">
          <a:xfrm>
            <a:off x="4114800" y="641985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2</a:t>
            </a:r>
          </a:p>
        </p:txBody>
      </p:sp>
      <p:sp>
        <p:nvSpPr>
          <p:cNvPr id="55370" name="TextBox 50"/>
          <p:cNvSpPr txBox="1">
            <a:spLocks noChangeArrowheads="1"/>
          </p:cNvSpPr>
          <p:nvPr/>
        </p:nvSpPr>
        <p:spPr bwMode="auto">
          <a:xfrm>
            <a:off x="4648200" y="641985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3</a:t>
            </a:r>
          </a:p>
        </p:txBody>
      </p:sp>
      <p:sp>
        <p:nvSpPr>
          <p:cNvPr id="55371" name="TextBox 51"/>
          <p:cNvSpPr txBox="1">
            <a:spLocks noChangeArrowheads="1"/>
          </p:cNvSpPr>
          <p:nvPr/>
        </p:nvSpPr>
        <p:spPr bwMode="auto">
          <a:xfrm>
            <a:off x="5715000" y="641985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5</a:t>
            </a:r>
          </a:p>
        </p:txBody>
      </p:sp>
      <p:sp>
        <p:nvSpPr>
          <p:cNvPr id="55372" name="TextBox 52"/>
          <p:cNvSpPr txBox="1">
            <a:spLocks noChangeArrowheads="1"/>
          </p:cNvSpPr>
          <p:nvPr/>
        </p:nvSpPr>
        <p:spPr bwMode="auto">
          <a:xfrm>
            <a:off x="5181600" y="641985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4</a:t>
            </a:r>
          </a:p>
        </p:txBody>
      </p:sp>
      <p:sp>
        <p:nvSpPr>
          <p:cNvPr id="55373" name="TextBox 53"/>
          <p:cNvSpPr txBox="1">
            <a:spLocks noChangeArrowheads="1"/>
          </p:cNvSpPr>
          <p:nvPr/>
        </p:nvSpPr>
        <p:spPr bwMode="auto">
          <a:xfrm>
            <a:off x="5924549" y="6413500"/>
            <a:ext cx="838201" cy="28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All others</a:t>
            </a:r>
          </a:p>
        </p:txBody>
      </p:sp>
      <p:sp>
        <p:nvSpPr>
          <p:cNvPr id="55374" name="TextBox 54"/>
          <p:cNvSpPr txBox="1">
            <a:spLocks noChangeArrowheads="1"/>
          </p:cNvSpPr>
          <p:nvPr/>
        </p:nvSpPr>
        <p:spPr bwMode="auto">
          <a:xfrm>
            <a:off x="3581400" y="641985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1</a:t>
            </a:r>
          </a:p>
        </p:txBody>
      </p:sp>
      <p:sp>
        <p:nvSpPr>
          <p:cNvPr id="2" name="Rectangle 41"/>
          <p:cNvSpPr/>
          <p:nvPr/>
        </p:nvSpPr>
        <p:spPr>
          <a:xfrm>
            <a:off x="6076950" y="5295900"/>
            <a:ext cx="533400" cy="1104900"/>
          </a:xfrm>
          <a:prstGeom prst="rect">
            <a:avLst/>
          </a:prstGeom>
          <a:solidFill>
            <a:srgbClr val="9BD9B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Multiplier and Marginal Propensities</a:t>
            </a:r>
          </a:p>
        </p:txBody>
      </p:sp>
      <p:sp>
        <p:nvSpPr>
          <p:cNvPr id="57347" name="Rectangle 3"/>
          <p:cNvSpPr>
            <a:spLocks noGrp="1" noChangeArrowheads="1"/>
          </p:cNvSpPr>
          <p:nvPr>
            <p:ph idx="1"/>
          </p:nvPr>
        </p:nvSpPr>
        <p:spPr>
          <a:xfrm>
            <a:off x="457200" y="1676400"/>
            <a:ext cx="7620000" cy="4800600"/>
          </a:xfrm>
        </p:spPr>
        <p:txBody>
          <a:bodyPr/>
          <a:lstStyle/>
          <a:p>
            <a:pPr eaLnBrk="1" hangingPunct="1"/>
            <a:r>
              <a:rPr lang="en-US" altLang="en-US" sz="3200" dirty="0"/>
              <a:t>Multiplier and MPC directly related</a:t>
            </a:r>
          </a:p>
          <a:p>
            <a:pPr lvl="1" eaLnBrk="1" hangingPunct="1">
              <a:buClr>
                <a:schemeClr val="accent1"/>
              </a:buClr>
            </a:pPr>
            <a:r>
              <a:rPr lang="en-US" altLang="en-US" sz="3200" dirty="0"/>
              <a:t>Large MPC results in larger increases in spending</a:t>
            </a:r>
          </a:p>
          <a:p>
            <a:pPr eaLnBrk="1" hangingPunct="1"/>
            <a:r>
              <a:rPr lang="en-US" altLang="en-US" sz="3200" dirty="0"/>
              <a:t>Multiplier and MPS inversely related</a:t>
            </a:r>
          </a:p>
          <a:p>
            <a:pPr lvl="1" eaLnBrk="1" hangingPunct="1">
              <a:buClr>
                <a:schemeClr val="accent1"/>
              </a:buClr>
            </a:pPr>
            <a:r>
              <a:rPr lang="en-US" altLang="en-US" sz="3200" dirty="0"/>
              <a:t>Large MPS results in smaller increases in spending</a:t>
            </a:r>
          </a:p>
        </p:txBody>
      </p:sp>
      <p:grpSp>
        <p:nvGrpSpPr>
          <p:cNvPr id="57348" name="Group 6"/>
          <p:cNvGrpSpPr>
            <a:grpSpLocks/>
          </p:cNvGrpSpPr>
          <p:nvPr/>
        </p:nvGrpSpPr>
        <p:grpSpPr bwMode="auto">
          <a:xfrm>
            <a:off x="787400" y="4979989"/>
            <a:ext cx="2849563" cy="887410"/>
            <a:chOff x="1447800" y="4293630"/>
            <a:chExt cx="2849880" cy="888085"/>
          </a:xfrm>
        </p:grpSpPr>
        <p:sp>
          <p:nvSpPr>
            <p:cNvPr id="57355" name="TextBox 7"/>
            <p:cNvSpPr txBox="1">
              <a:spLocks noChangeArrowheads="1"/>
            </p:cNvSpPr>
            <p:nvPr/>
          </p:nvSpPr>
          <p:spPr bwMode="auto">
            <a:xfrm>
              <a:off x="1447800" y="4495917"/>
              <a:ext cx="17373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b="1" dirty="0">
                  <a:latin typeface="Arial" panose="020B0604020202020204" pitchFamily="34" charset="0"/>
                </a:rPr>
                <a:t>Multiplier =</a:t>
              </a:r>
            </a:p>
          </p:txBody>
        </p:sp>
        <p:sp>
          <p:nvSpPr>
            <p:cNvPr id="57356" name="TextBox 8"/>
            <p:cNvSpPr txBox="1">
              <a:spLocks noChangeArrowheads="1"/>
            </p:cNvSpPr>
            <p:nvPr/>
          </p:nvSpPr>
          <p:spPr bwMode="auto">
            <a:xfrm>
              <a:off x="3261360" y="4293630"/>
              <a:ext cx="914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b="1" dirty="0">
                  <a:latin typeface="Arial" panose="020B0604020202020204" pitchFamily="34" charset="0"/>
                </a:rPr>
                <a:t>1</a:t>
              </a:r>
            </a:p>
          </p:txBody>
        </p:sp>
        <p:sp>
          <p:nvSpPr>
            <p:cNvPr id="57357" name="TextBox 9"/>
            <p:cNvSpPr txBox="1">
              <a:spLocks noChangeArrowheads="1"/>
            </p:cNvSpPr>
            <p:nvPr/>
          </p:nvSpPr>
          <p:spPr bwMode="auto">
            <a:xfrm>
              <a:off x="3108960" y="4750828"/>
              <a:ext cx="11887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b="1" dirty="0">
                  <a:latin typeface="Arial" panose="020B0604020202020204" pitchFamily="34" charset="0"/>
                </a:rPr>
                <a:t>1- MPC</a:t>
              </a:r>
            </a:p>
          </p:txBody>
        </p:sp>
        <p:cxnSp>
          <p:nvCxnSpPr>
            <p:cNvPr id="11" name="Straight Connector 10"/>
            <p:cNvCxnSpPr/>
            <p:nvPr/>
          </p:nvCxnSpPr>
          <p:spPr>
            <a:xfrm>
              <a:off x="3200595" y="4722581"/>
              <a:ext cx="10050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7349" name="Group 11"/>
          <p:cNvGrpSpPr>
            <a:grpSpLocks/>
          </p:cNvGrpSpPr>
          <p:nvPr/>
        </p:nvGrpSpPr>
        <p:grpSpPr bwMode="auto">
          <a:xfrm>
            <a:off x="4185542" y="4979989"/>
            <a:ext cx="2849562" cy="887411"/>
            <a:chOff x="1447800" y="4319944"/>
            <a:chExt cx="2849880" cy="888086"/>
          </a:xfrm>
        </p:grpSpPr>
        <p:sp>
          <p:nvSpPr>
            <p:cNvPr id="57351" name="TextBox 12"/>
            <p:cNvSpPr txBox="1">
              <a:spLocks noChangeArrowheads="1"/>
            </p:cNvSpPr>
            <p:nvPr/>
          </p:nvSpPr>
          <p:spPr bwMode="auto">
            <a:xfrm>
              <a:off x="1447800" y="4522231"/>
              <a:ext cx="17373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b="1" dirty="0">
                  <a:latin typeface="Arial" panose="020B0604020202020204" pitchFamily="34" charset="0"/>
                </a:rPr>
                <a:t>Multiplier =</a:t>
              </a:r>
            </a:p>
          </p:txBody>
        </p:sp>
        <p:sp>
          <p:nvSpPr>
            <p:cNvPr id="57352" name="TextBox 13"/>
            <p:cNvSpPr txBox="1">
              <a:spLocks noChangeArrowheads="1"/>
            </p:cNvSpPr>
            <p:nvPr/>
          </p:nvSpPr>
          <p:spPr bwMode="auto">
            <a:xfrm>
              <a:off x="3261360" y="4319944"/>
              <a:ext cx="914400"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b="1" dirty="0">
                  <a:latin typeface="Arial" panose="020B0604020202020204" pitchFamily="34" charset="0"/>
                </a:rPr>
                <a:t>1</a:t>
              </a:r>
            </a:p>
          </p:txBody>
        </p:sp>
        <p:sp>
          <p:nvSpPr>
            <p:cNvPr id="57353" name="TextBox 14"/>
            <p:cNvSpPr txBox="1">
              <a:spLocks noChangeArrowheads="1"/>
            </p:cNvSpPr>
            <p:nvPr/>
          </p:nvSpPr>
          <p:spPr bwMode="auto">
            <a:xfrm>
              <a:off x="3108960" y="4777143"/>
              <a:ext cx="11887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b="1" dirty="0">
                  <a:latin typeface="Arial" panose="020B0604020202020204" pitchFamily="34" charset="0"/>
                </a:rPr>
                <a:t>MPS</a:t>
              </a:r>
            </a:p>
          </p:txBody>
        </p:sp>
        <p:cxnSp>
          <p:nvCxnSpPr>
            <p:cNvPr id="16" name="Straight Connector 15"/>
            <p:cNvCxnSpPr/>
            <p:nvPr/>
          </p:nvCxnSpPr>
          <p:spPr>
            <a:xfrm>
              <a:off x="3200596" y="4748895"/>
              <a:ext cx="1004999"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28600"/>
            <a:ext cx="7620000" cy="1143000"/>
          </a:xfrm>
        </p:spPr>
        <p:txBody>
          <a:bodyPr/>
          <a:lstStyle/>
          <a:p>
            <a:pPr eaLnBrk="1" fontAlgn="auto" hangingPunct="1">
              <a:spcAft>
                <a:spcPts val="0"/>
              </a:spcAft>
              <a:defRPr/>
            </a:pPr>
            <a:r>
              <a:rPr lang="en-US" altLang="en-US" dirty="0">
                <a:ea typeface="+mj-ea"/>
              </a:rPr>
              <a:t>Multiplier and Marginal Propensities Continued</a:t>
            </a:r>
          </a:p>
        </p:txBody>
      </p:sp>
      <p:sp>
        <p:nvSpPr>
          <p:cNvPr id="59395" name="Rectangle 68"/>
          <p:cNvSpPr>
            <a:spLocks noChangeArrowheads="1"/>
          </p:cNvSpPr>
          <p:nvPr/>
        </p:nvSpPr>
        <p:spPr bwMode="auto">
          <a:xfrm>
            <a:off x="2286000" y="2209800"/>
            <a:ext cx="4694238" cy="712787"/>
          </a:xfrm>
          <a:prstGeom prst="rect">
            <a:avLst/>
          </a:prstGeom>
          <a:solidFill>
            <a:srgbClr val="9BD9B4"/>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b="1" dirty="0">
                <a:latin typeface="Arial" panose="020B0604020202020204" pitchFamily="34" charset="0"/>
              </a:rPr>
              <a:t>10</a:t>
            </a:r>
          </a:p>
        </p:txBody>
      </p:sp>
      <p:sp>
        <p:nvSpPr>
          <p:cNvPr id="59396" name="Rectangle 73"/>
          <p:cNvSpPr>
            <a:spLocks noChangeArrowheads="1"/>
          </p:cNvSpPr>
          <p:nvPr/>
        </p:nvSpPr>
        <p:spPr bwMode="auto">
          <a:xfrm>
            <a:off x="2286000" y="3076575"/>
            <a:ext cx="2346325" cy="712787"/>
          </a:xfrm>
          <a:prstGeom prst="rect">
            <a:avLst/>
          </a:prstGeom>
          <a:solidFill>
            <a:srgbClr val="9BD9B4"/>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b="1" dirty="0">
                <a:latin typeface="Arial" panose="020B0604020202020204" pitchFamily="34" charset="0"/>
              </a:rPr>
              <a:t>5</a:t>
            </a:r>
          </a:p>
        </p:txBody>
      </p:sp>
      <p:sp>
        <p:nvSpPr>
          <p:cNvPr id="59397" name="Rectangle 74"/>
          <p:cNvSpPr>
            <a:spLocks noChangeArrowheads="1"/>
          </p:cNvSpPr>
          <p:nvPr/>
        </p:nvSpPr>
        <p:spPr bwMode="auto">
          <a:xfrm>
            <a:off x="2286000" y="3943350"/>
            <a:ext cx="1819275" cy="712787"/>
          </a:xfrm>
          <a:prstGeom prst="rect">
            <a:avLst/>
          </a:prstGeom>
          <a:solidFill>
            <a:srgbClr val="9BD9B4"/>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b="1" dirty="0">
                <a:latin typeface="Arial" panose="020B0604020202020204" pitchFamily="34" charset="0"/>
              </a:rPr>
              <a:t>4</a:t>
            </a:r>
          </a:p>
        </p:txBody>
      </p:sp>
      <p:sp>
        <p:nvSpPr>
          <p:cNvPr id="59398" name="Rectangle 75"/>
          <p:cNvSpPr>
            <a:spLocks noChangeArrowheads="1"/>
          </p:cNvSpPr>
          <p:nvPr/>
        </p:nvSpPr>
        <p:spPr bwMode="auto">
          <a:xfrm>
            <a:off x="2286000" y="4810125"/>
            <a:ext cx="1371600" cy="712787"/>
          </a:xfrm>
          <a:prstGeom prst="rect">
            <a:avLst/>
          </a:prstGeom>
          <a:solidFill>
            <a:srgbClr val="9BD9B4"/>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b="1" dirty="0">
                <a:latin typeface="Arial" panose="020B0604020202020204" pitchFamily="34" charset="0"/>
              </a:rPr>
              <a:t>3</a:t>
            </a:r>
          </a:p>
        </p:txBody>
      </p:sp>
      <p:sp>
        <p:nvSpPr>
          <p:cNvPr id="59399" name="Rectangle 76"/>
          <p:cNvSpPr>
            <a:spLocks noChangeArrowheads="1"/>
          </p:cNvSpPr>
          <p:nvPr/>
        </p:nvSpPr>
        <p:spPr bwMode="auto">
          <a:xfrm>
            <a:off x="2286000" y="5676900"/>
            <a:ext cx="1028700" cy="712787"/>
          </a:xfrm>
          <a:prstGeom prst="rect">
            <a:avLst/>
          </a:prstGeom>
          <a:solidFill>
            <a:srgbClr val="9BD9B4"/>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b="1" dirty="0">
                <a:latin typeface="Arial" panose="020B0604020202020204" pitchFamily="34" charset="0"/>
              </a:rPr>
              <a:t>2</a:t>
            </a:r>
          </a:p>
        </p:txBody>
      </p:sp>
      <p:sp>
        <p:nvSpPr>
          <p:cNvPr id="59400" name="Rectangle 77"/>
          <p:cNvSpPr>
            <a:spLocks noChangeArrowheads="1"/>
          </p:cNvSpPr>
          <p:nvPr/>
        </p:nvSpPr>
        <p:spPr bwMode="auto">
          <a:xfrm>
            <a:off x="1881188" y="5676900"/>
            <a:ext cx="338137" cy="712787"/>
          </a:xfrm>
          <a:prstGeom prst="rect">
            <a:avLst/>
          </a:prstGeom>
          <a:solidFill>
            <a:srgbClr val="BBE0E3"/>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b="1" dirty="0">
                <a:latin typeface="Arial" panose="020B0604020202020204" pitchFamily="34" charset="0"/>
              </a:rPr>
              <a:t>.5</a:t>
            </a:r>
          </a:p>
        </p:txBody>
      </p:sp>
      <p:sp>
        <p:nvSpPr>
          <p:cNvPr id="59401" name="Rectangle 78"/>
          <p:cNvSpPr>
            <a:spLocks noChangeArrowheads="1"/>
          </p:cNvSpPr>
          <p:nvPr/>
        </p:nvSpPr>
        <p:spPr bwMode="auto">
          <a:xfrm>
            <a:off x="1790700" y="4810125"/>
            <a:ext cx="428625" cy="712787"/>
          </a:xfrm>
          <a:prstGeom prst="rect">
            <a:avLst/>
          </a:prstGeom>
          <a:solidFill>
            <a:srgbClr val="BBE0E3"/>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b="1" dirty="0">
                <a:latin typeface="Arial" panose="020B0604020202020204" pitchFamily="34" charset="0"/>
              </a:rPr>
              <a:t>.67</a:t>
            </a:r>
          </a:p>
        </p:txBody>
      </p:sp>
      <p:sp>
        <p:nvSpPr>
          <p:cNvPr id="59402" name="Rectangle 79"/>
          <p:cNvSpPr>
            <a:spLocks noChangeArrowheads="1"/>
          </p:cNvSpPr>
          <p:nvPr/>
        </p:nvSpPr>
        <p:spPr bwMode="auto">
          <a:xfrm>
            <a:off x="1770063" y="3943350"/>
            <a:ext cx="449262" cy="712787"/>
          </a:xfrm>
          <a:prstGeom prst="rect">
            <a:avLst/>
          </a:prstGeom>
          <a:solidFill>
            <a:srgbClr val="BBE0E3"/>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b="1" dirty="0">
                <a:latin typeface="Arial" panose="020B0604020202020204" pitchFamily="34" charset="0"/>
              </a:rPr>
              <a:t>.75</a:t>
            </a:r>
          </a:p>
        </p:txBody>
      </p:sp>
      <p:sp>
        <p:nvSpPr>
          <p:cNvPr id="59403" name="Rectangle 80"/>
          <p:cNvSpPr>
            <a:spLocks noChangeArrowheads="1"/>
          </p:cNvSpPr>
          <p:nvPr/>
        </p:nvSpPr>
        <p:spPr bwMode="auto">
          <a:xfrm>
            <a:off x="1698625" y="3076575"/>
            <a:ext cx="520700" cy="712787"/>
          </a:xfrm>
          <a:prstGeom prst="rect">
            <a:avLst/>
          </a:prstGeom>
          <a:solidFill>
            <a:srgbClr val="BBE0E3"/>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b="1" dirty="0">
                <a:latin typeface="Arial" panose="020B0604020202020204" pitchFamily="34" charset="0"/>
              </a:rPr>
              <a:t>.8</a:t>
            </a:r>
          </a:p>
        </p:txBody>
      </p:sp>
      <p:sp>
        <p:nvSpPr>
          <p:cNvPr id="59404" name="Rectangle 81"/>
          <p:cNvSpPr>
            <a:spLocks noChangeArrowheads="1"/>
          </p:cNvSpPr>
          <p:nvPr/>
        </p:nvSpPr>
        <p:spPr bwMode="auto">
          <a:xfrm>
            <a:off x="1606550" y="2209800"/>
            <a:ext cx="612775" cy="712787"/>
          </a:xfrm>
          <a:prstGeom prst="rect">
            <a:avLst/>
          </a:prstGeom>
          <a:solidFill>
            <a:srgbClr val="BBE0E3"/>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b="1" dirty="0">
                <a:latin typeface="Arial" panose="020B0604020202020204" pitchFamily="34" charset="0"/>
              </a:rPr>
              <a:t>.9</a:t>
            </a:r>
          </a:p>
        </p:txBody>
      </p:sp>
      <p:sp>
        <p:nvSpPr>
          <p:cNvPr id="59405" name="Text Box 82"/>
          <p:cNvSpPr txBox="1">
            <a:spLocks noChangeArrowheads="1"/>
          </p:cNvSpPr>
          <p:nvPr/>
        </p:nvSpPr>
        <p:spPr bwMode="auto">
          <a:xfrm>
            <a:off x="1460500" y="1728787"/>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dirty="0">
                <a:latin typeface="Arial" panose="020B0604020202020204" pitchFamily="34" charset="0"/>
              </a:rPr>
              <a:t>MPC</a:t>
            </a:r>
          </a:p>
        </p:txBody>
      </p:sp>
      <p:sp>
        <p:nvSpPr>
          <p:cNvPr id="59406" name="Text Box 83"/>
          <p:cNvSpPr txBox="1">
            <a:spLocks noChangeArrowheads="1"/>
          </p:cNvSpPr>
          <p:nvPr/>
        </p:nvSpPr>
        <p:spPr bwMode="auto">
          <a:xfrm>
            <a:off x="3956050" y="1728787"/>
            <a:ext cx="1536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dirty="0">
                <a:latin typeface="Arial" panose="020B0604020202020204" pitchFamily="34" charset="0"/>
              </a:rPr>
              <a:t>Multiplier</a:t>
            </a:r>
          </a:p>
        </p:txBody>
      </p:sp>
      <p:sp>
        <p:nvSpPr>
          <p:cNvPr id="59407" name="Line 67"/>
          <p:cNvSpPr>
            <a:spLocks noChangeShapeType="1"/>
          </p:cNvSpPr>
          <p:nvPr/>
        </p:nvSpPr>
        <p:spPr bwMode="auto">
          <a:xfrm>
            <a:off x="2255838" y="2200275"/>
            <a:ext cx="0" cy="42084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The Actual Multiplier Effect?</a:t>
            </a:r>
          </a:p>
        </p:txBody>
      </p:sp>
      <p:sp>
        <p:nvSpPr>
          <p:cNvPr id="61443" name="Rectangle 3"/>
          <p:cNvSpPr>
            <a:spLocks noGrp="1" noChangeArrowheads="1"/>
          </p:cNvSpPr>
          <p:nvPr>
            <p:ph idx="1"/>
          </p:nvPr>
        </p:nvSpPr>
        <p:spPr/>
        <p:txBody>
          <a:bodyPr/>
          <a:lstStyle/>
          <a:p>
            <a:pPr eaLnBrk="1" hangingPunct="1"/>
            <a:r>
              <a:rPr lang="en-US" altLang="en-US" sz="3200" dirty="0"/>
              <a:t>Actual multiplier is lower than the model assumes</a:t>
            </a:r>
          </a:p>
          <a:p>
            <a:pPr eaLnBrk="1" hangingPunct="1"/>
            <a:r>
              <a:rPr lang="en-US" altLang="en-US" sz="3200" dirty="0"/>
              <a:t>Consumers buy imported products</a:t>
            </a:r>
          </a:p>
          <a:p>
            <a:pPr eaLnBrk="1" hangingPunct="1"/>
            <a:r>
              <a:rPr lang="en-US" altLang="en-US" sz="3200" dirty="0"/>
              <a:t>Households pay income taxes</a:t>
            </a:r>
          </a:p>
          <a:p>
            <a:pPr eaLnBrk="1" hangingPunct="1"/>
            <a:r>
              <a:rPr lang="en-US" altLang="en-US" sz="3200" dirty="0"/>
              <a:t>Inflation</a:t>
            </a:r>
          </a:p>
          <a:p>
            <a:pPr eaLnBrk="1" hangingPunct="1"/>
            <a:r>
              <a:rPr lang="en-US" altLang="en-US" sz="3200" dirty="0"/>
              <a:t>Multiplier may be 0</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Squaring the Economic Circle</a:t>
            </a:r>
          </a:p>
        </p:txBody>
      </p:sp>
      <p:sp>
        <p:nvSpPr>
          <p:cNvPr id="63491" name="Rectangle 3"/>
          <p:cNvSpPr>
            <a:spLocks noGrp="1" noChangeArrowheads="1"/>
          </p:cNvSpPr>
          <p:nvPr>
            <p:ph idx="1"/>
          </p:nvPr>
        </p:nvSpPr>
        <p:spPr/>
        <p:txBody>
          <a:bodyPr/>
          <a:lstStyle/>
          <a:p>
            <a:pPr eaLnBrk="1" hangingPunct="1"/>
            <a:r>
              <a:rPr lang="en-US" altLang="en-US" sz="3200" dirty="0"/>
              <a:t>Humorous small town example of the multiplier</a:t>
            </a:r>
          </a:p>
          <a:p>
            <a:pPr eaLnBrk="1" hangingPunct="1"/>
            <a:r>
              <a:rPr lang="en-US" altLang="en-US" sz="3200" dirty="0"/>
              <a:t>One person in town decides not to buy a product</a:t>
            </a:r>
          </a:p>
          <a:p>
            <a:pPr eaLnBrk="1" hangingPunct="1"/>
            <a:r>
              <a:rPr lang="en-US" altLang="en-US" sz="3200" dirty="0"/>
              <a:t>Creates a ripple effect of people not spending, following the first decision</a:t>
            </a:r>
          </a:p>
          <a:p>
            <a:pPr eaLnBrk="1" hangingPunct="1"/>
            <a:r>
              <a:rPr lang="en-US" altLang="en-US" sz="3200" dirty="0"/>
              <a:t>Ultimately the entire town experiences an economic downturn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0"/>
            <a:ext cx="8915400" cy="1143000"/>
          </a:xfrm>
        </p:spPr>
        <p:txBody>
          <a:bodyPr/>
          <a:lstStyle/>
          <a:p>
            <a:pPr eaLnBrk="1" fontAlgn="auto" hangingPunct="1">
              <a:spcAft>
                <a:spcPts val="0"/>
              </a:spcAft>
              <a:defRPr/>
            </a:pPr>
            <a:r>
              <a:rPr lang="en-US" altLang="en-US" sz="4000" dirty="0">
                <a:ea typeface="+mj-ea"/>
              </a:rPr>
              <a:t>Consumption and Disposable Income</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pic>
        <p:nvPicPr>
          <p:cNvPr id="2" name="Picture 1"/>
          <p:cNvPicPr>
            <a:picLocks noChangeAspect="1"/>
          </p:cNvPicPr>
          <p:nvPr/>
        </p:nvPicPr>
        <p:blipFill>
          <a:blip r:embed="rId3"/>
          <a:stretch>
            <a:fillRect/>
          </a:stretch>
        </p:blipFill>
        <p:spPr>
          <a:xfrm>
            <a:off x="685800" y="1066800"/>
            <a:ext cx="7010400" cy="55089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 y="152400"/>
            <a:ext cx="8382000" cy="1143000"/>
          </a:xfrm>
        </p:spPr>
        <p:txBody>
          <a:bodyPr/>
          <a:lstStyle/>
          <a:p>
            <a:r>
              <a:rPr lang="en-US" altLang="en-US" sz="4300" dirty="0"/>
              <a:t>Consumption and Saving Schedules</a:t>
            </a:r>
          </a:p>
        </p:txBody>
      </p:sp>
      <p:graphicFrame>
        <p:nvGraphicFramePr>
          <p:cNvPr id="7279" name="Group 111"/>
          <p:cNvGraphicFramePr>
            <a:graphicFrameLocks noGrp="1"/>
          </p:cNvGraphicFramePr>
          <p:nvPr>
            <p:extLst>
              <p:ext uri="{D42A27DB-BD31-4B8C-83A1-F6EECF244321}">
                <p14:modId xmlns:p14="http://schemas.microsoft.com/office/powerpoint/2010/main" val="1981069104"/>
              </p:ext>
            </p:extLst>
          </p:nvPr>
        </p:nvGraphicFramePr>
        <p:xfrm>
          <a:off x="152400" y="1295400"/>
          <a:ext cx="8610601" cy="5105397"/>
        </p:xfrm>
        <a:graphic>
          <a:graphicData uri="http://schemas.openxmlformats.org/drawingml/2006/table">
            <a:tbl>
              <a:tblPr firstRow="1"/>
              <a:tblGrid>
                <a:gridCol w="1194849">
                  <a:extLst>
                    <a:ext uri="{9D8B030D-6E8A-4147-A177-3AD203B41FA5}">
                      <a16:colId xmlns:a16="http://schemas.microsoft.com/office/drawing/2014/main" val="1292631636"/>
                    </a:ext>
                  </a:extLst>
                </a:gridCol>
                <a:gridCol w="1526396">
                  <a:extLst>
                    <a:ext uri="{9D8B030D-6E8A-4147-A177-3AD203B41FA5}">
                      <a16:colId xmlns:a16="http://schemas.microsoft.com/office/drawing/2014/main" val="3667556843"/>
                    </a:ext>
                  </a:extLst>
                </a:gridCol>
                <a:gridCol w="1114765">
                  <a:extLst>
                    <a:ext uri="{9D8B030D-6E8A-4147-A177-3AD203B41FA5}">
                      <a16:colId xmlns:a16="http://schemas.microsoft.com/office/drawing/2014/main" val="3787058931"/>
                    </a:ext>
                  </a:extLst>
                </a:gridCol>
                <a:gridCol w="1193247">
                  <a:extLst>
                    <a:ext uri="{9D8B030D-6E8A-4147-A177-3AD203B41FA5}">
                      <a16:colId xmlns:a16="http://schemas.microsoft.com/office/drawing/2014/main" val="3884307593"/>
                    </a:ext>
                  </a:extLst>
                </a:gridCol>
                <a:gridCol w="1194849">
                  <a:extLst>
                    <a:ext uri="{9D8B030D-6E8A-4147-A177-3AD203B41FA5}">
                      <a16:colId xmlns:a16="http://schemas.microsoft.com/office/drawing/2014/main" val="2761470564"/>
                    </a:ext>
                  </a:extLst>
                </a:gridCol>
                <a:gridCol w="1191646">
                  <a:extLst>
                    <a:ext uri="{9D8B030D-6E8A-4147-A177-3AD203B41FA5}">
                      <a16:colId xmlns:a16="http://schemas.microsoft.com/office/drawing/2014/main" val="1065856347"/>
                    </a:ext>
                  </a:extLst>
                </a:gridCol>
                <a:gridCol w="1194849">
                  <a:extLst>
                    <a:ext uri="{9D8B030D-6E8A-4147-A177-3AD203B41FA5}">
                      <a16:colId xmlns:a16="http://schemas.microsoft.com/office/drawing/2014/main" val="788871108"/>
                    </a:ext>
                  </a:extLst>
                </a:gridCol>
              </a:tblGrid>
              <a:tr h="315167">
                <a:tc gridSpan="7">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Consumption and Saving Schedules (in Billions) and Propensities to Consume and Save</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0622126"/>
                  </a:ext>
                </a:extLst>
              </a:tr>
              <a:tr h="132371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Level of Output and Income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GDP = DI</a:t>
                      </a:r>
                    </a:p>
                  </a:txBody>
                  <a:tcPr marL="91446" marR="91446" marT="45698" marB="45698"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Consumption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a:t>
                      </a:r>
                    </a:p>
                  </a:txBody>
                  <a:tcPr marL="91446" marR="91446" marT="45698" marB="45698"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Saving (S),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(1) - (2)</a:t>
                      </a:r>
                    </a:p>
                  </a:txBody>
                  <a:tcPr marL="91446" marR="91446" marT="45698" marB="45698"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Average Propensity to Consume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(APC),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(2)/(1)</a:t>
                      </a:r>
                    </a:p>
                  </a:txBody>
                  <a:tcPr marL="91446" marR="91446" marT="45698" marB="45698"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Average Propensity to Save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(APS),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(3)/(1)</a:t>
                      </a:r>
                    </a:p>
                  </a:txBody>
                  <a:tcPr marL="91446" marR="91446" marT="45698" marB="45698"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Marginal Propensity to Consume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(MPC),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sym typeface="Symbol" panose="05050102010706020507" pitchFamily="18" charset="2"/>
                        </a:rPr>
                        <a:t>(2)/(1)*</a:t>
                      </a:r>
                      <a:endPar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91446" marR="91446" marT="45698" marB="45698"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Marginal Propensity to Save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(MPS),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sym typeface="Symbol" panose="05050102010706020507" pitchFamily="18" charset="2"/>
                        </a:rPr>
                        <a:t>(3)/(1)*</a:t>
                      </a:r>
                      <a:endParaRPr kumimoji="0" lang="en-US" altLang="en-US"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91446" marR="91446" marT="45698" marB="45698"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3912944869"/>
                  </a:ext>
                </a:extLst>
              </a:tr>
              <a:tr h="346652">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(1)    $370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$375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1.01</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-.01</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.75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.25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2745670011"/>
                  </a:ext>
                </a:extLst>
              </a:tr>
              <a:tr h="346652">
                <a:tc>
                  <a:txBody>
                    <a:bodyPr/>
                    <a:lstStyle>
                      <a:lvl1pPr marL="342900" indent="-342900">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AutoNum type="arabicParenBoth" startAt="2"/>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390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390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1.00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.00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.75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.25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3784102675"/>
                  </a:ext>
                </a:extLst>
              </a:tr>
              <a:tr h="346652">
                <a:tc>
                  <a:txBody>
                    <a:bodyPr/>
                    <a:lstStyle>
                      <a:lvl1pPr marL="342900" indent="-342900">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AutoNum type="arabicParenBoth" startAt="3"/>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410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405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.99</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.01</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.75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.25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3525786106"/>
                  </a:ext>
                </a:extLst>
              </a:tr>
              <a:tr h="346652">
                <a:tc>
                  <a:txBody>
                    <a:bodyPr/>
                    <a:lstStyle>
                      <a:lvl1pPr marL="342900" indent="-342900">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AutoNum type="arabicParenBoth" startAt="4"/>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430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420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10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.98</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.02</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.75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.25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2769951534"/>
                  </a:ext>
                </a:extLst>
              </a:tr>
              <a:tr h="346652">
                <a:tc>
                  <a:txBody>
                    <a:bodyPr/>
                    <a:lstStyle>
                      <a:lvl1pPr marL="342900" indent="-342900">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AutoNum type="arabicParenBoth" startAt="5"/>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450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435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15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.97</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.03</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.75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.25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826508144"/>
                  </a:ext>
                </a:extLst>
              </a:tr>
              <a:tr h="346652">
                <a:tc>
                  <a:txBody>
                    <a:bodyPr/>
                    <a:lstStyle>
                      <a:lvl1pPr marL="342900" indent="-342900">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AutoNum type="arabicParenBoth" startAt="6"/>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470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450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20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.96</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.04</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.75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.25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3275023542"/>
                  </a:ext>
                </a:extLst>
              </a:tr>
              <a:tr h="346652">
                <a:tc>
                  <a:txBody>
                    <a:bodyPr/>
                    <a:lstStyle>
                      <a:lvl1pPr marL="342900" indent="-342900">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AutoNum type="arabicParenBoth" startAt="7"/>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490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465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25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.95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.05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.75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.25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2299321250"/>
                  </a:ext>
                </a:extLst>
              </a:tr>
              <a:tr h="346652">
                <a:tc>
                  <a:txBody>
                    <a:bodyPr/>
                    <a:lstStyle>
                      <a:lvl1pPr marL="342900" indent="-342900">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AutoNum type="arabicParenBoth" startAt="8"/>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510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480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30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.94</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.06</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.75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.25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2710700581"/>
                  </a:ext>
                </a:extLst>
              </a:tr>
              <a:tr h="346652">
                <a:tc>
                  <a:txBody>
                    <a:bodyPr/>
                    <a:lstStyle>
                      <a:lvl1pPr marL="342900" indent="-342900">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AutoNum type="arabicParenBoth" startAt="9"/>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530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495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35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.93</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.07</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.75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.25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209059461"/>
                  </a:ext>
                </a:extLst>
              </a:tr>
              <a:tr h="346652">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(10)    550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510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40</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.93</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.07</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.75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.25</a:t>
                      </a:r>
                    </a:p>
                  </a:txBody>
                  <a:tcPr marL="91446" marR="91446"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645688741"/>
                  </a:ext>
                </a:extLst>
              </a:tr>
            </a:tbl>
          </a:graphicData>
        </a:graphic>
      </p:graphicFrame>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0"/>
            <a:ext cx="8610600" cy="1341438"/>
          </a:xfrm>
        </p:spPr>
        <p:txBody>
          <a:bodyPr/>
          <a:lstStyle/>
          <a:p>
            <a:r>
              <a:rPr lang="en-US" altLang="en-US" sz="4000" dirty="0"/>
              <a:t>Consumption and Saving Schedules </a:t>
            </a:r>
            <a:r>
              <a:rPr lang="en-US" altLang="en-US" sz="4000" dirty="0" smtClean="0"/>
              <a:t>Cont’d</a:t>
            </a:r>
            <a:endParaRPr lang="en-US" altLang="en-US" sz="4000" dirty="0"/>
          </a:p>
        </p:txBody>
      </p:sp>
      <p:sp>
        <p:nvSpPr>
          <p:cNvPr id="4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pic>
        <p:nvPicPr>
          <p:cNvPr id="2" name="Picture 1"/>
          <p:cNvPicPr>
            <a:picLocks noChangeAspect="1"/>
          </p:cNvPicPr>
          <p:nvPr/>
        </p:nvPicPr>
        <p:blipFill>
          <a:blip r:embed="rId3"/>
          <a:stretch>
            <a:fillRect/>
          </a:stretch>
        </p:blipFill>
        <p:spPr>
          <a:xfrm>
            <a:off x="2343150" y="742711"/>
            <a:ext cx="4743450" cy="594416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Average Propensities</a:t>
            </a:r>
          </a:p>
        </p:txBody>
      </p:sp>
      <p:sp>
        <p:nvSpPr>
          <p:cNvPr id="24579" name="Rectangle 3"/>
          <p:cNvSpPr>
            <a:spLocks noGrp="1" noChangeArrowheads="1"/>
          </p:cNvSpPr>
          <p:nvPr>
            <p:ph idx="1"/>
          </p:nvPr>
        </p:nvSpPr>
        <p:spPr/>
        <p:txBody>
          <a:bodyPr/>
          <a:lstStyle/>
          <a:p>
            <a:pPr eaLnBrk="1" hangingPunct="1"/>
            <a:r>
              <a:rPr lang="en-US" altLang="en-US" sz="3200" dirty="0"/>
              <a:t>Average propensity to consume (APC)</a:t>
            </a:r>
          </a:p>
          <a:p>
            <a:pPr lvl="1" eaLnBrk="1" hangingPunct="1">
              <a:buClr>
                <a:schemeClr val="accent1"/>
              </a:buClr>
            </a:pPr>
            <a:r>
              <a:rPr lang="en-US" altLang="en-US" sz="3200" dirty="0"/>
              <a:t>Fraction of total income consumed</a:t>
            </a:r>
          </a:p>
          <a:p>
            <a:pPr eaLnBrk="1" hangingPunct="1"/>
            <a:r>
              <a:rPr lang="en-US" altLang="en-US" sz="3200" dirty="0"/>
              <a:t>Average propensity to save (APS)</a:t>
            </a:r>
          </a:p>
          <a:p>
            <a:pPr lvl="1" eaLnBrk="1" hangingPunct="1">
              <a:buClr>
                <a:schemeClr val="accent1"/>
              </a:buClr>
            </a:pPr>
            <a:r>
              <a:rPr lang="en-US" altLang="en-US" sz="3200" dirty="0"/>
              <a:t>Fraction of total income saved</a:t>
            </a:r>
          </a:p>
        </p:txBody>
      </p:sp>
      <p:grpSp>
        <p:nvGrpSpPr>
          <p:cNvPr id="24580" name="Group 15"/>
          <p:cNvGrpSpPr>
            <a:grpSpLocks/>
          </p:cNvGrpSpPr>
          <p:nvPr/>
        </p:nvGrpSpPr>
        <p:grpSpPr bwMode="auto">
          <a:xfrm>
            <a:off x="990600" y="4419600"/>
            <a:ext cx="6858000" cy="822325"/>
            <a:chOff x="838200" y="4114800"/>
            <a:chExt cx="6858000" cy="822960"/>
          </a:xfrm>
        </p:grpSpPr>
        <p:sp>
          <p:nvSpPr>
            <p:cNvPr id="24583" name="TextBox 5"/>
            <p:cNvSpPr txBox="1">
              <a:spLocks noChangeArrowheads="1"/>
            </p:cNvSpPr>
            <p:nvPr/>
          </p:nvSpPr>
          <p:spPr bwMode="auto">
            <a:xfrm>
              <a:off x="838200" y="4343400"/>
              <a:ext cx="1188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dirty="0">
                  <a:latin typeface="Arial" panose="020B0604020202020204" pitchFamily="34" charset="0"/>
                </a:rPr>
                <a:t>APC  =</a:t>
              </a:r>
            </a:p>
          </p:txBody>
        </p:sp>
        <p:sp>
          <p:nvSpPr>
            <p:cNvPr id="24584" name="TextBox 6"/>
            <p:cNvSpPr txBox="1">
              <a:spLocks noChangeArrowheads="1"/>
            </p:cNvSpPr>
            <p:nvPr/>
          </p:nvSpPr>
          <p:spPr bwMode="auto">
            <a:xfrm>
              <a:off x="4693920" y="4343400"/>
              <a:ext cx="1188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dirty="0">
                  <a:latin typeface="Arial" panose="020B0604020202020204" pitchFamily="34" charset="0"/>
                </a:rPr>
                <a:t>APS  =</a:t>
              </a:r>
            </a:p>
          </p:txBody>
        </p:sp>
        <p:sp>
          <p:nvSpPr>
            <p:cNvPr id="24585" name="TextBox 7"/>
            <p:cNvSpPr txBox="1">
              <a:spLocks noChangeArrowheads="1"/>
            </p:cNvSpPr>
            <p:nvPr/>
          </p:nvSpPr>
          <p:spPr bwMode="auto">
            <a:xfrm>
              <a:off x="2011680" y="4114800"/>
              <a:ext cx="21031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dirty="0">
                  <a:latin typeface="Arial" panose="020B0604020202020204" pitchFamily="34" charset="0"/>
                </a:rPr>
                <a:t>consumption</a:t>
              </a:r>
            </a:p>
          </p:txBody>
        </p:sp>
        <p:sp>
          <p:nvSpPr>
            <p:cNvPr id="24586" name="TextBox 8"/>
            <p:cNvSpPr txBox="1">
              <a:spLocks noChangeArrowheads="1"/>
            </p:cNvSpPr>
            <p:nvPr/>
          </p:nvSpPr>
          <p:spPr bwMode="auto">
            <a:xfrm>
              <a:off x="1981200" y="4572000"/>
              <a:ext cx="21031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400" b="1" dirty="0">
                  <a:latin typeface="Arial" panose="020B0604020202020204" pitchFamily="34" charset="0"/>
                </a:rPr>
                <a:t>income</a:t>
              </a:r>
            </a:p>
          </p:txBody>
        </p:sp>
        <p:sp>
          <p:nvSpPr>
            <p:cNvPr id="24587" name="TextBox 9"/>
            <p:cNvSpPr txBox="1">
              <a:spLocks noChangeArrowheads="1"/>
            </p:cNvSpPr>
            <p:nvPr/>
          </p:nvSpPr>
          <p:spPr bwMode="auto">
            <a:xfrm>
              <a:off x="5593080" y="4572000"/>
              <a:ext cx="21031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400" b="1" dirty="0">
                  <a:latin typeface="Arial" panose="020B0604020202020204" pitchFamily="34" charset="0"/>
                </a:rPr>
                <a:t>income</a:t>
              </a:r>
            </a:p>
          </p:txBody>
        </p:sp>
        <p:sp>
          <p:nvSpPr>
            <p:cNvPr id="24588" name="TextBox 10"/>
            <p:cNvSpPr txBox="1">
              <a:spLocks noChangeArrowheads="1"/>
            </p:cNvSpPr>
            <p:nvPr/>
          </p:nvSpPr>
          <p:spPr bwMode="auto">
            <a:xfrm>
              <a:off x="5593080" y="4114800"/>
              <a:ext cx="21031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400" b="1" dirty="0">
                  <a:latin typeface="Arial" panose="020B0604020202020204" pitchFamily="34" charset="0"/>
                </a:rPr>
                <a:t>saving</a:t>
              </a:r>
            </a:p>
          </p:txBody>
        </p:sp>
        <p:cxnSp>
          <p:nvCxnSpPr>
            <p:cNvPr id="13" name="Straight Connector 12"/>
            <p:cNvCxnSpPr/>
            <p:nvPr/>
          </p:nvCxnSpPr>
          <p:spPr>
            <a:xfrm>
              <a:off x="2133600" y="4572353"/>
              <a:ext cx="1905000" cy="158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43600" y="4572353"/>
              <a:ext cx="1371600" cy="158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4581" name="TextBox 14"/>
          <p:cNvSpPr txBox="1">
            <a:spLocks noChangeArrowheads="1"/>
          </p:cNvSpPr>
          <p:nvPr/>
        </p:nvSpPr>
        <p:spPr bwMode="auto">
          <a:xfrm>
            <a:off x="3170238" y="5791200"/>
            <a:ext cx="2468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400" b="1" dirty="0">
                <a:latin typeface="Arial" panose="020B0604020202020204" pitchFamily="34" charset="0"/>
              </a:rPr>
              <a:t>APC + APS = 1</a:t>
            </a:r>
          </a:p>
        </p:txBody>
      </p:sp>
      <p:sp>
        <p:nvSpPr>
          <p:cNvPr id="1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7620000" cy="1143000"/>
          </a:xfrm>
        </p:spPr>
        <p:txBody>
          <a:bodyPr/>
          <a:lstStyle/>
          <a:p>
            <a:pPr eaLnBrk="1" fontAlgn="auto" hangingPunct="1">
              <a:spcAft>
                <a:spcPts val="0"/>
              </a:spcAft>
              <a:defRPr/>
            </a:pPr>
            <a:r>
              <a:rPr lang="en-US" altLang="en-US" dirty="0">
                <a:ea typeface="+mj-ea"/>
              </a:rPr>
              <a:t>Global Perspective 1</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065" y="1417638"/>
            <a:ext cx="4258269" cy="499179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Marginal Propensities</a:t>
            </a:r>
          </a:p>
        </p:txBody>
      </p:sp>
      <p:sp>
        <p:nvSpPr>
          <p:cNvPr id="28675" name="Rectangle 3"/>
          <p:cNvSpPr>
            <a:spLocks noGrp="1" noChangeArrowheads="1"/>
          </p:cNvSpPr>
          <p:nvPr>
            <p:ph idx="1"/>
          </p:nvPr>
        </p:nvSpPr>
        <p:spPr/>
        <p:txBody>
          <a:bodyPr/>
          <a:lstStyle/>
          <a:p>
            <a:pPr eaLnBrk="1" hangingPunct="1"/>
            <a:r>
              <a:rPr lang="en-US" altLang="en-US" sz="3200" dirty="0"/>
              <a:t>Marginal propensity to consume (MPC)</a:t>
            </a:r>
          </a:p>
          <a:p>
            <a:pPr lvl="1" eaLnBrk="1" hangingPunct="1">
              <a:buClr>
                <a:schemeClr val="accent1"/>
              </a:buClr>
            </a:pPr>
            <a:r>
              <a:rPr lang="en-US" altLang="en-US" sz="3200" dirty="0"/>
              <a:t>Proportion of a change in income consumed</a:t>
            </a:r>
          </a:p>
          <a:p>
            <a:pPr eaLnBrk="1" hangingPunct="1"/>
            <a:r>
              <a:rPr lang="en-US" altLang="en-US" sz="3200" dirty="0"/>
              <a:t>Marginal propensity to save (MPS)</a:t>
            </a:r>
          </a:p>
          <a:p>
            <a:pPr lvl="1" eaLnBrk="1" hangingPunct="1">
              <a:buClr>
                <a:schemeClr val="accent1"/>
              </a:buClr>
            </a:pPr>
            <a:r>
              <a:rPr lang="en-US" altLang="en-US" sz="3200" dirty="0"/>
              <a:t>Proportion of a change in income saved</a:t>
            </a:r>
          </a:p>
        </p:txBody>
      </p:sp>
      <p:grpSp>
        <p:nvGrpSpPr>
          <p:cNvPr id="28676" name="Group 5"/>
          <p:cNvGrpSpPr>
            <a:grpSpLocks/>
          </p:cNvGrpSpPr>
          <p:nvPr/>
        </p:nvGrpSpPr>
        <p:grpSpPr bwMode="auto">
          <a:xfrm>
            <a:off x="460381" y="4752975"/>
            <a:ext cx="7665696" cy="857250"/>
            <a:chOff x="851263" y="4114800"/>
            <a:chExt cx="6844937" cy="857310"/>
          </a:xfrm>
        </p:grpSpPr>
        <p:sp>
          <p:nvSpPr>
            <p:cNvPr id="28679" name="TextBox 6"/>
            <p:cNvSpPr txBox="1">
              <a:spLocks noChangeArrowheads="1"/>
            </p:cNvSpPr>
            <p:nvPr/>
          </p:nvSpPr>
          <p:spPr bwMode="auto">
            <a:xfrm>
              <a:off x="851263" y="4343400"/>
              <a:ext cx="12801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b="1" dirty="0">
                  <a:latin typeface="Arial" panose="020B0604020202020204" pitchFamily="34" charset="0"/>
                </a:rPr>
                <a:t>MPC  =</a:t>
              </a:r>
            </a:p>
          </p:txBody>
        </p:sp>
        <p:sp>
          <p:nvSpPr>
            <p:cNvPr id="28680" name="TextBox 7"/>
            <p:cNvSpPr txBox="1">
              <a:spLocks noChangeArrowheads="1"/>
            </p:cNvSpPr>
            <p:nvPr/>
          </p:nvSpPr>
          <p:spPr bwMode="auto">
            <a:xfrm>
              <a:off x="4675414" y="4343400"/>
              <a:ext cx="9797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b="1" dirty="0">
                  <a:latin typeface="Arial" panose="020B0604020202020204" pitchFamily="34" charset="0"/>
                </a:rPr>
                <a:t>MPS  =</a:t>
              </a:r>
            </a:p>
          </p:txBody>
        </p:sp>
        <p:sp>
          <p:nvSpPr>
            <p:cNvPr id="28681" name="TextBox 8"/>
            <p:cNvSpPr txBox="1">
              <a:spLocks noChangeArrowheads="1"/>
            </p:cNvSpPr>
            <p:nvPr/>
          </p:nvSpPr>
          <p:spPr bwMode="auto">
            <a:xfrm>
              <a:off x="1807573" y="4114800"/>
              <a:ext cx="27758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b="1" dirty="0">
                  <a:latin typeface="Arial" panose="020B0604020202020204" pitchFamily="34" charset="0"/>
                </a:rPr>
                <a:t>change in consumption</a:t>
              </a:r>
            </a:p>
          </p:txBody>
        </p:sp>
        <p:sp>
          <p:nvSpPr>
            <p:cNvPr id="28682" name="TextBox 9"/>
            <p:cNvSpPr txBox="1">
              <a:spLocks noChangeArrowheads="1"/>
            </p:cNvSpPr>
            <p:nvPr/>
          </p:nvSpPr>
          <p:spPr bwMode="auto">
            <a:xfrm>
              <a:off x="1777093" y="4572000"/>
              <a:ext cx="26125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000" b="1" dirty="0">
                  <a:latin typeface="Arial" panose="020B0604020202020204" pitchFamily="34" charset="0"/>
                </a:rPr>
                <a:t>change in income</a:t>
              </a:r>
            </a:p>
          </p:txBody>
        </p:sp>
        <p:sp>
          <p:nvSpPr>
            <p:cNvPr id="28683" name="TextBox 10"/>
            <p:cNvSpPr txBox="1">
              <a:spLocks noChangeArrowheads="1"/>
            </p:cNvSpPr>
            <p:nvPr/>
          </p:nvSpPr>
          <p:spPr bwMode="auto">
            <a:xfrm>
              <a:off x="5593080" y="4572000"/>
              <a:ext cx="21031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000" b="1" dirty="0">
                  <a:latin typeface="Arial" panose="020B0604020202020204" pitchFamily="34" charset="0"/>
                </a:rPr>
                <a:t>change in income</a:t>
              </a:r>
            </a:p>
          </p:txBody>
        </p:sp>
        <p:sp>
          <p:nvSpPr>
            <p:cNvPr id="28684" name="TextBox 11"/>
            <p:cNvSpPr txBox="1">
              <a:spLocks noChangeArrowheads="1"/>
            </p:cNvSpPr>
            <p:nvPr/>
          </p:nvSpPr>
          <p:spPr bwMode="auto">
            <a:xfrm>
              <a:off x="5593080" y="4114800"/>
              <a:ext cx="21031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000" b="1" dirty="0">
                  <a:latin typeface="Arial" panose="020B0604020202020204" pitchFamily="34" charset="0"/>
                </a:rPr>
                <a:t>change in saving</a:t>
              </a:r>
            </a:p>
          </p:txBody>
        </p:sp>
        <p:cxnSp>
          <p:nvCxnSpPr>
            <p:cNvPr id="13" name="Straight Connector 12"/>
            <p:cNvCxnSpPr/>
            <p:nvPr/>
          </p:nvCxnSpPr>
          <p:spPr>
            <a:xfrm>
              <a:off x="1912686" y="4572032"/>
              <a:ext cx="2449488" cy="158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23001" y="4572032"/>
              <a:ext cx="1796008" cy="158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8677" name="TextBox 14"/>
          <p:cNvSpPr txBox="1">
            <a:spLocks noChangeArrowheads="1"/>
          </p:cNvSpPr>
          <p:nvPr/>
        </p:nvSpPr>
        <p:spPr bwMode="auto">
          <a:xfrm>
            <a:off x="3032919" y="5885664"/>
            <a:ext cx="2468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000" b="1" dirty="0">
                <a:latin typeface="Arial" panose="020B0604020202020204" pitchFamily="34" charset="0"/>
              </a:rPr>
              <a:t>MPC + MPS = 1</a:t>
            </a:r>
          </a:p>
        </p:txBody>
      </p:sp>
      <p:sp>
        <p:nvSpPr>
          <p:cNvPr id="1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0"/>
            <a:ext cx="8229600" cy="1236721"/>
          </a:xfrm>
        </p:spPr>
        <p:txBody>
          <a:bodyPr/>
          <a:lstStyle/>
          <a:p>
            <a:pPr eaLnBrk="1" fontAlgn="auto" hangingPunct="1">
              <a:spcAft>
                <a:spcPts val="0"/>
              </a:spcAft>
              <a:defRPr/>
            </a:pPr>
            <a:r>
              <a:rPr lang="en-US" altLang="en-US" dirty="0">
                <a:ea typeface="+mj-ea"/>
              </a:rPr>
              <a:t>Marginal Propensities Continued</a:t>
            </a:r>
          </a:p>
        </p:txBody>
      </p:sp>
      <p:grpSp>
        <p:nvGrpSpPr>
          <p:cNvPr id="30723" name="Group 42"/>
          <p:cNvGrpSpPr>
            <a:grpSpLocks/>
          </p:cNvGrpSpPr>
          <p:nvPr/>
        </p:nvGrpSpPr>
        <p:grpSpPr bwMode="auto">
          <a:xfrm>
            <a:off x="1862931" y="1286428"/>
            <a:ext cx="4808538" cy="5366433"/>
            <a:chOff x="1209" y="662"/>
            <a:chExt cx="3029" cy="3680"/>
          </a:xfrm>
        </p:grpSpPr>
        <p:pic>
          <p:nvPicPr>
            <p:cNvPr id="3072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4" y="3205"/>
              <a:ext cx="2644"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4" y="672"/>
              <a:ext cx="2644" cy="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3"/>
            <p:cNvSpPr>
              <a:spLocks noChangeArrowheads="1"/>
            </p:cNvSpPr>
            <p:nvPr/>
          </p:nvSpPr>
          <p:spPr bwMode="auto">
            <a:xfrm>
              <a:off x="1594" y="662"/>
              <a:ext cx="2632" cy="2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0727" name="Rectangle 10"/>
            <p:cNvSpPr>
              <a:spLocks noChangeArrowheads="1"/>
            </p:cNvSpPr>
            <p:nvPr/>
          </p:nvSpPr>
          <p:spPr bwMode="auto">
            <a:xfrm>
              <a:off x="1606" y="3212"/>
              <a:ext cx="2632" cy="8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0728" name="Text Box 41"/>
            <p:cNvSpPr txBox="1">
              <a:spLocks noChangeArrowheads="1"/>
            </p:cNvSpPr>
            <p:nvPr/>
          </p:nvSpPr>
          <p:spPr bwMode="auto">
            <a:xfrm>
              <a:off x="2352" y="4131"/>
              <a:ext cx="1143" cy="21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Disposable income</a:t>
              </a:r>
            </a:p>
          </p:txBody>
        </p:sp>
        <p:sp>
          <p:nvSpPr>
            <p:cNvPr id="30729" name="Text Box 42"/>
            <p:cNvSpPr txBox="1">
              <a:spLocks noChangeArrowheads="1"/>
            </p:cNvSpPr>
            <p:nvPr/>
          </p:nvSpPr>
          <p:spPr bwMode="auto">
            <a:xfrm rot="-5400000">
              <a:off x="850" y="1783"/>
              <a:ext cx="9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Consumption</a:t>
              </a:r>
            </a:p>
          </p:txBody>
        </p:sp>
        <p:sp>
          <p:nvSpPr>
            <p:cNvPr id="30730" name="Text Box 43"/>
            <p:cNvSpPr txBox="1">
              <a:spLocks noChangeArrowheads="1"/>
            </p:cNvSpPr>
            <p:nvPr/>
          </p:nvSpPr>
          <p:spPr bwMode="auto">
            <a:xfrm rot="-5400000">
              <a:off x="1091" y="3545"/>
              <a:ext cx="5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400" b="1" dirty="0">
                  <a:latin typeface="Arial" panose="020B0604020202020204" pitchFamily="34" charset="0"/>
                </a:rPr>
                <a:t>Saving</a:t>
              </a:r>
            </a:p>
          </p:txBody>
        </p:sp>
        <p:sp>
          <p:nvSpPr>
            <p:cNvPr id="44" name="Line 44"/>
            <p:cNvSpPr>
              <a:spLocks noChangeAspect="1" noChangeShapeType="1"/>
            </p:cNvSpPr>
            <p:nvPr/>
          </p:nvSpPr>
          <p:spPr bwMode="auto">
            <a:xfrm flipV="1">
              <a:off x="1882" y="1244"/>
              <a:ext cx="1930" cy="1325"/>
            </a:xfrm>
            <a:prstGeom prst="line">
              <a:avLst/>
            </a:prstGeom>
            <a:noFill/>
            <a:ln w="50800">
              <a:solidFill>
                <a:schemeClr val="accent1">
                  <a:lumMod val="50000"/>
                </a:schemeClr>
              </a:solidFill>
              <a:round/>
              <a:headEnd/>
              <a:tailEnd/>
            </a:ln>
          </p:spPr>
          <p:txBody>
            <a:bodyPr/>
            <a:lstStyle/>
            <a:p>
              <a:pPr eaLnBrk="1" hangingPunct="1">
                <a:defRPr/>
              </a:pPr>
              <a:endParaRPr lang="en-US" dirty="0">
                <a:latin typeface="Arial" charset="0"/>
                <a:ea typeface="+mn-ea"/>
                <a:cs typeface="Arial" charset="0"/>
              </a:endParaRPr>
            </a:p>
          </p:txBody>
        </p:sp>
        <p:sp>
          <p:nvSpPr>
            <p:cNvPr id="30732" name="Line 14"/>
            <p:cNvSpPr>
              <a:spLocks noChangeAspect="1" noChangeShapeType="1"/>
            </p:cNvSpPr>
            <p:nvPr/>
          </p:nvSpPr>
          <p:spPr bwMode="auto">
            <a:xfrm rot="21300000" flipV="1">
              <a:off x="1882" y="3452"/>
              <a:ext cx="1998" cy="266"/>
            </a:xfrm>
            <a:prstGeom prst="line">
              <a:avLst/>
            </a:prstGeom>
            <a:noFill/>
            <a:ln w="57150">
              <a:solidFill>
                <a:srgbClr val="C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0733" name="Text Box 53"/>
            <p:cNvSpPr txBox="1">
              <a:spLocks noChangeArrowheads="1"/>
            </p:cNvSpPr>
            <p:nvPr/>
          </p:nvSpPr>
          <p:spPr bwMode="auto">
            <a:xfrm>
              <a:off x="3850" y="3212"/>
              <a:ext cx="212"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S</a:t>
              </a:r>
              <a:endParaRPr lang="en-US" altLang="en-US" sz="1800" b="1" i="1" baseline="-25000" dirty="0">
                <a:latin typeface="Arial" panose="020B0604020202020204" pitchFamily="34" charset="0"/>
              </a:endParaRPr>
            </a:p>
          </p:txBody>
        </p:sp>
        <p:sp>
          <p:nvSpPr>
            <p:cNvPr id="30734" name="Text Box 54"/>
            <p:cNvSpPr txBox="1">
              <a:spLocks noChangeArrowheads="1"/>
            </p:cNvSpPr>
            <p:nvPr/>
          </p:nvSpPr>
          <p:spPr bwMode="auto">
            <a:xfrm>
              <a:off x="3773" y="1059"/>
              <a:ext cx="2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C</a:t>
              </a:r>
              <a:endParaRPr lang="en-US" altLang="en-US" sz="1800" b="1" i="1" baseline="-25000" dirty="0">
                <a:latin typeface="Arial" panose="020B0604020202020204" pitchFamily="34" charset="0"/>
              </a:endParaRPr>
            </a:p>
          </p:txBody>
        </p:sp>
        <p:sp>
          <p:nvSpPr>
            <p:cNvPr id="30735" name="TextBox 53"/>
            <p:cNvSpPr txBox="1">
              <a:spLocks noChangeArrowheads="1"/>
            </p:cNvSpPr>
            <p:nvPr/>
          </p:nvSpPr>
          <p:spPr bwMode="auto">
            <a:xfrm>
              <a:off x="1978" y="1244"/>
              <a:ext cx="5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MPC = </a:t>
              </a:r>
            </a:p>
          </p:txBody>
        </p:sp>
        <p:sp>
          <p:nvSpPr>
            <p:cNvPr id="30736" name="TextBox 54"/>
            <p:cNvSpPr txBox="1">
              <a:spLocks noChangeArrowheads="1"/>
            </p:cNvSpPr>
            <p:nvPr/>
          </p:nvSpPr>
          <p:spPr bwMode="auto">
            <a:xfrm>
              <a:off x="1882" y="3335"/>
              <a:ext cx="51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MPS = </a:t>
              </a:r>
            </a:p>
          </p:txBody>
        </p:sp>
        <p:grpSp>
          <p:nvGrpSpPr>
            <p:cNvPr id="30737" name="Group 74"/>
            <p:cNvGrpSpPr>
              <a:grpSpLocks/>
            </p:cNvGrpSpPr>
            <p:nvPr/>
          </p:nvGrpSpPr>
          <p:grpSpPr bwMode="auto">
            <a:xfrm>
              <a:off x="2420" y="1148"/>
              <a:ext cx="288" cy="398"/>
              <a:chOff x="3825240" y="1600200"/>
              <a:chExt cx="457200" cy="633218"/>
            </a:xfrm>
          </p:grpSpPr>
          <p:sp>
            <p:nvSpPr>
              <p:cNvPr id="30759" name="TextBox 55"/>
              <p:cNvSpPr txBox="1">
                <a:spLocks noChangeArrowheads="1"/>
              </p:cNvSpPr>
              <p:nvPr/>
            </p:nvSpPr>
            <p:spPr bwMode="auto">
              <a:xfrm>
                <a:off x="3825240" y="1600200"/>
                <a:ext cx="457200" cy="63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15</a:t>
                </a:r>
              </a:p>
              <a:p>
                <a:pPr eaLnBrk="1" hangingPunct="1">
                  <a:spcBef>
                    <a:spcPct val="0"/>
                  </a:spcBef>
                  <a:buClrTx/>
                  <a:buFontTx/>
                  <a:buNone/>
                </a:pPr>
                <a:r>
                  <a:rPr lang="en-US" altLang="en-US" sz="1600" b="1" dirty="0">
                    <a:latin typeface="Arial" panose="020B0604020202020204" pitchFamily="34" charset="0"/>
                  </a:rPr>
                  <a:t>20 </a:t>
                </a:r>
              </a:p>
            </p:txBody>
          </p:sp>
          <p:cxnSp>
            <p:nvCxnSpPr>
              <p:cNvPr id="58" name="Straight Connector 57"/>
              <p:cNvCxnSpPr/>
              <p:nvPr/>
            </p:nvCxnSpPr>
            <p:spPr>
              <a:xfrm rot="60000" flipV="1">
                <a:off x="3885565" y="1892150"/>
                <a:ext cx="320675" cy="1212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0738" name="TextBox 58"/>
            <p:cNvSpPr txBox="1">
              <a:spLocks noChangeArrowheads="1"/>
            </p:cNvSpPr>
            <p:nvPr/>
          </p:nvSpPr>
          <p:spPr bwMode="auto">
            <a:xfrm>
              <a:off x="2669" y="1244"/>
              <a:ext cx="4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 .75 </a:t>
              </a:r>
            </a:p>
          </p:txBody>
        </p:sp>
        <p:sp>
          <p:nvSpPr>
            <p:cNvPr id="30739" name="TextBox 59"/>
            <p:cNvSpPr txBox="1">
              <a:spLocks noChangeArrowheads="1"/>
            </p:cNvSpPr>
            <p:nvPr/>
          </p:nvSpPr>
          <p:spPr bwMode="auto">
            <a:xfrm>
              <a:off x="3178" y="1974"/>
              <a:ext cx="6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sym typeface="Symbol" panose="05050102010706020507" pitchFamily="18" charset="2"/>
                </a:rPr>
                <a:t></a:t>
              </a:r>
              <a:r>
                <a:rPr lang="en-US" altLang="en-US" sz="1600" b="1" dirty="0">
                  <a:latin typeface="Arial" panose="020B0604020202020204" pitchFamily="34" charset="0"/>
                </a:rPr>
                <a:t>C ($15) </a:t>
              </a:r>
            </a:p>
          </p:txBody>
        </p:sp>
        <p:sp>
          <p:nvSpPr>
            <p:cNvPr id="30740" name="TextBox 60"/>
            <p:cNvSpPr txBox="1">
              <a:spLocks noChangeArrowheads="1"/>
            </p:cNvSpPr>
            <p:nvPr/>
          </p:nvSpPr>
          <p:spPr bwMode="auto">
            <a:xfrm>
              <a:off x="2410" y="2550"/>
              <a:ext cx="69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sym typeface="Symbol" panose="05050102010706020507" pitchFamily="18" charset="2"/>
                </a:rPr>
                <a:t>DI</a:t>
              </a:r>
              <a:r>
                <a:rPr lang="en-US" altLang="en-US" sz="1600" b="1" dirty="0">
                  <a:latin typeface="Arial" panose="020B0604020202020204" pitchFamily="34" charset="0"/>
                </a:rPr>
                <a:t> ($20) </a:t>
              </a:r>
            </a:p>
          </p:txBody>
        </p:sp>
        <p:cxnSp>
          <p:nvCxnSpPr>
            <p:cNvPr id="63" name="Straight Arrow Connector 62"/>
            <p:cNvCxnSpPr/>
            <p:nvPr/>
          </p:nvCxnSpPr>
          <p:spPr>
            <a:xfrm>
              <a:off x="2074" y="2491"/>
              <a:ext cx="979" cy="1"/>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6200000">
              <a:off x="2751" y="2118"/>
              <a:ext cx="663" cy="1"/>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3034" y="2444"/>
              <a:ext cx="96" cy="9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6" name="Oval 65"/>
            <p:cNvSpPr/>
            <p:nvPr/>
          </p:nvSpPr>
          <p:spPr>
            <a:xfrm>
              <a:off x="3034" y="1676"/>
              <a:ext cx="96" cy="98"/>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7" name="Oval 66"/>
            <p:cNvSpPr/>
            <p:nvPr/>
          </p:nvSpPr>
          <p:spPr>
            <a:xfrm>
              <a:off x="1978" y="2444"/>
              <a:ext cx="96" cy="9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8" name="Oval 67"/>
            <p:cNvSpPr/>
            <p:nvPr/>
          </p:nvSpPr>
          <p:spPr>
            <a:xfrm>
              <a:off x="2026" y="3692"/>
              <a:ext cx="96" cy="9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9" name="Oval 68"/>
            <p:cNvSpPr/>
            <p:nvPr/>
          </p:nvSpPr>
          <p:spPr>
            <a:xfrm>
              <a:off x="3082" y="3452"/>
              <a:ext cx="96" cy="9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70" name="Straight Arrow Connector 69"/>
            <p:cNvCxnSpPr/>
            <p:nvPr/>
          </p:nvCxnSpPr>
          <p:spPr>
            <a:xfrm rot="21540000">
              <a:off x="2122" y="3778"/>
              <a:ext cx="979" cy="1"/>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749" name="TextBox 70"/>
            <p:cNvSpPr txBox="1">
              <a:spLocks noChangeArrowheads="1"/>
            </p:cNvSpPr>
            <p:nvPr/>
          </p:nvSpPr>
          <p:spPr bwMode="auto">
            <a:xfrm>
              <a:off x="2295" y="3846"/>
              <a:ext cx="69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sym typeface="Symbol" panose="05050102010706020507" pitchFamily="18" charset="2"/>
                </a:rPr>
                <a:t>DI</a:t>
              </a:r>
              <a:r>
                <a:rPr lang="en-US" altLang="en-US" sz="1600" b="1" dirty="0">
                  <a:latin typeface="Arial" panose="020B0604020202020204" pitchFamily="34" charset="0"/>
                </a:rPr>
                <a:t> ($20) </a:t>
              </a:r>
            </a:p>
          </p:txBody>
        </p:sp>
        <p:sp>
          <p:nvSpPr>
            <p:cNvPr id="30750" name="TextBox 71"/>
            <p:cNvSpPr txBox="1">
              <a:spLocks noChangeArrowheads="1"/>
            </p:cNvSpPr>
            <p:nvPr/>
          </p:nvSpPr>
          <p:spPr bwMode="auto">
            <a:xfrm>
              <a:off x="3178" y="3558"/>
              <a:ext cx="6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sym typeface="Symbol" panose="05050102010706020507" pitchFamily="18" charset="2"/>
                </a:rPr>
                <a:t>S</a:t>
              </a:r>
              <a:r>
                <a:rPr lang="en-US" altLang="en-US" sz="1600" b="1" dirty="0">
                  <a:latin typeface="Arial" panose="020B0604020202020204" pitchFamily="34" charset="0"/>
                </a:rPr>
                <a:t> ($5) </a:t>
              </a:r>
            </a:p>
          </p:txBody>
        </p:sp>
        <p:sp>
          <p:nvSpPr>
            <p:cNvPr id="73" name="Oval 72"/>
            <p:cNvSpPr/>
            <p:nvPr/>
          </p:nvSpPr>
          <p:spPr>
            <a:xfrm>
              <a:off x="3082" y="3692"/>
              <a:ext cx="96" cy="9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74" name="Straight Arrow Connector 73"/>
            <p:cNvCxnSpPr>
              <a:cxnSpLocks/>
              <a:stCxn id="73" idx="0"/>
            </p:cNvCxnSpPr>
            <p:nvPr/>
          </p:nvCxnSpPr>
          <p:spPr>
            <a:xfrm rot="16200000" flipV="1">
              <a:off x="3053" y="3615"/>
              <a:ext cx="149" cy="1"/>
            </a:xfrm>
            <a:prstGeom prst="straightConnector1">
              <a:avLst/>
            </a:prstGeom>
            <a:ln w="2222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30753" name="Group 75"/>
            <p:cNvGrpSpPr>
              <a:grpSpLocks/>
            </p:cNvGrpSpPr>
            <p:nvPr/>
          </p:nvGrpSpPr>
          <p:grpSpPr bwMode="auto">
            <a:xfrm>
              <a:off x="2362" y="3250"/>
              <a:ext cx="288" cy="398"/>
              <a:chOff x="3825240" y="1600200"/>
              <a:chExt cx="457200" cy="673043"/>
            </a:xfrm>
          </p:grpSpPr>
          <p:sp>
            <p:nvSpPr>
              <p:cNvPr id="30757" name="TextBox 76"/>
              <p:cNvSpPr txBox="1">
                <a:spLocks noChangeArrowheads="1"/>
              </p:cNvSpPr>
              <p:nvPr/>
            </p:nvSpPr>
            <p:spPr bwMode="auto">
              <a:xfrm>
                <a:off x="3825240" y="1600200"/>
                <a:ext cx="457200" cy="67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 5</a:t>
                </a:r>
              </a:p>
              <a:p>
                <a:pPr eaLnBrk="1" hangingPunct="1">
                  <a:spcBef>
                    <a:spcPct val="0"/>
                  </a:spcBef>
                  <a:buClrTx/>
                  <a:buFontTx/>
                  <a:buNone/>
                </a:pPr>
                <a:r>
                  <a:rPr lang="en-US" altLang="en-US" sz="1600" b="1" dirty="0">
                    <a:latin typeface="Arial" panose="020B0604020202020204" pitchFamily="34" charset="0"/>
                  </a:rPr>
                  <a:t>20 </a:t>
                </a:r>
              </a:p>
            </p:txBody>
          </p:sp>
          <p:cxnSp>
            <p:nvCxnSpPr>
              <p:cNvPr id="78" name="Straight Connector 77"/>
              <p:cNvCxnSpPr/>
              <p:nvPr/>
            </p:nvCxnSpPr>
            <p:spPr>
              <a:xfrm rot="60000" flipV="1">
                <a:off x="3885565" y="1892310"/>
                <a:ext cx="320675" cy="1104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0754" name="TextBox 78"/>
            <p:cNvSpPr txBox="1">
              <a:spLocks noChangeArrowheads="1"/>
            </p:cNvSpPr>
            <p:nvPr/>
          </p:nvSpPr>
          <p:spPr bwMode="auto">
            <a:xfrm>
              <a:off x="2573" y="3335"/>
              <a:ext cx="46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 .25 </a:t>
              </a:r>
            </a:p>
          </p:txBody>
        </p:sp>
      </p:grpSp>
      <p:sp>
        <p:nvSpPr>
          <p:cNvPr id="41"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 Office Col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Adjacency - Office Colors" id="{B1709EEF-8A2A-493D-BD1E-8A1E2C64C97E}" vid="{A56F7D82-2F02-47CE-B017-F41FC9221C8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 - Office Colors</Template>
  <TotalTime>1270</TotalTime>
  <Words>3791</Words>
  <Application>Microsoft Office PowerPoint</Application>
  <PresentationFormat>On-screen Show (4:3)</PresentationFormat>
  <Paragraphs>473</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MS PGothic</vt:lpstr>
      <vt:lpstr>Arial</vt:lpstr>
      <vt:lpstr>Calibri</vt:lpstr>
      <vt:lpstr>Symbol</vt:lpstr>
      <vt:lpstr>Tahoma</vt:lpstr>
      <vt:lpstr>Times New Roman</vt:lpstr>
      <vt:lpstr>Wingdings</vt:lpstr>
      <vt:lpstr>Adjacency - Office Colors</vt:lpstr>
      <vt:lpstr>Chapter 24</vt:lpstr>
      <vt:lpstr>Income, Consumption, and Saving</vt:lpstr>
      <vt:lpstr>Consumption and Disposable Income</vt:lpstr>
      <vt:lpstr>Consumption and Saving Schedules</vt:lpstr>
      <vt:lpstr>Consumption and Saving Schedules Cont’d</vt:lpstr>
      <vt:lpstr>Average Propensities</vt:lpstr>
      <vt:lpstr>Global Perspective 1</vt:lpstr>
      <vt:lpstr>Marginal Propensities</vt:lpstr>
      <vt:lpstr>Marginal Propensities Continued</vt:lpstr>
      <vt:lpstr>Nonincome Determinants</vt:lpstr>
      <vt:lpstr>Other Important Considerations</vt:lpstr>
      <vt:lpstr>Shifts of Consumption and Saving Schedules</vt:lpstr>
      <vt:lpstr>Interest-Rate-Investment Relationship</vt:lpstr>
      <vt:lpstr>Investment Demand Curve</vt:lpstr>
      <vt:lpstr>Shifts of Investment Demand</vt:lpstr>
      <vt:lpstr>Shifts of Investment Demand Curve</vt:lpstr>
      <vt:lpstr>Global Perspective 2</vt:lpstr>
      <vt:lpstr>Instability of Investment</vt:lpstr>
      <vt:lpstr>Volatility of Investment</vt:lpstr>
      <vt:lpstr>The Multiplier Effect</vt:lpstr>
      <vt:lpstr>The Multiplier Effect Continued</vt:lpstr>
      <vt:lpstr>Multiplier and Marginal Propensities</vt:lpstr>
      <vt:lpstr>Multiplier and Marginal Propensities Continued</vt:lpstr>
      <vt:lpstr>The Actual Multiplier Effect?</vt:lpstr>
      <vt:lpstr>Squaring the Economic Circle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Macroeconomic Relationships</dc:title>
  <dc:creator>Stephanie</dc:creator>
  <cp:lastModifiedBy>John Slonim</cp:lastModifiedBy>
  <cp:revision>176</cp:revision>
  <dcterms:created xsi:type="dcterms:W3CDTF">2010-11-06T18:18:33Z</dcterms:created>
  <dcterms:modified xsi:type="dcterms:W3CDTF">2018-01-17T11:53:54Z</dcterms:modified>
</cp:coreProperties>
</file>