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26"/>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80" r:id="rId21"/>
    <p:sldId id="278" r:id="rId22"/>
    <p:sldId id="276" r:id="rId23"/>
    <p:sldId id="277" r:id="rId24"/>
    <p:sldId id="279"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issa Rueterbusch" initials="" lastIdx="1" clrIdx="0"/>
  <p:cmAuthor id="2" name="amy.chataginer@mgccc.edu" initials="a" lastIdx="1" clrIdx="1"/>
  <p:cmAuthor id="3" name="AW" initials="AW" lastIdx="3"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B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895" autoAdjust="0"/>
    <p:restoredTop sz="77700" autoAdjust="0"/>
  </p:normalViewPr>
  <p:slideViewPr>
    <p:cSldViewPr>
      <p:cViewPr varScale="1">
        <p:scale>
          <a:sx n="53" d="100"/>
          <a:sy n="53" d="100"/>
        </p:scale>
        <p:origin x="1956"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C9F92674-BC73-42A5-809F-E053D68DDCB8}" type="datetimeFigureOut">
              <a:rPr lang="en-US" altLang="en-US"/>
              <a:pPr>
                <a:defRPr/>
              </a:pPr>
              <a:t>1/17/2018</a:t>
            </a:fld>
            <a:endParaRPr lang="en-US" alt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1933B28-F3D9-40BB-A60C-BD0E9D01F31F}" type="slidenum">
              <a:rPr lang="en-US" altLang="en-US"/>
              <a:pPr>
                <a:defRPr/>
              </a:pPr>
              <a:t>‹#›</a:t>
            </a:fld>
            <a:endParaRPr lang="en-US" altLang="en-US" dirty="0"/>
          </a:p>
        </p:txBody>
      </p:sp>
    </p:spTree>
    <p:extLst>
      <p:ext uri="{BB962C8B-B14F-4D97-AF65-F5344CB8AC3E}">
        <p14:creationId xmlns:p14="http://schemas.microsoft.com/office/powerpoint/2010/main" val="28793812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We begin by defining ways that economic growth can be measured and the reasons that economic growth is desirable. Then we look at differences in economic growth across countries and examine the factors that have led to such varied growth. Standards of living can be quite different, but we will find that a country is not always destined to have high or low standards of living. Using a production possibilities curve, we look at the demand, supply, and efficiency factors that contribute to economic growth. Lastly we will look at variables that have led to productivity growth and discuss whether or not economic growth is sustainable.</a:t>
            </a: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85138FE0-73DC-4863-BB29-090A2BD8A8F2}" type="slidenum">
              <a:rPr lang="en-US" altLang="en-US"/>
              <a:pPr/>
              <a:t>1</a:t>
            </a:fld>
            <a:endParaRPr lang="en-US" altLang="en-US" dirty="0"/>
          </a:p>
        </p:txBody>
      </p:sp>
    </p:spTree>
    <p:extLst>
      <p:ext uri="{BB962C8B-B14F-4D97-AF65-F5344CB8AC3E}">
        <p14:creationId xmlns:p14="http://schemas.microsoft.com/office/powerpoint/2010/main" val="33208748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Four of the determinants of growth relate to the physical ability of the economy to expand. Any increases or improvements in these supply factors will increase the </a:t>
            </a:r>
            <a:r>
              <a:rPr lang="en-US" altLang="en-US" i="1" dirty="0"/>
              <a:t>potential</a:t>
            </a:r>
            <a:r>
              <a:rPr lang="en-US" altLang="en-US" dirty="0"/>
              <a:t> size of an economy’s GDP.</a:t>
            </a:r>
          </a:p>
        </p:txBody>
      </p:sp>
    </p:spTree>
    <p:extLst>
      <p:ext uri="{BB962C8B-B14F-4D97-AF65-F5344CB8AC3E}">
        <p14:creationId xmlns:p14="http://schemas.microsoft.com/office/powerpoint/2010/main" val="37188136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fifth determinant of economic growth is the demand factor. To achieve the higher production potential created by the supply factors, households, businesses, and government must also expand their purchases of goods and services. </a:t>
            </a:r>
          </a:p>
          <a:p>
            <a:r>
              <a:rPr lang="en-US" altLang="en-US" dirty="0"/>
              <a:t>The sixth factor, efficiency, involves the issue that the economy must achieve economic efficiency as well as full employment. It must use its resources in the least costly way to provide the specific mix of goods and services that maximizes people’s well-being.</a:t>
            </a:r>
          </a:p>
        </p:txBody>
      </p:sp>
    </p:spTree>
    <p:extLst>
      <p:ext uri="{BB962C8B-B14F-4D97-AF65-F5344CB8AC3E}">
        <p14:creationId xmlns:p14="http://schemas.microsoft.com/office/powerpoint/2010/main" val="2693962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r" eaLnBrk="1" hangingPunct="1"/>
            <a:fld id="{D79C0283-9CDC-433E-BBE6-0140D60C2A32}" type="slidenum">
              <a:rPr lang="en-US" altLang="en-US" sz="1200">
                <a:latin typeface="Arial" panose="020B0604020202020204" pitchFamily="34" charset="0"/>
              </a:rPr>
              <a:pPr algn="r" eaLnBrk="1" hangingPunct="1"/>
              <a:t>12</a:t>
            </a:fld>
            <a:endParaRPr lang="en-US" altLang="en-US" sz="1200" dirty="0">
              <a:latin typeface="Arial" panose="020B0604020202020204" pitchFamily="34" charset="0"/>
            </a:endParaRPr>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Economic growth is made possible by the four supply factors that shift the production possibilities curve outward, as from </a:t>
            </a:r>
            <a:r>
              <a:rPr lang="en-US" altLang="en-US" i="1" dirty="0"/>
              <a:t>AB</a:t>
            </a:r>
            <a:r>
              <a:rPr lang="en-US" altLang="en-US" dirty="0"/>
              <a:t> to </a:t>
            </a:r>
            <a:r>
              <a:rPr lang="en-US" altLang="en-US" i="1" dirty="0"/>
              <a:t>CD</a:t>
            </a:r>
            <a:r>
              <a:rPr lang="en-US" altLang="en-US" dirty="0"/>
              <a:t>. Economic growth is realized when the demand factor and the efficiency factor move the economy from points such as </a:t>
            </a:r>
            <a:r>
              <a:rPr lang="en-US" altLang="en-US" i="1" dirty="0"/>
              <a:t>a</a:t>
            </a:r>
            <a:r>
              <a:rPr lang="en-US" altLang="en-US" dirty="0"/>
              <a:t> and </a:t>
            </a:r>
            <a:r>
              <a:rPr lang="en-US" altLang="en-US" i="1" dirty="0"/>
              <a:t>c</a:t>
            </a:r>
            <a:r>
              <a:rPr lang="en-US" altLang="en-US" dirty="0"/>
              <a:t> that are inside </a:t>
            </a:r>
            <a:r>
              <a:rPr lang="en-US" altLang="en-US" i="1" dirty="0"/>
              <a:t>CD</a:t>
            </a:r>
            <a:r>
              <a:rPr lang="en-US" altLang="en-US" dirty="0"/>
              <a:t> to the optimal output point, which is assumed to be point </a:t>
            </a:r>
            <a:r>
              <a:rPr lang="en-US" altLang="en-US" i="1" dirty="0"/>
              <a:t>b</a:t>
            </a:r>
            <a:r>
              <a:rPr lang="en-US" altLang="en-US" dirty="0"/>
              <a:t> in this figure. Point </a:t>
            </a:r>
            <a:r>
              <a:rPr lang="en-US" altLang="en-US" i="1" dirty="0"/>
              <a:t>c</a:t>
            </a:r>
            <a:r>
              <a:rPr lang="en-US" altLang="en-US" dirty="0"/>
              <a:t> represents situations in which real output falls below what it should have been if the economy was operating at full employment. This situation occurred during the severe recession of 2007-2009.</a:t>
            </a:r>
          </a:p>
        </p:txBody>
      </p:sp>
    </p:spTree>
    <p:extLst>
      <p:ext uri="{BB962C8B-B14F-4D97-AF65-F5344CB8AC3E}">
        <p14:creationId xmlns:p14="http://schemas.microsoft.com/office/powerpoint/2010/main" val="20369655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Society can increase its real output and income in one of two ways: (1) by increasing its inputs of resources and (2) by raising the productivity of those inputs. By focusing on the labor input, we can build a framework for discussing the role of supply factors in growth. In this illustration, a nation’s economic growth from one year to the next depends on its increase in labor inputs and its increase in labor productivity.</a:t>
            </a:r>
          </a:p>
        </p:txBody>
      </p:sp>
    </p:spTree>
    <p:extLst>
      <p:ext uri="{BB962C8B-B14F-4D97-AF65-F5344CB8AC3E}">
        <p14:creationId xmlns:p14="http://schemas.microsoft.com/office/powerpoint/2010/main" val="41081863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By looking at these numbers, it is clear that both increases in the quantity of labor and increases in labor productivity are important sources of economic growth. Between 1953 and 2015, the labor force increased from 63 million to 158 million workers. Productivity growth has usually been the more significant factor.</a:t>
            </a:r>
          </a:p>
        </p:txBody>
      </p:sp>
    </p:spTree>
    <p:extLst>
      <p:ext uri="{BB962C8B-B14F-4D97-AF65-F5344CB8AC3E}">
        <p14:creationId xmlns:p14="http://schemas.microsoft.com/office/powerpoint/2010/main" val="35194563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There are five factors that, when combined, appear to explain changes in productivity growth rates. The largest contributor is technological advance which accounts for approximately 40% of productivity growth. It is generated by the discovery of new knowledge. The quantity of capital explains roughly 30% of productivity growth. More and better plant and equipment make workers more productive. Education and training, economies of scale, and resource allocation account for the remaining productivity growth. Investment in human capital is an important means of increasing labor productivity.</a:t>
            </a:r>
          </a:p>
          <a:p>
            <a:r>
              <a:rPr lang="en-US" altLang="en-US" dirty="0"/>
              <a:t>By 2015, 88% of the U.S. population had at least a high school education and 33% had a college or post-secondary education, both representing substantial increases over the past several decades. Economies of scale are the reductions in per-unit production costs that result from increases in output levels. Improved resource allocation means workers over time have moved from low-productivity employment to high-productivity employment. The long-run movement toward liberalized international trade through international agreements has improved the allocation of resources, increased labor productivity, and expanded real output, both here and abroad.</a:t>
            </a:r>
          </a:p>
        </p:txBody>
      </p:sp>
    </p:spTree>
    <p:extLst>
      <p:ext uri="{BB962C8B-B14F-4D97-AF65-F5344CB8AC3E}">
        <p14:creationId xmlns:p14="http://schemas.microsoft.com/office/powerpoint/2010/main" val="27445284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test performance of U.S. eighth-grade students did not compare favorably with that of eighth-graders in several other nations in the Fourth International Math and Science Study from 2011. In Mathematics, the United States came in 9</a:t>
            </a:r>
            <a:r>
              <a:rPr lang="en-US" altLang="en-US" baseline="30000" dirty="0"/>
              <a:t>th</a:t>
            </a:r>
            <a:r>
              <a:rPr lang="en-US" altLang="en-US" dirty="0"/>
              <a:t> and in Science, 10</a:t>
            </a:r>
            <a:r>
              <a:rPr lang="en-US" altLang="en-US" baseline="30000" dirty="0"/>
              <a:t>th</a:t>
            </a:r>
            <a:r>
              <a:rPr lang="en-US" altLang="en-US" dirty="0"/>
              <a:t>.</a:t>
            </a:r>
          </a:p>
        </p:txBody>
      </p:sp>
    </p:spTree>
    <p:extLst>
      <p:ext uri="{BB962C8B-B14F-4D97-AF65-F5344CB8AC3E}">
        <p14:creationId xmlns:p14="http://schemas.microsoft.com/office/powerpoint/2010/main" val="2636716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As measured by changes in the index of labor productivity, the growth rate doubled in the period of 1995-2012 as compared to the period of 1973-1995. Economists relate the increase to the significant wave of new technology coupled with global competition. The increase in productivity growth is important as real output, real income, and real wages are all linked to it. It is the main route for improving the standards of living for a nation’s workers.</a:t>
            </a:r>
          </a:p>
        </p:txBody>
      </p:sp>
    </p:spTree>
    <p:extLst>
      <p:ext uri="{BB962C8B-B14F-4D97-AF65-F5344CB8AC3E}">
        <p14:creationId xmlns:p14="http://schemas.microsoft.com/office/powerpoint/2010/main" val="10206939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So what are some of the reasons for the increased productivity growth? A core element was the explosion of entrepreneurship and innovation based on the development of the microchip. Microchips have found their way into thousands of products and changed the way business is conducted. Hundreds of new start-up firms aided in the advancement of the new information technology. These new firms took advantage of increasing returns and economies of scale as they helped to increase labor productivity. Global competition fueled by the collapse of the socialist economies was another key factor in the increasing rate of labor productivity growth.</a:t>
            </a:r>
          </a:p>
        </p:txBody>
      </p:sp>
    </p:spTree>
    <p:extLst>
      <p:ext uri="{BB962C8B-B14F-4D97-AF65-F5344CB8AC3E}">
        <p14:creationId xmlns:p14="http://schemas.microsoft.com/office/powerpoint/2010/main" val="37811594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graph reflects the growth in U.S. productivity between 1973 and 2015. Average productivity was 1.5% until 1995, but after 1995 the average productivity growth rate increased to 2.4% decreasing to just 0.4% per year after the Great Recession of 2007-2009.</a:t>
            </a:r>
          </a:p>
        </p:txBody>
      </p:sp>
    </p:spTree>
    <p:extLst>
      <p:ext uri="{BB962C8B-B14F-4D97-AF65-F5344CB8AC3E}">
        <p14:creationId xmlns:p14="http://schemas.microsoft.com/office/powerpoint/2010/main" val="3298395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Economists define and measure economic growth two different ways. The first is as an increase in real GDP over some time period and the second is as an increase in real GDP per capita over some time period. It typically is measured as a percentage rate of growth either on a quarterly or yearly basis. </a:t>
            </a:r>
          </a:p>
          <a:p>
            <a:r>
              <a:rPr lang="en-US" altLang="en-US" dirty="0"/>
              <a:t>During periods of recession, the growth rate will be negative instead of positive. Whether the first or second measure of determining growth is used depends on the circumstances. Looking at GDP per capita allows one to compare countries of different sizes. For country-to-country comparisons, real GDP is more useful. Generally speaking, growth in GDP is considered an economic goal. The expansion of total output relative to population results in higher standards of living. It lessens the burden of scarcity.</a:t>
            </a:r>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0" hangingPunct="0"/>
            <a:fld id="{92A84963-128C-4A1B-BC87-590B480C75D1}" type="slidenum">
              <a:rPr lang="en-US" altLang="en-US">
                <a:latin typeface="Arial" panose="020B0604020202020204" pitchFamily="34" charset="0"/>
              </a:rPr>
              <a:pPr eaLnBrk="0" hangingPunct="0"/>
              <a:t>2</a:t>
            </a:fld>
            <a:endParaRPr lang="en-US" altLang="en-US" dirty="0">
              <a:latin typeface="Arial" panose="020B0604020202020204" pitchFamily="34" charset="0"/>
            </a:endParaRPr>
          </a:p>
        </p:txBody>
      </p:sp>
    </p:spTree>
    <p:extLst>
      <p:ext uri="{BB962C8B-B14F-4D97-AF65-F5344CB8AC3E}">
        <p14:creationId xmlns:p14="http://schemas.microsoft.com/office/powerpoint/2010/main" val="5495808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It is not clear why productivity rates have slowed during the past five years. It may be that the growth seen in 1995-2010 was an anomaly brought about by the information technology revolution but that alone would not explain why rates have now dropped below the pre-revolution growth rates. Several explanations have been offered to explain this change. The first is that the high debt levels accumulated by individuals and firms prior to the Great Recession may be to blame. Another explanation is that there is an excess of capacity existing which makes firms reluctant to purchase newer, more productive equipment. Many new products being created are technology-based and offered free to consumers so they are not measured in GDP. And finally, technological progress just may be at a stall, meaning growth will continue to stagnate until invention and innovation speed up again.</a:t>
            </a: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7E829763-CE2E-42AD-8051-E67C1C1E5B6D}" type="slidenum">
              <a:rPr lang="en-US" altLang="en-US"/>
              <a:pPr/>
              <a:t>20</a:t>
            </a:fld>
            <a:endParaRPr lang="en-US" altLang="en-US" dirty="0"/>
          </a:p>
        </p:txBody>
      </p:sp>
    </p:spTree>
    <p:extLst>
      <p:ext uri="{BB962C8B-B14F-4D97-AF65-F5344CB8AC3E}">
        <p14:creationId xmlns:p14="http://schemas.microsoft.com/office/powerpoint/2010/main" val="27885657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Global Perspective lists the top 10 countries based on the global competitiveness index. The index uses factors like innovativeness, the capability to transfer technology among sectors, efficiency of the financial system, rates of investment, and the degree of integration with the rest of the world.</a:t>
            </a:r>
          </a:p>
        </p:txBody>
      </p:sp>
    </p:spTree>
    <p:extLst>
      <p:ext uri="{BB962C8B-B14F-4D97-AF65-F5344CB8AC3E}">
        <p14:creationId xmlns:p14="http://schemas.microsoft.com/office/powerpoint/2010/main" val="5835740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While most economists usually agree that economic growth is both desirable and sustainable, not everyone agrees. Critics say industrialization and growth come with pollution, climate changes, ozone depletion, and other environmental problems. They also argue that there is little compelling evidence that economic growth has solved sociological problems such as poverty, homelessness, and discrimination. While growth has led to higher standards of living, it does not necessarily translate to a better life. There is also concern about whether the growth is sustainable. The earth has limited resources which are being consumed at alarming rates.</a:t>
            </a:r>
          </a:p>
        </p:txBody>
      </p:sp>
    </p:spTree>
    <p:extLst>
      <p:ext uri="{BB962C8B-B14F-4D97-AF65-F5344CB8AC3E}">
        <p14:creationId xmlns:p14="http://schemas.microsoft.com/office/powerpoint/2010/main" val="17367981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Proponents of growth meet all of the arguments of critics with the upside of the situation. They point to the higher education levels, increased recreation, better access to medical care, and other benefits of modern society. They feel that the concerns about the environment can be dealt with as technology advances. The automobile industry illustrates that very issue with the movement towards vehicles that use alternative fuels rather than the limited fossil fuels.</a:t>
            </a:r>
          </a:p>
        </p:txBody>
      </p:sp>
    </p:spTree>
    <p:extLst>
      <p:ext uri="{BB962C8B-B14F-4D97-AF65-F5344CB8AC3E}">
        <p14:creationId xmlns:p14="http://schemas.microsoft.com/office/powerpoint/2010/main" val="31293830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As nations shift from agriculture to industry, fertility levels plummet and birthrates fall dramatically. So, the labor force is shrinking while the population swells; resulting in each generation being smaller than the one before. This trend is known as the inverse dependency ratio. If productivity does not keep up with the fall of this ratio, some economists believe that living standards will decline. The place where this problem will show up first is Social Security. There may also be less innovation and slower productivity growth. Other economists are more hopeful, and believe that productivity growth and living standards could keep on rising at the rates we have come to expect. </a:t>
            </a:r>
          </a:p>
        </p:txBody>
      </p:sp>
    </p:spTree>
    <p:extLst>
      <p:ext uri="{BB962C8B-B14F-4D97-AF65-F5344CB8AC3E}">
        <p14:creationId xmlns:p14="http://schemas.microsoft.com/office/powerpoint/2010/main" val="174098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While both real GDP and real GDP per capita have increased over the past 60 years, this must be qualified in several ways. Because the numbers do not fully account for improvements in products and services, they tend to understate the growth of economic well-being. They also do not take into account that growth has occurred at the same time that there has been an increase in the amount of leisure time, so economic well-being is even further understated. The numbers fail to account for any environmental or quality of life impacts as well.</a:t>
            </a:r>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0" hangingPunct="0"/>
            <a:fld id="{C22160E9-28CE-47F0-BEE5-B6495FC8484A}" type="slidenum">
              <a:rPr lang="en-US" altLang="en-US">
                <a:latin typeface="Arial" panose="020B0604020202020204" pitchFamily="34" charset="0"/>
              </a:rPr>
              <a:pPr eaLnBrk="0" hangingPunct="0"/>
              <a:t>3</a:t>
            </a:fld>
            <a:endParaRPr lang="en-US" altLang="en-US" dirty="0">
              <a:latin typeface="Arial" panose="020B0604020202020204" pitchFamily="34" charset="0"/>
            </a:endParaRPr>
          </a:p>
        </p:txBody>
      </p:sp>
    </p:spTree>
    <p:extLst>
      <p:ext uri="{BB962C8B-B14F-4D97-AF65-F5344CB8AC3E}">
        <p14:creationId xmlns:p14="http://schemas.microsoft.com/office/powerpoint/2010/main" val="3043964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table presents the growth in real GDP and real GDP per capita in the United States since 1950. Due to the population increase, real GDP per capita has increased at a slower pace than real GDP. Since the population has doubled, the rate of increase in real GDP per capita has been about half that of real GDP.</a:t>
            </a: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0" hangingPunct="0"/>
            <a:fld id="{52DCF970-A8EC-491C-9015-95FE017280E9}" type="slidenum">
              <a:rPr lang="en-US" altLang="en-US">
                <a:latin typeface="Arial" panose="020B0604020202020204" pitchFamily="34" charset="0"/>
              </a:rPr>
              <a:pPr eaLnBrk="0" hangingPunct="0"/>
              <a:t>4</a:t>
            </a:fld>
            <a:endParaRPr lang="en-US" altLang="en-US" dirty="0">
              <a:latin typeface="Arial" panose="020B0604020202020204" pitchFamily="34" charset="0"/>
            </a:endParaRPr>
          </a:p>
        </p:txBody>
      </p:sp>
    </p:spTree>
    <p:extLst>
      <p:ext uri="{BB962C8B-B14F-4D97-AF65-F5344CB8AC3E}">
        <p14:creationId xmlns:p14="http://schemas.microsoft.com/office/powerpoint/2010/main" val="2075562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Prior to the Industrial Revolution, living standards were basically stagnant for long periods of time. Since then however, modern economic growth has been characterized by sustained and ongoing increases in the standard of living. This growth has dramatically affected cultural, social, and political arrangements. Countries experiencing modern economic growth have tended to move toward democratic forms of government, people’s life-spans have doubled, and ordinary people have been able to experience leisure time and the arts due to increased wealth and living standards.</a:t>
            </a: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0" hangingPunct="0"/>
            <a:fld id="{B69D091F-67EA-43DD-968E-BC16A96E4278}" type="slidenum">
              <a:rPr lang="en-US" altLang="en-US">
                <a:latin typeface="Arial" panose="020B0604020202020204" pitchFamily="34" charset="0"/>
              </a:rPr>
              <a:pPr eaLnBrk="0" hangingPunct="0"/>
              <a:t>5</a:t>
            </a:fld>
            <a:endParaRPr lang="en-US" altLang="en-US" dirty="0">
              <a:latin typeface="Arial" panose="020B0604020202020204" pitchFamily="34" charset="0"/>
            </a:endParaRPr>
          </a:p>
        </p:txBody>
      </p:sp>
    </p:spTree>
    <p:extLst>
      <p:ext uri="{BB962C8B-B14F-4D97-AF65-F5344CB8AC3E}">
        <p14:creationId xmlns:p14="http://schemas.microsoft.com/office/powerpoint/2010/main" val="26466778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Modern economic growth has been slow to spread from its British birthplace. While much of the Western world began to experience growth in the early 1800s, most of Asia did not experience it until the early 1900s. It has only been in the last few decades that nations in Africa have begun to see modern economic growth.</a:t>
            </a:r>
          </a:p>
          <a:p>
            <a:r>
              <a:rPr lang="en-US" altLang="en-US" dirty="0"/>
              <a:t>These discrepancies in growth rates have led to a great difference between the wealth of nations who have experienced modern economic growth and those that have not. While it is possible for those poorer nations to catch up, they typically must rely upon the help of the wealthier nations. The follower countries must copy the technological advances pioneered in the leader nations.</a:t>
            </a: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0" hangingPunct="0"/>
            <a:fld id="{ED555076-B159-4945-AEB5-34040CF6AF5A}" type="slidenum">
              <a:rPr lang="en-US" altLang="en-US">
                <a:latin typeface="Arial" panose="020B0604020202020204" pitchFamily="34" charset="0"/>
              </a:rPr>
              <a:pPr eaLnBrk="0" hangingPunct="0"/>
              <a:t>6</a:t>
            </a:fld>
            <a:endParaRPr lang="en-US" altLang="en-US" dirty="0">
              <a:latin typeface="Arial" panose="020B0604020202020204" pitchFamily="34" charset="0"/>
            </a:endParaRPr>
          </a:p>
        </p:txBody>
      </p:sp>
    </p:spTree>
    <p:extLst>
      <p:ext uri="{BB962C8B-B14F-4D97-AF65-F5344CB8AC3E}">
        <p14:creationId xmlns:p14="http://schemas.microsoft.com/office/powerpoint/2010/main" val="2395052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table shows the real GDP per capita in 1960 and 2010 plus the average annual growth rates of real GDP per capita from 1960-2010 for selected countries. Note the vast differences in growth rates. The nations from Asia have experienced much higher growth rates since they are in a catch-up mode while those countries that have been experiencing modern economic growth for a longer time frame have lower rates.</a:t>
            </a: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0" hangingPunct="0"/>
            <a:fld id="{EB1DBF41-6CAE-4283-9A68-1AC8C7FE54FB}" type="slidenum">
              <a:rPr lang="en-US" altLang="en-US">
                <a:latin typeface="Arial" panose="020B0604020202020204" pitchFamily="34" charset="0"/>
              </a:rPr>
              <a:pPr eaLnBrk="0" hangingPunct="0"/>
              <a:t>7</a:t>
            </a:fld>
            <a:endParaRPr lang="en-US" altLang="en-US" dirty="0">
              <a:latin typeface="Arial" panose="020B0604020202020204" pitchFamily="34" charset="0"/>
            </a:endParaRPr>
          </a:p>
        </p:txBody>
      </p:sp>
    </p:spTree>
    <p:extLst>
      <p:ext uri="{BB962C8B-B14F-4D97-AF65-F5344CB8AC3E}">
        <p14:creationId xmlns:p14="http://schemas.microsoft.com/office/powerpoint/2010/main" val="16085361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graph illustrates the large differences in the standards of living across nations. Before modern economic growth, the standards of living were much more equal, but with nations experiencing modern economic growth at different times, the standards of living vary greatly.</a:t>
            </a: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0" hangingPunct="0"/>
            <a:fld id="{8DAB3B04-C26F-40B9-935F-4FD5B4C3E691}" type="slidenum">
              <a:rPr lang="en-US" altLang="en-US">
                <a:latin typeface="Arial" panose="020B0604020202020204" pitchFamily="34" charset="0"/>
              </a:rPr>
              <a:pPr eaLnBrk="0" hangingPunct="0"/>
              <a:t>8</a:t>
            </a:fld>
            <a:endParaRPr lang="en-US" altLang="en-US" dirty="0">
              <a:latin typeface="Arial" panose="020B0604020202020204" pitchFamily="34" charset="0"/>
            </a:endParaRPr>
          </a:p>
        </p:txBody>
      </p:sp>
    </p:spTree>
    <p:extLst>
      <p:ext uri="{BB962C8B-B14F-4D97-AF65-F5344CB8AC3E}">
        <p14:creationId xmlns:p14="http://schemas.microsoft.com/office/powerpoint/2010/main" val="3189153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There are several institutional structures that promote and sustain modern economic growth. Strong property rights are absolutely essential as people will not invest if they believe their investments are not safe from theft or an unscrupulous government. Patent and copyright laws are also necessary if a society wants a constant flow of innovative new technologies and sophisticated new ideas. Efficient financial institutions, literacy and education, free trade, and a competitive market system are other key factors in ensuring a nation’s ability to sustain growth.</a:t>
            </a: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0" hangingPunct="0"/>
            <a:fld id="{A0DDCA7F-8AF5-4E65-A93F-BF0CF977647E}" type="slidenum">
              <a:rPr lang="en-US" altLang="en-US">
                <a:latin typeface="Arial" panose="020B0604020202020204" pitchFamily="34" charset="0"/>
              </a:rPr>
              <a:pPr eaLnBrk="0" hangingPunct="0"/>
              <a:t>9</a:t>
            </a:fld>
            <a:endParaRPr lang="en-US" altLang="en-US" dirty="0">
              <a:latin typeface="Arial" panose="020B0604020202020204" pitchFamily="34" charset="0"/>
            </a:endParaRPr>
          </a:p>
        </p:txBody>
      </p:sp>
    </p:spTree>
    <p:extLst>
      <p:ext uri="{BB962C8B-B14F-4D97-AF65-F5344CB8AC3E}">
        <p14:creationId xmlns:p14="http://schemas.microsoft.com/office/powerpoint/2010/main" val="3348268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r>
              <a:rPr lang="en-US" dirty="0"/>
              <a:t>McGraw-Hill/Irwin</a:t>
            </a:r>
          </a:p>
        </p:txBody>
      </p:sp>
      <p:sp>
        <p:nvSpPr>
          <p:cNvPr id="5" name="Footer Placeholder 4"/>
          <p:cNvSpPr>
            <a:spLocks noGrp="1"/>
          </p:cNvSpPr>
          <p:nvPr>
            <p:ph type="ftr" sz="quarter" idx="11"/>
          </p:nvPr>
        </p:nvSpPr>
        <p:spPr/>
        <p:txBody>
          <a:bodyPr/>
          <a:lstStyle>
            <a:lvl1pPr>
              <a:defRPr smtClean="0"/>
            </a:lvl1pPr>
          </a:lstStyle>
          <a:p>
            <a:pPr>
              <a:defRPr/>
            </a:pPr>
            <a:r>
              <a:rPr lang="en-US" altLang="en-US" dirty="0"/>
              <a:t>Copyright © 2015 by McGraw-Hill Education. All rights reserved.</a:t>
            </a:r>
          </a:p>
        </p:txBody>
      </p:sp>
      <p:sp>
        <p:nvSpPr>
          <p:cNvPr id="6" name="Slide Number Placeholder 5"/>
          <p:cNvSpPr>
            <a:spLocks noGrp="1"/>
          </p:cNvSpPr>
          <p:nvPr>
            <p:ph type="sldNum" sz="quarter" idx="12"/>
          </p:nvPr>
        </p:nvSpPr>
        <p:spPr/>
        <p:txBody>
          <a:bodyPr rtlCol="0"/>
          <a:lstStyle>
            <a:lvl1pPr>
              <a:defRPr>
                <a:latin typeface="Calibri" panose="020F0502020204030204" pitchFamily="34" charset="0"/>
                <a:ea typeface="+mn-ea"/>
                <a:cs typeface="Arial" panose="020B0604020202020204" pitchFamily="34" charset="0"/>
              </a:defRPr>
            </a:lvl1pPr>
          </a:lstStyle>
          <a:p>
            <a:pPr>
              <a:defRPr/>
            </a:pPr>
            <a:endParaRPr lang="en-US" dirty="0"/>
          </a:p>
        </p:txBody>
      </p:sp>
    </p:spTree>
    <p:extLst>
      <p:ext uri="{BB962C8B-B14F-4D97-AF65-F5344CB8AC3E}">
        <p14:creationId xmlns:p14="http://schemas.microsoft.com/office/powerpoint/2010/main" val="2767249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59B92B28-D41B-44F3-8680-5987180F63A9}"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6"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145192500"/>
      </p:ext>
    </p:extLst>
  </p:cSld>
  <p:clrMapOvr>
    <a:masterClrMapping/>
  </p:clrMapOvr>
  <p:hf sldNum="0"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F293353E-B0E1-428A-ACE7-9B4617FF53E4}"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6"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1993173341"/>
      </p:ext>
    </p:extLst>
  </p:cSld>
  <p:clrMapOvr>
    <a:masterClrMapping/>
  </p:clrMapOvr>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5"/>
          <p:cNvSpPr txBox="1">
            <a:spLocks noChangeArrowheads="1"/>
          </p:cNvSpPr>
          <p:nvPr/>
        </p:nvSpPr>
        <p:spPr bwMode="auto">
          <a:xfrm>
            <a:off x="7143750" y="6540500"/>
            <a:ext cx="1782763" cy="179388"/>
          </a:xfrm>
          <a:prstGeom prst="rect">
            <a:avLst/>
          </a:prstGeom>
          <a:noFill/>
          <a:ln w="9525">
            <a:noFill/>
            <a:round/>
            <a:headEnd/>
            <a:tailEnd/>
          </a:ln>
          <a:effectLst/>
        </p:spPr>
        <p:txBody>
          <a:bodyPr lIns="0" tIns="0" rIns="0" bIns="0"/>
          <a:lstStyle>
            <a:lvl1pPr>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1pPr>
            <a:lvl2pPr marL="742950" indent="-28575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2pPr>
            <a:lvl3pPr marL="1143000" indent="-22860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3pPr>
            <a:lvl4pPr marL="1600200" indent="-22860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4pPr>
            <a:lvl5pPr marL="2057400" indent="-22860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9pPr>
          </a:lstStyle>
          <a:p>
            <a:pPr algn="r" eaLnBrk="1" hangingPunct="1">
              <a:lnSpc>
                <a:spcPct val="102000"/>
              </a:lnSpc>
              <a:buFont typeface="Wingdings" panose="05000000000000000000" pitchFamily="2" charset="2"/>
              <a:buNone/>
              <a:defRPr/>
            </a:pPr>
            <a:r>
              <a:rPr lang="en-US" altLang="en-US" sz="1000" dirty="0">
                <a:cs typeface="Tahoma" panose="020B0604030504040204" pitchFamily="34" charset="0"/>
              </a:rPr>
              <a:t>28-</a:t>
            </a:r>
            <a:fld id="{FE88A3B6-0D29-404F-ACF4-08199B6F9273}" type="slidenum">
              <a:rPr lang="en-US" altLang="en-US" sz="1000" smtClean="0">
                <a:cs typeface="Tahoma" panose="020B0604030504040204" pitchFamily="34" charset="0"/>
              </a:rPr>
              <a:pPr algn="r" eaLnBrk="1" hangingPunct="1">
                <a:lnSpc>
                  <a:spcPct val="102000"/>
                </a:lnSpc>
                <a:buFont typeface="Wingdings" panose="05000000000000000000" pitchFamily="2" charset="2"/>
                <a:buNone/>
                <a:defRPr/>
              </a:pPr>
              <a:t>‹#›</a:t>
            </a:fld>
            <a:endParaRPr lang="en-US" altLang="en-US" sz="1000" dirty="0">
              <a:cs typeface="Tahoma" panose="020B0604030504040204" pitchFamily="34" charset="0"/>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45630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p:cNvSpPr>
            <a:spLocks noGrp="1"/>
          </p:cNvSpPr>
          <p:nvPr>
            <p:ph type="sldNum" sz="quarter" idx="10"/>
          </p:nvPr>
        </p:nvSpPr>
        <p:spPr/>
        <p:txBody>
          <a:bodyPr rtlCol="0"/>
          <a:lstStyle>
            <a:lvl1pPr>
              <a:defRPr>
                <a:latin typeface="Calibri" panose="020F0502020204030204" pitchFamily="34" charset="0"/>
                <a:ea typeface="+mn-ea"/>
                <a:cs typeface="Arial" panose="020B0604020202020204" pitchFamily="34" charset="0"/>
              </a:defRPr>
            </a:lvl1pPr>
          </a:lstStyle>
          <a:p>
            <a:pPr>
              <a:defRPr/>
            </a:pPr>
            <a:endParaRPr lang="en-US" altLang="en-US" dirty="0"/>
          </a:p>
        </p:txBody>
      </p:sp>
    </p:spTree>
    <p:extLst>
      <p:ext uri="{BB962C8B-B14F-4D97-AF65-F5344CB8AC3E}">
        <p14:creationId xmlns:p14="http://schemas.microsoft.com/office/powerpoint/2010/main" val="1304602448"/>
      </p:ext>
    </p:extLst>
  </p:cSld>
  <p:clrMapOvr>
    <a:masterClrMapping/>
  </p:clrMapOvr>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D254B965-84C3-42A9-804D-BB035E32F2E1}" type="slidenum">
              <a:rPr lang="en-US" altLang="en-US"/>
              <a:pPr>
                <a:defRPr/>
              </a:pPr>
              <a:t>‹#›</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7"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443501842"/>
      </p:ext>
    </p:extLst>
  </p:cSld>
  <p:clrMapOvr>
    <a:masterClrMapping/>
  </p:clrMapOvr>
  <p:hf sldNum="0"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ln/>
        </p:spPr>
        <p:txBody>
          <a:bodyPr/>
          <a:lstStyle>
            <a:lvl1pPr>
              <a:defRPr/>
            </a:lvl1pPr>
          </a:lstStyle>
          <a:p>
            <a:pPr>
              <a:defRPr/>
            </a:pPr>
            <a:fld id="{8B95371A-C87A-4418-B581-3ED0232D4FCF}" type="slidenum">
              <a:rPr lang="en-US" altLang="en-US"/>
              <a:pPr>
                <a:defRPr/>
              </a:pPr>
              <a:t>‹#›</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9"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2414661458"/>
      </p:ext>
    </p:extLst>
  </p:cSld>
  <p:clrMapOvr>
    <a:masterClrMapping/>
  </p:clrMapOvr>
  <p:hf sldNum="0"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a:ln/>
        </p:spPr>
        <p:txBody>
          <a:bodyPr/>
          <a:lstStyle>
            <a:lvl1pPr>
              <a:defRPr/>
            </a:lvl1pPr>
          </a:lstStyle>
          <a:p>
            <a:pPr>
              <a:defRPr/>
            </a:pPr>
            <a:fld id="{1FFDAEF1-4342-43D9-8B37-D3971D1B615A}" type="slidenum">
              <a:rPr lang="en-US" altLang="en-US"/>
              <a:pPr>
                <a:defRPr/>
              </a:pPr>
              <a:t>‹#›</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5" name="Date Placeholder 3"/>
          <p:cNvSpPr>
            <a:spLocks noGrp="1"/>
          </p:cNvSpPr>
          <p:nvPr>
            <p:ph type="dt" sz="half" idx="12"/>
          </p:nvPr>
        </p:nvSpPr>
        <p:spPr/>
        <p:txBody>
          <a:bodyPr/>
          <a:lstStyle>
            <a:lvl1pPr>
              <a:defRPr/>
            </a:lvl1pPr>
          </a:lstStyle>
          <a:p>
            <a:pPr>
              <a:defRPr/>
            </a:pPr>
            <a:r>
              <a:rPr lang="en-US" dirty="0"/>
              <a:t>McGraw-Hill/Irwin</a:t>
            </a:r>
          </a:p>
        </p:txBody>
      </p:sp>
      <p:sp>
        <p:nvSpPr>
          <p:cNvPr id="6" name="Rectangle 5"/>
          <p:cNvSpPr txBox="1">
            <a:spLocks noChangeArrowheads="1"/>
          </p:cNvSpPr>
          <p:nvPr userDrawn="1"/>
        </p:nvSpPr>
        <p:spPr bwMode="auto">
          <a:xfrm>
            <a:off x="7143750" y="6540500"/>
            <a:ext cx="1782763" cy="179388"/>
          </a:xfrm>
          <a:prstGeom prst="rect">
            <a:avLst/>
          </a:prstGeom>
          <a:noFill/>
          <a:ln w="9525">
            <a:noFill/>
            <a:round/>
            <a:headEnd/>
            <a:tailEnd/>
          </a:ln>
          <a:effectLst/>
        </p:spPr>
        <p:txBody>
          <a:bodyPr lIns="0" tIns="0" rIns="0" bIns="0"/>
          <a:lstStyle>
            <a:lvl1pPr>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1pPr>
            <a:lvl2pPr marL="742950" indent="-28575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2pPr>
            <a:lvl3pPr marL="1143000" indent="-22860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3pPr>
            <a:lvl4pPr marL="1600200" indent="-22860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4pPr>
            <a:lvl5pPr marL="2057400" indent="-22860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9pPr>
          </a:lstStyle>
          <a:p>
            <a:pPr algn="r" eaLnBrk="1" hangingPunct="1">
              <a:lnSpc>
                <a:spcPct val="102000"/>
              </a:lnSpc>
              <a:buFont typeface="Wingdings" panose="05000000000000000000" pitchFamily="2" charset="2"/>
              <a:buNone/>
              <a:defRPr/>
            </a:pPr>
            <a:r>
              <a:rPr lang="en-US" altLang="en-US" sz="1000" dirty="0">
                <a:cs typeface="Tahoma" panose="020B0604030504040204" pitchFamily="34" charset="0"/>
              </a:rPr>
              <a:t>28-</a:t>
            </a:r>
            <a:fld id="{1C1B0B30-70F3-4955-AD1C-510297529961}" type="slidenum">
              <a:rPr lang="en-US" altLang="en-US" sz="1000" smtClean="0">
                <a:cs typeface="Tahoma" panose="020B0604030504040204" pitchFamily="34" charset="0"/>
              </a:rPr>
              <a:pPr algn="r" eaLnBrk="1" hangingPunct="1">
                <a:lnSpc>
                  <a:spcPct val="102000"/>
                </a:lnSpc>
                <a:buFont typeface="Wingdings" panose="05000000000000000000" pitchFamily="2" charset="2"/>
                <a:buNone/>
                <a:defRPr/>
              </a:pPr>
              <a:t>‹#›</a:t>
            </a:fld>
            <a:endParaRPr lang="en-US" altLang="en-US" sz="1000" dirty="0">
              <a:cs typeface="Tahoma" panose="020B0604030504040204" pitchFamily="34" charset="0"/>
            </a:endParaRPr>
          </a:p>
        </p:txBody>
      </p:sp>
    </p:spTree>
    <p:extLst>
      <p:ext uri="{BB962C8B-B14F-4D97-AF65-F5344CB8AC3E}">
        <p14:creationId xmlns:p14="http://schemas.microsoft.com/office/powerpoint/2010/main" val="4051921546"/>
      </p:ext>
    </p:extLst>
  </p:cSld>
  <p:clrMapOvr>
    <a:masterClrMapping/>
  </p:clrMapOvr>
  <p:hf sldNum="0"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E1E5059B-C022-4799-A59F-14C0A1A4DB01}" type="slidenum">
              <a:rPr lang="en-US" altLang="en-US"/>
              <a:pPr>
                <a:defRPr/>
              </a:pPr>
              <a:t>‹#›</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4"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3384781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4"/>
          </p:nvPr>
        </p:nvSpPr>
        <p:spPr>
          <a:ln/>
        </p:spPr>
        <p:txBody>
          <a:bodyPr/>
          <a:lstStyle>
            <a:lvl1pPr>
              <a:defRPr/>
            </a:lvl1pPr>
          </a:lstStyle>
          <a:p>
            <a:pPr>
              <a:defRPr/>
            </a:pPr>
            <a:fld id="{4AEE81C7-FA68-4AD1-87A3-4545BFBBAD05}" type="slidenum">
              <a:rPr lang="en-US" altLang="en-US"/>
              <a:pPr>
                <a:defRPr/>
              </a:pPr>
              <a:t>‹#›</a:t>
            </a:fld>
            <a:endParaRPr lang="en-US" altLang="en-US" dirty="0"/>
          </a:p>
        </p:txBody>
      </p:sp>
      <p:sp>
        <p:nvSpPr>
          <p:cNvPr id="6" name="Footer Placeholder 4"/>
          <p:cNvSpPr>
            <a:spLocks noGrp="1"/>
          </p:cNvSpPr>
          <p:nvPr>
            <p:ph type="ftr" sz="quarter" idx="15"/>
          </p:nvPr>
        </p:nvSpPr>
        <p:spPr/>
        <p:txBody>
          <a:bodyPr/>
          <a:lstStyle>
            <a:lvl1pPr>
              <a:defRPr/>
            </a:lvl1pPr>
          </a:lstStyle>
          <a:p>
            <a:pPr>
              <a:defRPr/>
            </a:pPr>
            <a:r>
              <a:rPr lang="en-US" altLang="en-US" dirty="0"/>
              <a:t>Copyright © 2015 by McGraw-Hill Education. All rights reserved.</a:t>
            </a:r>
          </a:p>
        </p:txBody>
      </p:sp>
      <p:sp>
        <p:nvSpPr>
          <p:cNvPr id="7" name="Date Placeholder 3"/>
          <p:cNvSpPr>
            <a:spLocks noGrp="1"/>
          </p:cNvSpPr>
          <p:nvPr>
            <p:ph type="dt" sz="half" idx="16"/>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984714827"/>
      </p:ext>
    </p:extLst>
  </p:cSld>
  <p:clrMapOvr>
    <a:masterClrMapping/>
  </p:clrMapOvr>
  <p:hf sldNum="0"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4F1CC126-4761-4C7E-B43A-35E636A2B0F4}" type="slidenum">
              <a:rPr lang="en-US" altLang="en-US"/>
              <a:pPr>
                <a:defRPr/>
              </a:pPr>
              <a:t>‹#›</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7"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3682591129"/>
      </p:ext>
    </p:extLst>
  </p:cSld>
  <p:clrMapOvr>
    <a:masterClrMapping/>
  </p:clrMapOvr>
  <p:hf sldNum="0"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smtClean="0">
                <a:solidFill>
                  <a:srgbClr val="FFFFFF"/>
                </a:solidFill>
              </a:defRPr>
            </a:lvl1pPr>
          </a:lstStyle>
          <a:p>
            <a:pPr>
              <a:defRPr/>
            </a:pPr>
            <a:fld id="{433CC820-D774-4EE8-8250-023EF72AE595}" type="slidenum">
              <a:rPr lang="en-US" altLang="en-US"/>
              <a:pPr>
                <a:defRPr/>
              </a:pPr>
              <a:t>‹#›</a:t>
            </a:fld>
            <a:endParaRPr lang="en-US" altLang="en-US" dirty="0"/>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chemeClr val="bg2"/>
                </a:solidFill>
              </a:defRPr>
            </a:lvl1pPr>
          </a:lstStyle>
          <a:p>
            <a:pPr>
              <a:defRPr/>
            </a:pPr>
            <a:r>
              <a:rPr lang="en-US" altLang="en-US" dirty="0"/>
              <a:t>Copyright © 2015 by McGraw-Hill Education. All rights reserved.</a:t>
            </a:r>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latin typeface="Calibri" panose="020F0502020204030204" pitchFamily="34" charset="0"/>
                <a:ea typeface="+mn-ea"/>
                <a:cs typeface="Arial" panose="020B0604020202020204" pitchFamily="34" charset="0"/>
              </a:defRPr>
            </a:lvl1pPr>
          </a:lstStyle>
          <a:p>
            <a:pPr>
              <a:defRPr/>
            </a:pPr>
            <a:r>
              <a:rPr lang="en-US" dirty="0"/>
              <a:t>McGraw-Hill/Irwin</a:t>
            </a:r>
          </a:p>
        </p:txBody>
      </p:sp>
      <p:sp>
        <p:nvSpPr>
          <p:cNvPr id="9" name="Footer Placeholder 4"/>
          <p:cNvSpPr txBox="1">
            <a:spLocks noGrp="1"/>
          </p:cNvSpPr>
          <p:nvPr userDrawn="1"/>
        </p:nvSpPr>
        <p:spPr bwMode="auto">
          <a:xfrm>
            <a:off x="50800" y="6652419"/>
            <a:ext cx="8432800" cy="251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000" b="1" i="1" dirty="0">
                <a:latin typeface="Times New Roman" panose="02020603050405020304" pitchFamily="18" charset="0"/>
              </a:rPr>
              <a:t>Copyright © 2018 McGraw-Hill Education. All rights reserved. No reproduction or distribution without the prior written consent of McGraw-Hill Education.</a:t>
            </a:r>
            <a:endParaRPr lang="en-US" altLang="en-US" sz="1800" dirty="0"/>
          </a:p>
        </p:txBody>
      </p:sp>
    </p:spTree>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sldNum="0" hdr="0"/>
  <p:txStyles>
    <p:titleStyle>
      <a:lvl1pPr algn="l" rtl="0" eaLnBrk="0" fontAlgn="base" hangingPunct="0">
        <a:spcBef>
          <a:spcPct val="0"/>
        </a:spcBef>
        <a:spcAft>
          <a:spcPct val="0"/>
        </a:spcAft>
        <a:defRPr sz="4600" kern="1200" spc="-100">
          <a:solidFill>
            <a:schemeClr val="tx2"/>
          </a:solidFill>
          <a:latin typeface="+mj-lt"/>
          <a:ea typeface="MS PGothic" panose="020B0600070205080204" pitchFamily="34" charset="-128"/>
          <a:cs typeface="+mj-cs"/>
        </a:defRPr>
      </a:lvl1pPr>
      <a:lvl2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2pPr>
      <a:lvl3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3pPr>
      <a:lvl4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4pPr>
      <a:lvl5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5pPr>
      <a:lvl6pPr marL="457200" algn="l" rtl="0" fontAlgn="base">
        <a:spcBef>
          <a:spcPct val="0"/>
        </a:spcBef>
        <a:spcAft>
          <a:spcPct val="0"/>
        </a:spcAft>
        <a:defRPr sz="4600">
          <a:solidFill>
            <a:schemeClr val="tx2"/>
          </a:solidFill>
          <a:latin typeface="Tahoma" panose="020B0604030504040204" pitchFamily="34" charset="0"/>
        </a:defRPr>
      </a:lvl6pPr>
      <a:lvl7pPr marL="914400" algn="l" rtl="0" fontAlgn="base">
        <a:spcBef>
          <a:spcPct val="0"/>
        </a:spcBef>
        <a:spcAft>
          <a:spcPct val="0"/>
        </a:spcAft>
        <a:defRPr sz="4600">
          <a:solidFill>
            <a:schemeClr val="tx2"/>
          </a:solidFill>
          <a:latin typeface="Tahoma" panose="020B0604030504040204" pitchFamily="34" charset="0"/>
        </a:defRPr>
      </a:lvl7pPr>
      <a:lvl8pPr marL="1371600" algn="l" rtl="0" fontAlgn="base">
        <a:spcBef>
          <a:spcPct val="0"/>
        </a:spcBef>
        <a:spcAft>
          <a:spcPct val="0"/>
        </a:spcAft>
        <a:defRPr sz="4600">
          <a:solidFill>
            <a:schemeClr val="tx2"/>
          </a:solidFill>
          <a:latin typeface="Tahoma" panose="020B0604030504040204" pitchFamily="34" charset="0"/>
        </a:defRPr>
      </a:lvl8pPr>
      <a:lvl9pPr marL="1828800" algn="l" rtl="0" fontAlgn="base">
        <a:spcBef>
          <a:spcPct val="0"/>
        </a:spcBef>
        <a:spcAft>
          <a:spcPct val="0"/>
        </a:spcAft>
        <a:defRPr sz="4600">
          <a:solidFill>
            <a:schemeClr val="tx2"/>
          </a:solidFill>
          <a:latin typeface="Tahoma" panose="020B0604030504040204" pitchFamily="34" charset="0"/>
        </a:defRPr>
      </a:lvl9pPr>
    </p:titleStyle>
    <p:body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S PGothic" panose="020B0600070205080204" pitchFamily="34" charset="-128"/>
          <a:cs typeface="+mn-cs"/>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S PGothic" panose="020B0600070205080204" pitchFamily="34" charset="-128"/>
          <a:cs typeface="+mn-cs"/>
        </a:defRPr>
      </a:lvl2pPr>
      <a:lvl3pPr marL="1004888" indent="-228600" algn="l" rtl="0" eaLnBrk="0" fontAlgn="base" hangingPunct="0">
        <a:spcBef>
          <a:spcPct val="20000"/>
        </a:spcBef>
        <a:spcAft>
          <a:spcPct val="0"/>
        </a:spcAft>
        <a:buClr>
          <a:srgbClr val="9BBB59"/>
        </a:buClr>
        <a:buFont typeface="Arial" panose="020B0604020202020204" pitchFamily="34" charset="0"/>
        <a:buChar char="•"/>
        <a:defRPr kern="1200">
          <a:solidFill>
            <a:schemeClr val="tx1"/>
          </a:solidFill>
          <a:latin typeface="+mn-lt"/>
          <a:ea typeface="MS PGothic" panose="020B0600070205080204" pitchFamily="34" charset="-128"/>
          <a:cs typeface="+mn-cs"/>
        </a:defRPr>
      </a:lvl3pPr>
      <a:lvl4pPr marL="1279525" indent="-228600" algn="l" rtl="0" eaLnBrk="0" fontAlgn="base" hangingPunct="0">
        <a:spcBef>
          <a:spcPct val="20000"/>
        </a:spcBef>
        <a:spcAft>
          <a:spcPct val="0"/>
        </a:spcAft>
        <a:buClr>
          <a:srgbClr val="8064A2"/>
        </a:buClr>
        <a:buFont typeface="Arial" panose="020B0604020202020204" pitchFamily="34" charset="0"/>
        <a:buChar char="•"/>
        <a:defRPr sz="1600" kern="1200">
          <a:solidFill>
            <a:schemeClr val="tx1"/>
          </a:solidFill>
          <a:latin typeface="+mn-lt"/>
          <a:ea typeface="MS PGothic" panose="020B0600070205080204" pitchFamily="34" charset="-128"/>
          <a:cs typeface="+mn-cs"/>
        </a:defRPr>
      </a:lvl4pPr>
      <a:lvl5pPr marL="1554163" indent="-228600" algn="l" rtl="0" eaLnBrk="0" fontAlgn="base" hangingPunct="0">
        <a:spcBef>
          <a:spcPct val="20000"/>
        </a:spcBef>
        <a:spcAft>
          <a:spcPct val="0"/>
        </a:spcAft>
        <a:buClr>
          <a:srgbClr val="4BACC6"/>
        </a:buClr>
        <a:buFont typeface="Arial" panose="020B0604020202020204" pitchFamily="34" charset="0"/>
        <a:buChar char="•"/>
        <a:defRPr sz="1400" kern="1200">
          <a:solidFill>
            <a:schemeClr val="tx1"/>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p:txBody>
          <a:bodyPr/>
          <a:lstStyle/>
          <a:p>
            <a:pPr eaLnBrk="1" fontAlgn="auto" hangingPunct="1">
              <a:spcAft>
                <a:spcPts val="0"/>
              </a:spcAft>
              <a:defRPr/>
            </a:pPr>
            <a:r>
              <a:rPr lang="en-US" altLang="en-US" dirty="0">
                <a:ea typeface="+mj-ea"/>
              </a:rPr>
              <a:t>Chapter </a:t>
            </a:r>
            <a:r>
              <a:rPr lang="en-US" altLang="en-US" dirty="0" smtClean="0">
                <a:ea typeface="+mj-ea"/>
              </a:rPr>
              <a:t>22</a:t>
            </a:r>
            <a:endParaRPr lang="en-US" altLang="en-US" dirty="0">
              <a:ea typeface="+mj-ea"/>
            </a:endParaRPr>
          </a:p>
        </p:txBody>
      </p:sp>
      <p:sp>
        <p:nvSpPr>
          <p:cNvPr id="6147" name="Subtitle 2"/>
          <p:cNvSpPr>
            <a:spLocks noGrp="1"/>
          </p:cNvSpPr>
          <p:nvPr>
            <p:ph type="subTitle" idx="1"/>
          </p:nvPr>
        </p:nvSpPr>
        <p:spPr/>
        <p:txBody>
          <a:bodyPr rtlCol="0"/>
          <a:lstStyle/>
          <a:p>
            <a:pPr eaLnBrk="1" fontAlgn="auto" hangingPunct="1">
              <a:spcAft>
                <a:spcPts val="0"/>
              </a:spcAft>
              <a:defRPr/>
            </a:pPr>
            <a:r>
              <a:rPr lang="en-US" altLang="en-US" sz="3600" dirty="0">
                <a:solidFill>
                  <a:schemeClr val="tx1">
                    <a:lumMod val="50000"/>
                    <a:lumOff val="50000"/>
                  </a:schemeClr>
                </a:solidFill>
                <a:latin typeface="+mj-lt"/>
                <a:ea typeface="+mn-ea"/>
              </a:rPr>
              <a:t>Economic Growth</a:t>
            </a:r>
          </a:p>
        </p:txBody>
      </p:sp>
      <p:pic>
        <p:nvPicPr>
          <p:cNvPr id="5" name="Picture 4"/>
          <p:cNvPicPr>
            <a:picLocks noChangeAspect="1"/>
          </p:cNvPicPr>
          <p:nvPr/>
        </p:nvPicPr>
        <p:blipFill>
          <a:blip r:embed="rId3"/>
          <a:stretch>
            <a:fillRect/>
          </a:stretch>
        </p:blipFill>
        <p:spPr>
          <a:xfrm>
            <a:off x="5105400" y="241278"/>
            <a:ext cx="3098800" cy="396222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Determinants of Growth</a:t>
            </a:r>
          </a:p>
        </p:txBody>
      </p:sp>
      <p:sp>
        <p:nvSpPr>
          <p:cNvPr id="15363" name="Rectangle 3"/>
          <p:cNvSpPr>
            <a:spLocks noGrp="1" noChangeArrowheads="1"/>
          </p:cNvSpPr>
          <p:nvPr>
            <p:ph idx="1"/>
          </p:nvPr>
        </p:nvSpPr>
        <p:spPr/>
        <p:txBody>
          <a:bodyPr rtlCol="0">
            <a:normAutofit/>
          </a:bodyPr>
          <a:lstStyle/>
          <a:p>
            <a:pPr eaLnBrk="1" fontAlgn="auto" hangingPunct="1">
              <a:spcAft>
                <a:spcPts val="0"/>
              </a:spcAft>
              <a:defRPr/>
            </a:pPr>
            <a:r>
              <a:rPr lang="en-US" sz="3200" b="1" dirty="0">
                <a:solidFill>
                  <a:schemeClr val="accent5">
                    <a:lumMod val="75000"/>
                  </a:schemeClr>
                </a:solidFill>
                <a:ea typeface="+mn-ea"/>
              </a:rPr>
              <a:t>Supply factors</a:t>
            </a:r>
          </a:p>
          <a:p>
            <a:pPr marL="640080" lvl="1" eaLnBrk="1" fontAlgn="auto" hangingPunct="1">
              <a:spcAft>
                <a:spcPts val="0"/>
              </a:spcAft>
              <a:buClr>
                <a:schemeClr val="accent1"/>
              </a:buClr>
              <a:defRPr/>
            </a:pPr>
            <a:r>
              <a:rPr lang="en-US" sz="3200" dirty="0">
                <a:ea typeface="ＭＳ Ｐゴシック" panose="020B0600070205080204" pitchFamily="34" charset="-128"/>
              </a:rPr>
              <a:t>Increases in quantity and quality of natural resources </a:t>
            </a:r>
          </a:p>
          <a:p>
            <a:pPr marL="640080" lvl="1" eaLnBrk="1" fontAlgn="auto" hangingPunct="1">
              <a:spcAft>
                <a:spcPts val="0"/>
              </a:spcAft>
              <a:buClr>
                <a:schemeClr val="accent1"/>
              </a:buClr>
              <a:defRPr/>
            </a:pPr>
            <a:r>
              <a:rPr lang="en-US" sz="3200" dirty="0">
                <a:ea typeface="ＭＳ Ｐゴシック" panose="020B0600070205080204" pitchFamily="34" charset="-128"/>
              </a:rPr>
              <a:t>Increases in quality and quantity of human resources</a:t>
            </a:r>
          </a:p>
          <a:p>
            <a:pPr marL="640080" lvl="1" eaLnBrk="1" fontAlgn="auto" hangingPunct="1">
              <a:spcAft>
                <a:spcPts val="0"/>
              </a:spcAft>
              <a:buClr>
                <a:schemeClr val="accent1"/>
              </a:buClr>
              <a:defRPr/>
            </a:pPr>
            <a:r>
              <a:rPr lang="en-US" sz="3200" dirty="0">
                <a:ea typeface="ＭＳ Ｐゴシック" panose="020B0600070205080204" pitchFamily="34" charset="-128"/>
              </a:rPr>
              <a:t>Increases in the supply (or stock) of capital goods</a:t>
            </a:r>
          </a:p>
          <a:p>
            <a:pPr marL="640080" lvl="1" eaLnBrk="1" fontAlgn="auto" hangingPunct="1">
              <a:spcAft>
                <a:spcPts val="0"/>
              </a:spcAft>
              <a:buClr>
                <a:schemeClr val="accent1"/>
              </a:buClr>
              <a:defRPr/>
            </a:pPr>
            <a:r>
              <a:rPr lang="en-US" sz="3200" dirty="0">
                <a:ea typeface="ＭＳ Ｐゴシック" panose="020B0600070205080204" pitchFamily="34" charset="-128"/>
              </a:rPr>
              <a:t>Improvements in technology</a:t>
            </a:r>
          </a:p>
        </p:txBody>
      </p:sp>
      <p:sp>
        <p:nvSpPr>
          <p:cNvPr id="5"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LO3</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Determinants of Growth Continued</a:t>
            </a:r>
          </a:p>
        </p:txBody>
      </p:sp>
      <p:sp>
        <p:nvSpPr>
          <p:cNvPr id="26627" name="Rectangle 3"/>
          <p:cNvSpPr>
            <a:spLocks noGrp="1" noChangeArrowheads="1"/>
          </p:cNvSpPr>
          <p:nvPr>
            <p:ph idx="1"/>
          </p:nvPr>
        </p:nvSpPr>
        <p:spPr>
          <a:xfrm>
            <a:off x="457200" y="1752600"/>
            <a:ext cx="7620000" cy="4800600"/>
          </a:xfrm>
        </p:spPr>
        <p:txBody>
          <a:bodyPr/>
          <a:lstStyle/>
          <a:p>
            <a:pPr eaLnBrk="1" hangingPunct="1"/>
            <a:r>
              <a:rPr lang="en-US" altLang="en-US" sz="3200" b="1" dirty="0">
                <a:solidFill>
                  <a:srgbClr val="31859C"/>
                </a:solidFill>
              </a:rPr>
              <a:t>Demand factor</a:t>
            </a:r>
          </a:p>
          <a:p>
            <a:pPr lvl="1" eaLnBrk="1" hangingPunct="1">
              <a:buClr>
                <a:schemeClr val="accent1"/>
              </a:buClr>
            </a:pPr>
            <a:r>
              <a:rPr lang="en-US" altLang="en-US" sz="3200" dirty="0"/>
              <a:t>Households, businesses, and government must purchase the economy’</a:t>
            </a:r>
            <a:r>
              <a:rPr lang="en-US" altLang="ja-JP" sz="3200" dirty="0"/>
              <a:t>s expanding output </a:t>
            </a:r>
          </a:p>
          <a:p>
            <a:pPr eaLnBrk="1" hangingPunct="1"/>
            <a:r>
              <a:rPr lang="en-US" altLang="en-US" sz="3200" b="1" dirty="0">
                <a:solidFill>
                  <a:srgbClr val="31859C"/>
                </a:solidFill>
              </a:rPr>
              <a:t>Efficiency factor</a:t>
            </a:r>
          </a:p>
          <a:p>
            <a:pPr lvl="1" eaLnBrk="1" hangingPunct="1">
              <a:buClr>
                <a:schemeClr val="accent1"/>
              </a:buClr>
            </a:pPr>
            <a:r>
              <a:rPr lang="en-US" altLang="en-US" sz="3200" dirty="0"/>
              <a:t>Must achieve economic efficiency and full employment</a:t>
            </a:r>
          </a:p>
        </p:txBody>
      </p:sp>
      <p:sp>
        <p:nvSpPr>
          <p:cNvPr id="5"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LO3</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4" name="Group 69"/>
          <p:cNvGrpSpPr>
            <a:grpSpLocks/>
          </p:cNvGrpSpPr>
          <p:nvPr/>
        </p:nvGrpSpPr>
        <p:grpSpPr bwMode="auto">
          <a:xfrm>
            <a:off x="2103437" y="1730502"/>
            <a:ext cx="4725988" cy="4267200"/>
            <a:chOff x="2548" y="1290"/>
            <a:chExt cx="2296" cy="2321"/>
          </a:xfrm>
        </p:grpSpPr>
        <p:grpSp>
          <p:nvGrpSpPr>
            <p:cNvPr id="28700" name="Group 5"/>
            <p:cNvGrpSpPr>
              <a:grpSpLocks/>
            </p:cNvGrpSpPr>
            <p:nvPr/>
          </p:nvGrpSpPr>
          <p:grpSpPr bwMode="auto">
            <a:xfrm>
              <a:off x="2554" y="1420"/>
              <a:ext cx="2300" cy="2178"/>
              <a:chOff x="2698" y="1132"/>
              <a:chExt cx="2797" cy="2178"/>
            </a:xfrm>
          </p:grpSpPr>
          <p:sp>
            <p:nvSpPr>
              <p:cNvPr id="28710" name="Line 6"/>
              <p:cNvSpPr>
                <a:spLocks noChangeShapeType="1"/>
              </p:cNvSpPr>
              <p:nvPr/>
            </p:nvSpPr>
            <p:spPr bwMode="auto">
              <a:xfrm>
                <a:off x="2708" y="1132"/>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8711" name="Line 7"/>
              <p:cNvSpPr>
                <a:spLocks noChangeShapeType="1"/>
              </p:cNvSpPr>
              <p:nvPr/>
            </p:nvSpPr>
            <p:spPr bwMode="auto">
              <a:xfrm>
                <a:off x="2706" y="1558"/>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8712" name="Line 8"/>
              <p:cNvSpPr>
                <a:spLocks noChangeShapeType="1"/>
              </p:cNvSpPr>
              <p:nvPr/>
            </p:nvSpPr>
            <p:spPr bwMode="auto">
              <a:xfrm>
                <a:off x="2704" y="1996"/>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8713" name="Line 9"/>
              <p:cNvSpPr>
                <a:spLocks noChangeShapeType="1"/>
              </p:cNvSpPr>
              <p:nvPr/>
            </p:nvSpPr>
            <p:spPr bwMode="auto">
              <a:xfrm>
                <a:off x="2702" y="2434"/>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8714" name="Line 10"/>
              <p:cNvSpPr>
                <a:spLocks noChangeShapeType="1"/>
              </p:cNvSpPr>
              <p:nvPr/>
            </p:nvSpPr>
            <p:spPr bwMode="auto">
              <a:xfrm>
                <a:off x="2700" y="2872"/>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8715" name="Line 11"/>
              <p:cNvSpPr>
                <a:spLocks noChangeShapeType="1"/>
              </p:cNvSpPr>
              <p:nvPr/>
            </p:nvSpPr>
            <p:spPr bwMode="auto">
              <a:xfrm>
                <a:off x="2698" y="3310"/>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28701" name="Group 68"/>
            <p:cNvGrpSpPr>
              <a:grpSpLocks/>
            </p:cNvGrpSpPr>
            <p:nvPr/>
          </p:nvGrpSpPr>
          <p:grpSpPr bwMode="auto">
            <a:xfrm>
              <a:off x="2833" y="1291"/>
              <a:ext cx="2006" cy="2320"/>
              <a:chOff x="2833" y="1291"/>
              <a:chExt cx="2006" cy="2320"/>
            </a:xfrm>
          </p:grpSpPr>
          <p:sp>
            <p:nvSpPr>
              <p:cNvPr id="28702" name="Line 13"/>
              <p:cNvSpPr>
                <a:spLocks noChangeShapeType="1"/>
              </p:cNvSpPr>
              <p:nvPr/>
            </p:nvSpPr>
            <p:spPr bwMode="auto">
              <a:xfrm>
                <a:off x="2833"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8703" name="Line 14"/>
              <p:cNvSpPr>
                <a:spLocks noChangeShapeType="1"/>
              </p:cNvSpPr>
              <p:nvPr/>
            </p:nvSpPr>
            <p:spPr bwMode="auto">
              <a:xfrm>
                <a:off x="3118"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8704" name="Line 15"/>
              <p:cNvSpPr>
                <a:spLocks noChangeShapeType="1"/>
              </p:cNvSpPr>
              <p:nvPr/>
            </p:nvSpPr>
            <p:spPr bwMode="auto">
              <a:xfrm>
                <a:off x="3412"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8705" name="Line 16"/>
              <p:cNvSpPr>
                <a:spLocks noChangeShapeType="1"/>
              </p:cNvSpPr>
              <p:nvPr/>
            </p:nvSpPr>
            <p:spPr bwMode="auto">
              <a:xfrm>
                <a:off x="3696"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8706" name="Line 17"/>
              <p:cNvSpPr>
                <a:spLocks noChangeShapeType="1"/>
              </p:cNvSpPr>
              <p:nvPr/>
            </p:nvSpPr>
            <p:spPr bwMode="auto">
              <a:xfrm>
                <a:off x="3981"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8707" name="Line 18"/>
              <p:cNvSpPr>
                <a:spLocks noChangeShapeType="1"/>
              </p:cNvSpPr>
              <p:nvPr/>
            </p:nvSpPr>
            <p:spPr bwMode="auto">
              <a:xfrm>
                <a:off x="4265"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8708" name="Line 19"/>
              <p:cNvSpPr>
                <a:spLocks noChangeShapeType="1"/>
              </p:cNvSpPr>
              <p:nvPr/>
            </p:nvSpPr>
            <p:spPr bwMode="auto">
              <a:xfrm>
                <a:off x="4554"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8709" name="Line 21"/>
              <p:cNvSpPr>
                <a:spLocks noChangeShapeType="1"/>
              </p:cNvSpPr>
              <p:nvPr/>
            </p:nvSpPr>
            <p:spPr bwMode="auto">
              <a:xfrm>
                <a:off x="4839"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sp>
        <p:nvSpPr>
          <p:cNvPr id="44" name="Freeform 5"/>
          <p:cNvSpPr>
            <a:spLocks/>
          </p:cNvSpPr>
          <p:nvPr/>
        </p:nvSpPr>
        <p:spPr bwMode="auto">
          <a:xfrm>
            <a:off x="2092325" y="1967039"/>
            <a:ext cx="2697162" cy="4035425"/>
          </a:xfrm>
          <a:custGeom>
            <a:avLst/>
            <a:gdLst>
              <a:gd name="T0" fmla="*/ 0 w 1699"/>
              <a:gd name="T1" fmla="*/ 0 h 2542"/>
              <a:gd name="T2" fmla="*/ 2147483646 w 1699"/>
              <a:gd name="T3" fmla="*/ 2147483646 h 2542"/>
              <a:gd name="T4" fmla="*/ 2147483646 w 1699"/>
              <a:gd name="T5" fmla="*/ 2147483646 h 2542"/>
              <a:gd name="T6" fmla="*/ 2147483646 w 1699"/>
              <a:gd name="T7" fmla="*/ 2147483646 h 2542"/>
              <a:gd name="T8" fmla="*/ 2147483646 w 1699"/>
              <a:gd name="T9" fmla="*/ 2147483646 h 2542"/>
              <a:gd name="T10" fmla="*/ 2147483646 w 1699"/>
              <a:gd name="T11" fmla="*/ 2147483646 h 2542"/>
              <a:gd name="T12" fmla="*/ 2147483646 w 1699"/>
              <a:gd name="T13" fmla="*/ 2147483646 h 2542"/>
              <a:gd name="T14" fmla="*/ 2147483646 w 1699"/>
              <a:gd name="T15" fmla="*/ 2147483646 h 2542"/>
              <a:gd name="T16" fmla="*/ 2147483646 w 1699"/>
              <a:gd name="T17" fmla="*/ 2147483646 h 2542"/>
              <a:gd name="T18" fmla="*/ 2147483646 w 1699"/>
              <a:gd name="T19" fmla="*/ 2147483646 h 2542"/>
              <a:gd name="T20" fmla="*/ 0 w 1699"/>
              <a:gd name="T21" fmla="*/ 0 h 254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99"/>
              <a:gd name="T34" fmla="*/ 0 h 2542"/>
              <a:gd name="T35" fmla="*/ 1699 w 1699"/>
              <a:gd name="T36" fmla="*/ 2542 h 254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99" h="2542">
                <a:moveTo>
                  <a:pt x="0" y="0"/>
                </a:moveTo>
                <a:lnTo>
                  <a:pt x="1" y="2542"/>
                </a:lnTo>
                <a:lnTo>
                  <a:pt x="1699" y="2542"/>
                </a:lnTo>
                <a:lnTo>
                  <a:pt x="1318" y="1687"/>
                </a:lnTo>
                <a:lnTo>
                  <a:pt x="1117" y="1305"/>
                </a:lnTo>
                <a:lnTo>
                  <a:pt x="930" y="982"/>
                </a:lnTo>
                <a:lnTo>
                  <a:pt x="768" y="755"/>
                </a:lnTo>
                <a:lnTo>
                  <a:pt x="671" y="600"/>
                </a:lnTo>
                <a:lnTo>
                  <a:pt x="522" y="432"/>
                </a:lnTo>
                <a:lnTo>
                  <a:pt x="224" y="173"/>
                </a:lnTo>
                <a:lnTo>
                  <a:pt x="0" y="0"/>
                </a:lnTo>
                <a:close/>
              </a:path>
            </a:pathLst>
          </a:custGeom>
          <a:solidFill>
            <a:srgbClr val="FFFFCC"/>
          </a:solidFill>
          <a:ln w="9525">
            <a:solidFill>
              <a:schemeClr val="tx1"/>
            </a:solidFill>
            <a:round/>
            <a:headEnd/>
            <a:tailEnd/>
          </a:ln>
        </p:spPr>
        <p:txBody>
          <a:bodyPr/>
          <a:lstStyle/>
          <a:p>
            <a:endParaRPr lang="en-US" dirty="0"/>
          </a:p>
        </p:txBody>
      </p:sp>
      <p:sp>
        <p:nvSpPr>
          <p:cNvPr id="28676" name="Freeform 6"/>
          <p:cNvSpPr>
            <a:spLocks/>
          </p:cNvSpPr>
          <p:nvPr/>
        </p:nvSpPr>
        <p:spPr bwMode="auto">
          <a:xfrm>
            <a:off x="2106612" y="3132264"/>
            <a:ext cx="1393825" cy="2870200"/>
          </a:xfrm>
          <a:custGeom>
            <a:avLst/>
            <a:gdLst>
              <a:gd name="T0" fmla="*/ 0 w 878"/>
              <a:gd name="T1" fmla="*/ 0 h 1808"/>
              <a:gd name="T2" fmla="*/ 0 w 878"/>
              <a:gd name="T3" fmla="*/ 2147483646 h 1808"/>
              <a:gd name="T4" fmla="*/ 2147483646 w 878"/>
              <a:gd name="T5" fmla="*/ 2147483646 h 1808"/>
              <a:gd name="T6" fmla="*/ 2147483646 w 878"/>
              <a:gd name="T7" fmla="*/ 2147483646 h 1808"/>
              <a:gd name="T8" fmla="*/ 2147483646 w 878"/>
              <a:gd name="T9" fmla="*/ 2147483646 h 1808"/>
              <a:gd name="T10" fmla="*/ 2147483646 w 878"/>
              <a:gd name="T11" fmla="*/ 2147483646 h 1808"/>
              <a:gd name="T12" fmla="*/ 2147483646 w 878"/>
              <a:gd name="T13" fmla="*/ 2147483646 h 1808"/>
              <a:gd name="T14" fmla="*/ 2147483646 w 878"/>
              <a:gd name="T15" fmla="*/ 2147483646 h 1808"/>
              <a:gd name="T16" fmla="*/ 2147483646 w 878"/>
              <a:gd name="T17" fmla="*/ 2147483646 h 1808"/>
              <a:gd name="T18" fmla="*/ 2147483646 w 878"/>
              <a:gd name="T19" fmla="*/ 2147483646 h 1808"/>
              <a:gd name="T20" fmla="*/ 2147483646 w 878"/>
              <a:gd name="T21" fmla="*/ 2147483646 h 1808"/>
              <a:gd name="T22" fmla="*/ 0 w 878"/>
              <a:gd name="T23" fmla="*/ 0 h 180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78"/>
              <a:gd name="T37" fmla="*/ 0 h 1808"/>
              <a:gd name="T38" fmla="*/ 878 w 878"/>
              <a:gd name="T39" fmla="*/ 1808 h 180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78" h="1808">
                <a:moveTo>
                  <a:pt x="0" y="0"/>
                </a:moveTo>
                <a:lnTo>
                  <a:pt x="0" y="1808"/>
                </a:lnTo>
                <a:lnTo>
                  <a:pt x="878" y="1808"/>
                </a:lnTo>
                <a:lnTo>
                  <a:pt x="691" y="1154"/>
                </a:lnTo>
                <a:lnTo>
                  <a:pt x="581" y="830"/>
                </a:lnTo>
                <a:lnTo>
                  <a:pt x="522" y="675"/>
                </a:lnTo>
                <a:lnTo>
                  <a:pt x="464" y="519"/>
                </a:lnTo>
                <a:lnTo>
                  <a:pt x="406" y="422"/>
                </a:lnTo>
                <a:lnTo>
                  <a:pt x="354" y="325"/>
                </a:lnTo>
                <a:lnTo>
                  <a:pt x="276" y="235"/>
                </a:lnTo>
                <a:lnTo>
                  <a:pt x="121" y="105"/>
                </a:lnTo>
                <a:lnTo>
                  <a:pt x="0" y="0"/>
                </a:lnTo>
                <a:close/>
              </a:path>
            </a:pathLst>
          </a:custGeom>
          <a:solidFill>
            <a:srgbClr val="FFFFCC"/>
          </a:solidFill>
          <a:ln w="19050">
            <a:solidFill>
              <a:srgbClr val="336699"/>
            </a:solidFill>
            <a:prstDash val="dash"/>
            <a:round/>
            <a:headEnd/>
            <a:tailEnd/>
          </a:ln>
        </p:spPr>
        <p:txBody>
          <a:bodyPr/>
          <a:lstStyle/>
          <a:p>
            <a:endParaRPr lang="en-US" dirty="0"/>
          </a:p>
        </p:txBody>
      </p:sp>
      <p:sp>
        <p:nvSpPr>
          <p:cNvPr id="46" name="Freeform 7"/>
          <p:cNvSpPr>
            <a:spLocks/>
          </p:cNvSpPr>
          <p:nvPr/>
        </p:nvSpPr>
        <p:spPr bwMode="auto">
          <a:xfrm>
            <a:off x="2106612" y="1957514"/>
            <a:ext cx="2724150" cy="4059238"/>
          </a:xfrm>
          <a:custGeom>
            <a:avLst/>
            <a:gdLst>
              <a:gd name="T0" fmla="*/ 0 w 1716"/>
              <a:gd name="T1" fmla="*/ 0 h 2557"/>
              <a:gd name="T2" fmla="*/ 2147483646 w 1716"/>
              <a:gd name="T3" fmla="*/ 2147483646 h 2557"/>
              <a:gd name="T4" fmla="*/ 2147483646 w 1716"/>
              <a:gd name="T5" fmla="*/ 2147483646 h 2557"/>
              <a:gd name="T6" fmla="*/ 2147483646 w 1716"/>
              <a:gd name="T7" fmla="*/ 2147483646 h 2557"/>
              <a:gd name="T8" fmla="*/ 2147483646 w 1716"/>
              <a:gd name="T9" fmla="*/ 2147483646 h 2557"/>
              <a:gd name="T10" fmla="*/ 0 60000 65536"/>
              <a:gd name="T11" fmla="*/ 0 60000 65536"/>
              <a:gd name="T12" fmla="*/ 0 60000 65536"/>
              <a:gd name="T13" fmla="*/ 0 60000 65536"/>
              <a:gd name="T14" fmla="*/ 0 60000 65536"/>
              <a:gd name="T15" fmla="*/ 0 w 1716"/>
              <a:gd name="T16" fmla="*/ 0 h 2557"/>
              <a:gd name="T17" fmla="*/ 1716 w 1716"/>
              <a:gd name="T18" fmla="*/ 2557 h 2557"/>
            </a:gdLst>
            <a:ahLst/>
            <a:cxnLst>
              <a:cxn ang="T10">
                <a:pos x="T0" y="T1"/>
              </a:cxn>
              <a:cxn ang="T11">
                <a:pos x="T2" y="T3"/>
              </a:cxn>
              <a:cxn ang="T12">
                <a:pos x="T4" y="T5"/>
              </a:cxn>
              <a:cxn ang="T13">
                <a:pos x="T6" y="T7"/>
              </a:cxn>
              <a:cxn ang="T14">
                <a:pos x="T8" y="T9"/>
              </a:cxn>
            </a:cxnLst>
            <a:rect l="T15" t="T16" r="T17" b="T18"/>
            <a:pathLst>
              <a:path w="1716" h="2557">
                <a:moveTo>
                  <a:pt x="0" y="0"/>
                </a:moveTo>
                <a:cubicBezTo>
                  <a:pt x="60" y="48"/>
                  <a:pt x="230" y="162"/>
                  <a:pt x="359" y="289"/>
                </a:cubicBezTo>
                <a:cubicBezTo>
                  <a:pt x="488" y="416"/>
                  <a:pt x="625" y="552"/>
                  <a:pt x="773" y="761"/>
                </a:cubicBezTo>
                <a:cubicBezTo>
                  <a:pt x="921" y="970"/>
                  <a:pt x="1089" y="1245"/>
                  <a:pt x="1246" y="1544"/>
                </a:cubicBezTo>
                <a:cubicBezTo>
                  <a:pt x="1403" y="1843"/>
                  <a:pt x="1618" y="2346"/>
                  <a:pt x="1716" y="2557"/>
                </a:cubicBezTo>
              </a:path>
            </a:pathLst>
          </a:custGeom>
          <a:noFill/>
          <a:ln w="57150">
            <a:solidFill>
              <a:srgbClr val="3366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47" name="Freeform 8"/>
          <p:cNvSpPr>
            <a:spLocks/>
          </p:cNvSpPr>
          <p:nvPr/>
        </p:nvSpPr>
        <p:spPr bwMode="auto">
          <a:xfrm>
            <a:off x="2098675" y="3138614"/>
            <a:ext cx="1393825" cy="2878138"/>
          </a:xfrm>
          <a:custGeom>
            <a:avLst/>
            <a:gdLst>
              <a:gd name="T0" fmla="*/ 0 w 878"/>
              <a:gd name="T1" fmla="*/ 0 h 1813"/>
              <a:gd name="T2" fmla="*/ 2147483646 w 878"/>
              <a:gd name="T3" fmla="*/ 2147483646 h 1813"/>
              <a:gd name="T4" fmla="*/ 2147483646 w 878"/>
              <a:gd name="T5" fmla="*/ 2147483646 h 1813"/>
              <a:gd name="T6" fmla="*/ 0 60000 65536"/>
              <a:gd name="T7" fmla="*/ 0 60000 65536"/>
              <a:gd name="T8" fmla="*/ 0 60000 65536"/>
              <a:gd name="T9" fmla="*/ 0 w 878"/>
              <a:gd name="T10" fmla="*/ 0 h 1813"/>
              <a:gd name="T11" fmla="*/ 878 w 878"/>
              <a:gd name="T12" fmla="*/ 1813 h 1813"/>
            </a:gdLst>
            <a:ahLst/>
            <a:cxnLst>
              <a:cxn ang="T6">
                <a:pos x="T0" y="T1"/>
              </a:cxn>
              <a:cxn ang="T7">
                <a:pos x="T2" y="T3"/>
              </a:cxn>
              <a:cxn ang="T8">
                <a:pos x="T4" y="T5"/>
              </a:cxn>
            </a:cxnLst>
            <a:rect l="T9" t="T10" r="T11" b="T12"/>
            <a:pathLst>
              <a:path w="878" h="1813">
                <a:moveTo>
                  <a:pt x="0" y="0"/>
                </a:moveTo>
                <a:cubicBezTo>
                  <a:pt x="73" y="79"/>
                  <a:pt x="289" y="175"/>
                  <a:pt x="435" y="477"/>
                </a:cubicBezTo>
                <a:cubicBezTo>
                  <a:pt x="581" y="779"/>
                  <a:pt x="786" y="1535"/>
                  <a:pt x="878" y="1813"/>
                </a:cubicBezTo>
              </a:path>
            </a:pathLst>
          </a:custGeom>
          <a:noFill/>
          <a:ln w="57150">
            <a:solidFill>
              <a:srgbClr val="336699"/>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grpSp>
        <p:nvGrpSpPr>
          <p:cNvPr id="28679" name="Group 11"/>
          <p:cNvGrpSpPr>
            <a:grpSpLocks/>
          </p:cNvGrpSpPr>
          <p:nvPr/>
        </p:nvGrpSpPr>
        <p:grpSpPr bwMode="auto">
          <a:xfrm>
            <a:off x="2097087" y="1835277"/>
            <a:ext cx="4733925" cy="4192587"/>
            <a:chOff x="1968" y="864"/>
            <a:chExt cx="2982" cy="2641"/>
          </a:xfrm>
        </p:grpSpPr>
        <p:sp>
          <p:nvSpPr>
            <p:cNvPr id="28698" name="Line 12"/>
            <p:cNvSpPr>
              <a:spLocks noChangeShapeType="1"/>
            </p:cNvSpPr>
            <p:nvPr/>
          </p:nvSpPr>
          <p:spPr bwMode="auto">
            <a:xfrm>
              <a:off x="1968" y="864"/>
              <a:ext cx="0" cy="264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8699" name="Line 13"/>
            <p:cNvSpPr>
              <a:spLocks noChangeShapeType="1"/>
            </p:cNvSpPr>
            <p:nvPr/>
          </p:nvSpPr>
          <p:spPr bwMode="auto">
            <a:xfrm flipV="1">
              <a:off x="1974" y="3492"/>
              <a:ext cx="2976" cy="1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94" name="Oval 20"/>
          <p:cNvSpPr>
            <a:spLocks noChangeArrowheads="1"/>
          </p:cNvSpPr>
          <p:nvPr/>
        </p:nvSpPr>
        <p:spPr bwMode="auto">
          <a:xfrm>
            <a:off x="3067050" y="4816602"/>
            <a:ext cx="92075" cy="9207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23" charset="-128"/>
            </a:endParaRPr>
          </a:p>
        </p:txBody>
      </p:sp>
      <p:sp>
        <p:nvSpPr>
          <p:cNvPr id="99" name="Oval 25"/>
          <p:cNvSpPr>
            <a:spLocks noChangeArrowheads="1"/>
          </p:cNvSpPr>
          <p:nvPr/>
        </p:nvSpPr>
        <p:spPr bwMode="auto">
          <a:xfrm>
            <a:off x="4090987" y="4507039"/>
            <a:ext cx="92075" cy="9207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23" charset="-128"/>
            </a:endParaRPr>
          </a:p>
        </p:txBody>
      </p:sp>
      <p:sp>
        <p:nvSpPr>
          <p:cNvPr id="101" name="AutoShape 27"/>
          <p:cNvSpPr>
            <a:spLocks noChangeArrowheads="1"/>
          </p:cNvSpPr>
          <p:nvPr/>
        </p:nvSpPr>
        <p:spPr bwMode="auto">
          <a:xfrm rot="19437773">
            <a:off x="2728912" y="3090989"/>
            <a:ext cx="431800" cy="400050"/>
          </a:xfrm>
          <a:prstGeom prst="rightArrow">
            <a:avLst>
              <a:gd name="adj1" fmla="val 50000"/>
              <a:gd name="adj2" fmla="val 26984"/>
            </a:avLst>
          </a:prstGeom>
          <a:gradFill rotWithShape="1">
            <a:gsLst>
              <a:gs pos="0">
                <a:schemeClr val="bg1"/>
              </a:gs>
              <a:gs pos="100000">
                <a:srgbClr val="336699"/>
              </a:gs>
            </a:gsLst>
            <a:lin ang="0" scaled="1"/>
          </a:gra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102" name="AutoShape 28"/>
          <p:cNvSpPr>
            <a:spLocks noChangeArrowheads="1"/>
          </p:cNvSpPr>
          <p:nvPr/>
        </p:nvSpPr>
        <p:spPr bwMode="auto">
          <a:xfrm rot="20781708">
            <a:off x="3619500" y="5032502"/>
            <a:ext cx="431800" cy="400050"/>
          </a:xfrm>
          <a:prstGeom prst="rightArrow">
            <a:avLst>
              <a:gd name="adj1" fmla="val 50000"/>
              <a:gd name="adj2" fmla="val 26984"/>
            </a:avLst>
          </a:prstGeom>
          <a:gradFill rotWithShape="1">
            <a:gsLst>
              <a:gs pos="0">
                <a:schemeClr val="bg1"/>
              </a:gs>
              <a:gs pos="100000">
                <a:srgbClr val="336699"/>
              </a:gs>
            </a:gsLst>
            <a:lin ang="0" scaled="1"/>
          </a:gra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8684" name="Text Box 33"/>
          <p:cNvSpPr txBox="1">
            <a:spLocks noChangeArrowheads="1"/>
          </p:cNvSpPr>
          <p:nvPr/>
        </p:nvSpPr>
        <p:spPr bwMode="auto">
          <a:xfrm>
            <a:off x="3130550" y="4549902"/>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a</a:t>
            </a:r>
          </a:p>
        </p:txBody>
      </p:sp>
      <p:sp>
        <p:nvSpPr>
          <p:cNvPr id="109" name="Text Box 35"/>
          <p:cNvSpPr txBox="1">
            <a:spLocks noChangeArrowheads="1"/>
          </p:cNvSpPr>
          <p:nvPr/>
        </p:nvSpPr>
        <p:spPr bwMode="auto">
          <a:xfrm>
            <a:off x="4022725" y="2917952"/>
            <a:ext cx="1406525" cy="830262"/>
          </a:xfrm>
          <a:prstGeom prst="rect">
            <a:avLst/>
          </a:prstGeom>
          <a:noFill/>
          <a:ln>
            <a:noFill/>
          </a:ln>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sz="2400" b="1" dirty="0">
                <a:latin typeface="+mn-lt"/>
                <a:cs typeface="Arial" panose="020B0604020202020204" pitchFamily="34" charset="0"/>
              </a:rPr>
              <a:t>Economic</a:t>
            </a:r>
          </a:p>
          <a:p>
            <a:pPr eaLnBrk="1" hangingPunct="1">
              <a:defRPr/>
            </a:pPr>
            <a:r>
              <a:rPr lang="en-US" sz="2400" b="1" dirty="0">
                <a:latin typeface="+mn-lt"/>
                <a:cs typeface="Arial" panose="020B0604020202020204" pitchFamily="34" charset="0"/>
              </a:rPr>
              <a:t>Growth</a:t>
            </a:r>
          </a:p>
        </p:txBody>
      </p:sp>
      <p:sp>
        <p:nvSpPr>
          <p:cNvPr id="115" name="Text Box 41"/>
          <p:cNvSpPr txBox="1">
            <a:spLocks noChangeArrowheads="1"/>
          </p:cNvSpPr>
          <p:nvPr/>
        </p:nvSpPr>
        <p:spPr bwMode="auto">
          <a:xfrm>
            <a:off x="4151312" y="4251452"/>
            <a:ext cx="3079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b</a:t>
            </a:r>
          </a:p>
        </p:txBody>
      </p:sp>
      <p:sp>
        <p:nvSpPr>
          <p:cNvPr id="116" name="Text Box 42"/>
          <p:cNvSpPr txBox="1">
            <a:spLocks noChangeArrowheads="1"/>
          </p:cNvSpPr>
          <p:nvPr/>
        </p:nvSpPr>
        <p:spPr bwMode="auto">
          <a:xfrm>
            <a:off x="4681537" y="6037389"/>
            <a:ext cx="33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D</a:t>
            </a:r>
          </a:p>
        </p:txBody>
      </p:sp>
      <p:sp>
        <p:nvSpPr>
          <p:cNvPr id="2" name="Text Box 42"/>
          <p:cNvSpPr txBox="1">
            <a:spLocks noChangeArrowheads="1"/>
          </p:cNvSpPr>
          <p:nvPr/>
        </p:nvSpPr>
        <p:spPr bwMode="auto">
          <a:xfrm>
            <a:off x="3271837" y="6011989"/>
            <a:ext cx="33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B</a:t>
            </a:r>
          </a:p>
        </p:txBody>
      </p:sp>
      <p:sp>
        <p:nvSpPr>
          <p:cNvPr id="3" name="Text Box 42"/>
          <p:cNvSpPr txBox="1">
            <a:spLocks noChangeArrowheads="1"/>
          </p:cNvSpPr>
          <p:nvPr/>
        </p:nvSpPr>
        <p:spPr bwMode="auto">
          <a:xfrm>
            <a:off x="1747837" y="2798889"/>
            <a:ext cx="33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A</a:t>
            </a:r>
          </a:p>
        </p:txBody>
      </p:sp>
      <p:sp>
        <p:nvSpPr>
          <p:cNvPr id="4" name="Text Box 42"/>
          <p:cNvSpPr txBox="1">
            <a:spLocks noChangeArrowheads="1"/>
          </p:cNvSpPr>
          <p:nvPr/>
        </p:nvSpPr>
        <p:spPr bwMode="auto">
          <a:xfrm>
            <a:off x="1658937" y="1770189"/>
            <a:ext cx="33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C</a:t>
            </a:r>
          </a:p>
        </p:txBody>
      </p:sp>
      <p:sp>
        <p:nvSpPr>
          <p:cNvPr id="17417" name="Text Box 9"/>
          <p:cNvSpPr txBox="1">
            <a:spLocks noChangeArrowheads="1"/>
          </p:cNvSpPr>
          <p:nvPr/>
        </p:nvSpPr>
        <p:spPr bwMode="auto">
          <a:xfrm>
            <a:off x="3151187" y="6281864"/>
            <a:ext cx="2005013" cy="400050"/>
          </a:xfrm>
          <a:prstGeom prst="rect">
            <a:avLst/>
          </a:prstGeom>
          <a:noFill/>
          <a:ln>
            <a:noFill/>
          </a:ln>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sz="2000" b="1" dirty="0">
                <a:latin typeface="+mn-lt"/>
                <a:cs typeface="Arial" panose="020B0604020202020204" pitchFamily="34" charset="0"/>
              </a:rPr>
              <a:t>Consumer Goods</a:t>
            </a:r>
          </a:p>
        </p:txBody>
      </p:sp>
      <p:sp>
        <p:nvSpPr>
          <p:cNvPr id="17418" name="Text Box 10"/>
          <p:cNvSpPr txBox="1">
            <a:spLocks noChangeArrowheads="1"/>
          </p:cNvSpPr>
          <p:nvPr/>
        </p:nvSpPr>
        <p:spPr bwMode="auto">
          <a:xfrm rot="16200000">
            <a:off x="728662" y="3732340"/>
            <a:ext cx="1660525" cy="400050"/>
          </a:xfrm>
          <a:prstGeom prst="rect">
            <a:avLst/>
          </a:prstGeom>
          <a:noFill/>
          <a:ln>
            <a:noFill/>
          </a:ln>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sz="2000" b="1" dirty="0">
                <a:latin typeface="+mn-lt"/>
                <a:cs typeface="Arial" panose="020B0604020202020204" pitchFamily="34" charset="0"/>
              </a:rPr>
              <a:t>Capital Goods</a:t>
            </a:r>
          </a:p>
        </p:txBody>
      </p:sp>
      <p:sp>
        <p:nvSpPr>
          <p:cNvPr id="5" name="Text Box 41"/>
          <p:cNvSpPr txBox="1">
            <a:spLocks noChangeArrowheads="1"/>
          </p:cNvSpPr>
          <p:nvPr/>
        </p:nvSpPr>
        <p:spPr bwMode="auto">
          <a:xfrm>
            <a:off x="3541712" y="4238752"/>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c</a:t>
            </a:r>
          </a:p>
        </p:txBody>
      </p:sp>
      <p:sp>
        <p:nvSpPr>
          <p:cNvPr id="6" name="Oval 25"/>
          <p:cNvSpPr>
            <a:spLocks noChangeArrowheads="1"/>
          </p:cNvSpPr>
          <p:nvPr/>
        </p:nvSpPr>
        <p:spPr bwMode="auto">
          <a:xfrm>
            <a:off x="3684587" y="4583239"/>
            <a:ext cx="92075" cy="9207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23" charset="-128"/>
            </a:endParaRPr>
          </a:p>
        </p:txBody>
      </p:sp>
      <p:sp>
        <p:nvSpPr>
          <p:cNvPr id="79943" name="Rectangle 21"/>
          <p:cNvSpPr>
            <a:spLocks noChangeArrowheads="1"/>
          </p:cNvSpPr>
          <p:nvPr/>
        </p:nvSpPr>
        <p:spPr bwMode="auto">
          <a:xfrm>
            <a:off x="2115787" y="1052512"/>
            <a:ext cx="3001963" cy="471488"/>
          </a:xfrm>
          <a:prstGeom prst="rect">
            <a:avLst/>
          </a:prstGeom>
          <a:noFill/>
          <a:ln>
            <a:noFill/>
          </a:ln>
          <a:extLst/>
        </p:spPr>
        <p:txBody>
          <a:bodyPr/>
          <a:lstStyle>
            <a:lvl1pPr marL="342900" indent="-342900" eaLnBrk="0" hangingPunct="0">
              <a:spcBef>
                <a:spcPct val="20000"/>
              </a:spcBef>
              <a:buClr>
                <a:srgbClr val="3399FF"/>
              </a:buClr>
              <a:buChar char="•"/>
              <a:defRPr sz="2800">
                <a:solidFill>
                  <a:schemeClr val="tx1"/>
                </a:solidFill>
                <a:latin typeface="Arial" panose="020B0604020202020204" pitchFamily="34" charset="0"/>
              </a:defRPr>
            </a:lvl1pPr>
            <a:lvl2pPr marL="742950" indent="-285750" eaLnBrk="0" hangingPunct="0">
              <a:spcBef>
                <a:spcPct val="20000"/>
              </a:spcBef>
              <a:buClr>
                <a:srgbClr val="3399FF"/>
              </a:buClr>
              <a:buChar char="•"/>
              <a:defRPr sz="2400">
                <a:solidFill>
                  <a:schemeClr val="tx1"/>
                </a:solidFill>
                <a:latin typeface="Arial" panose="020B0604020202020204" pitchFamily="34" charset="0"/>
              </a:defRPr>
            </a:lvl2pPr>
            <a:lvl3pPr marL="1143000" indent="-228600" eaLnBrk="0" hangingPunct="0">
              <a:spcBef>
                <a:spcPct val="20000"/>
              </a:spcBef>
              <a:buClr>
                <a:srgbClr val="3399FF"/>
              </a:buClr>
              <a:buChar char="•"/>
              <a:defRPr sz="2400">
                <a:solidFill>
                  <a:schemeClr val="tx1"/>
                </a:solidFill>
                <a:latin typeface="Arial" panose="020B0604020202020204" pitchFamily="34" charset="0"/>
              </a:defRPr>
            </a:lvl3pPr>
            <a:lvl4pPr marL="1600200" indent="-228600" eaLnBrk="0" hangingPunct="0">
              <a:spcBef>
                <a:spcPct val="20000"/>
              </a:spcBef>
              <a:buClr>
                <a:srgbClr val="3399FF"/>
              </a:buClr>
              <a:buChar char="•"/>
              <a:defRPr sz="2000">
                <a:solidFill>
                  <a:schemeClr val="tx1"/>
                </a:solidFill>
                <a:latin typeface="Arial" panose="020B0604020202020204" pitchFamily="34" charset="0"/>
              </a:defRPr>
            </a:lvl4pPr>
            <a:lvl5pPr marL="2057400" indent="-228600" eaLnBrk="0" hangingPunct="0">
              <a:spcBef>
                <a:spcPct val="20000"/>
              </a:spcBef>
              <a:buClr>
                <a:srgbClr val="3399FF"/>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buChar char="•"/>
              <a:defRPr sz="2000">
                <a:solidFill>
                  <a:schemeClr val="tx1"/>
                </a:solidFill>
                <a:latin typeface="Arial" panose="020B0604020202020204" pitchFamily="34" charset="0"/>
              </a:defRPr>
            </a:lvl9pPr>
          </a:lstStyle>
          <a:p>
            <a:pPr eaLnBrk="1" hangingPunct="1">
              <a:lnSpc>
                <a:spcPct val="90000"/>
              </a:lnSpc>
              <a:spcBef>
                <a:spcPct val="0"/>
              </a:spcBef>
              <a:buFontTx/>
              <a:buNone/>
              <a:defRPr/>
            </a:pPr>
            <a:r>
              <a:rPr lang="en-US" sz="3200" dirty="0">
                <a:latin typeface="+mn-lt"/>
                <a:ea typeface="+mn-ea"/>
                <a:cs typeface="Arial" panose="020B0604020202020204" pitchFamily="34" charset="0"/>
              </a:rPr>
              <a:t>From Chapter 1:</a:t>
            </a:r>
          </a:p>
        </p:txBody>
      </p:sp>
      <p:sp>
        <p:nvSpPr>
          <p:cNvPr id="28697" name="Title 6"/>
          <p:cNvSpPr>
            <a:spLocks noGrp="1"/>
          </p:cNvSpPr>
          <p:nvPr>
            <p:ph type="title"/>
          </p:nvPr>
        </p:nvSpPr>
        <p:spPr>
          <a:xfrm>
            <a:off x="457200" y="76200"/>
            <a:ext cx="7620000" cy="1143000"/>
          </a:xfrm>
        </p:spPr>
        <p:txBody>
          <a:bodyPr/>
          <a:lstStyle/>
          <a:p>
            <a:pPr eaLnBrk="1" fontAlgn="auto" hangingPunct="1">
              <a:spcAft>
                <a:spcPts val="0"/>
              </a:spcAft>
              <a:defRPr/>
            </a:pPr>
            <a:r>
              <a:rPr lang="en-US" altLang="en-US" dirty="0">
                <a:ea typeface="+mj-ea"/>
              </a:rPr>
              <a:t>Production Possibilities</a:t>
            </a:r>
          </a:p>
        </p:txBody>
      </p:sp>
      <p:sp>
        <p:nvSpPr>
          <p:cNvPr id="45"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09"/>
                                        </p:tgtEl>
                                        <p:attrNameLst>
                                          <p:attrName>style.visibility</p:attrName>
                                        </p:attrNameLst>
                                      </p:cBhvr>
                                      <p:to>
                                        <p:strVal val="visible"/>
                                      </p:to>
                                    </p:set>
                                    <p:anim calcmode="lin" valueType="num">
                                      <p:cBhvr>
                                        <p:cTn id="7" dur="500" fill="hold"/>
                                        <p:tgtEl>
                                          <p:spTgt spid="109"/>
                                        </p:tgtEl>
                                        <p:attrNameLst>
                                          <p:attrName>ppt_w</p:attrName>
                                        </p:attrNameLst>
                                      </p:cBhvr>
                                      <p:tavLst>
                                        <p:tav tm="0">
                                          <p:val>
                                            <p:fltVal val="0"/>
                                          </p:val>
                                        </p:tav>
                                        <p:tav tm="100000">
                                          <p:val>
                                            <p:strVal val="#ppt_w"/>
                                          </p:val>
                                        </p:tav>
                                      </p:tavLst>
                                    </p:anim>
                                    <p:anim calcmode="lin" valueType="num">
                                      <p:cBhvr>
                                        <p:cTn id="8" dur="500" fill="hold"/>
                                        <p:tgtEl>
                                          <p:spTgt spid="109"/>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99"/>
                                        </p:tgtEl>
                                        <p:attrNameLst>
                                          <p:attrName>style.visibility</p:attrName>
                                        </p:attrNameLst>
                                      </p:cBhvr>
                                      <p:to>
                                        <p:strVal val="visible"/>
                                      </p:to>
                                    </p:set>
                                    <p:anim calcmode="lin" valueType="num">
                                      <p:cBhvr>
                                        <p:cTn id="12" dur="500" fill="hold"/>
                                        <p:tgtEl>
                                          <p:spTgt spid="99"/>
                                        </p:tgtEl>
                                        <p:attrNameLst>
                                          <p:attrName>ppt_w</p:attrName>
                                        </p:attrNameLst>
                                      </p:cBhvr>
                                      <p:tavLst>
                                        <p:tav tm="0">
                                          <p:val>
                                            <p:fltVal val="0"/>
                                          </p:val>
                                        </p:tav>
                                        <p:tav tm="100000">
                                          <p:val>
                                            <p:strVal val="#ppt_w"/>
                                          </p:val>
                                        </p:tav>
                                      </p:tavLst>
                                    </p:anim>
                                    <p:anim calcmode="lin" valueType="num">
                                      <p:cBhvr>
                                        <p:cTn id="13" dur="500" fill="hold"/>
                                        <p:tgtEl>
                                          <p:spTgt spid="99"/>
                                        </p:tgtEl>
                                        <p:attrNameLst>
                                          <p:attrName>ppt_h</p:attrName>
                                        </p:attrNameLst>
                                      </p:cBhvr>
                                      <p:tavLst>
                                        <p:tav tm="0">
                                          <p:val>
                                            <p:fltVal val="0"/>
                                          </p:val>
                                        </p:tav>
                                        <p:tav tm="100000">
                                          <p:val>
                                            <p:strVal val="#ppt_h"/>
                                          </p:val>
                                        </p:tav>
                                      </p:tavLst>
                                    </p:anim>
                                  </p:childTnLst>
                                </p:cTn>
                              </p:par>
                              <p:par>
                                <p:cTn id="14" presetID="1" presetClass="entr" presetSubtype="0" fill="hold" grpId="0" nodeType="withEffect">
                                  <p:stCondLst>
                                    <p:cond delay="0"/>
                                  </p:stCondLst>
                                  <p:childTnLst>
                                    <p:set>
                                      <p:cBhvr>
                                        <p:cTn id="15" dur="1" fill="hold">
                                          <p:stCondLst>
                                            <p:cond delay="0"/>
                                          </p:stCondLst>
                                        </p:cTn>
                                        <p:tgtEl>
                                          <p:spTgt spid="115"/>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116"/>
                                        </p:tgtEl>
                                        <p:attrNameLst>
                                          <p:attrName>style.visibility</p:attrName>
                                        </p:attrNameLst>
                                      </p:cBhvr>
                                      <p:to>
                                        <p:strVal val="visible"/>
                                      </p:to>
                                    </p:set>
                                  </p:childTnLst>
                                </p:cTn>
                              </p:par>
                            </p:childTnLst>
                          </p:cTn>
                        </p:par>
                        <p:par>
                          <p:cTn id="18" fill="hold" nodeType="afterGroup">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101"/>
                                        </p:tgtEl>
                                        <p:attrNameLst>
                                          <p:attrName>style.visibility</p:attrName>
                                        </p:attrNameLst>
                                      </p:cBhvr>
                                      <p:to>
                                        <p:strVal val="visible"/>
                                      </p:to>
                                    </p:set>
                                    <p:animEffect transition="in" filter="wipe(left)">
                                      <p:cBhvr>
                                        <p:cTn id="21" dur="500"/>
                                        <p:tgtEl>
                                          <p:spTgt spid="101"/>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02"/>
                                        </p:tgtEl>
                                        <p:attrNameLst>
                                          <p:attrName>style.visibility</p:attrName>
                                        </p:attrNameLst>
                                      </p:cBhvr>
                                      <p:to>
                                        <p:strVal val="visible"/>
                                      </p:to>
                                    </p:set>
                                    <p:animEffect transition="in" filter="wipe(left)">
                                      <p:cBhvr>
                                        <p:cTn id="24" dur="500"/>
                                        <p:tgtEl>
                                          <p:spTgt spid="102"/>
                                        </p:tgtEl>
                                      </p:cBhvr>
                                    </p:animEffect>
                                  </p:childTnLst>
                                </p:cTn>
                              </p:par>
                            </p:childTnLst>
                          </p:cTn>
                        </p:par>
                        <p:par>
                          <p:cTn id="25" fill="hold" nodeType="afterGroup">
                            <p:stCondLst>
                              <p:cond delay="1500"/>
                            </p:stCondLst>
                            <p:childTnLst>
                              <p:par>
                                <p:cTn id="26" presetID="16" presetClass="entr" presetSubtype="42" fill="hold" nodeType="afterEffect">
                                  <p:stCondLst>
                                    <p:cond delay="0"/>
                                  </p:stCondLst>
                                  <p:childTnLst>
                                    <p:set>
                                      <p:cBhvr>
                                        <p:cTn id="27" dur="1" fill="hold">
                                          <p:stCondLst>
                                            <p:cond delay="0"/>
                                          </p:stCondLst>
                                        </p:cTn>
                                        <p:tgtEl>
                                          <p:spTgt spid="46"/>
                                        </p:tgtEl>
                                        <p:attrNameLst>
                                          <p:attrName>style.visibility</p:attrName>
                                        </p:attrNameLst>
                                      </p:cBhvr>
                                      <p:to>
                                        <p:strVal val="visible"/>
                                      </p:to>
                                    </p:set>
                                    <p:animEffect transition="in" filter="barn(outHorizontal)">
                                      <p:cBhvr>
                                        <p:cTn id="28" dur="2000"/>
                                        <p:tgtEl>
                                          <p:spTgt spid="46"/>
                                        </p:tgtEl>
                                      </p:cBhvr>
                                    </p:animEffect>
                                  </p:childTnLst>
                                </p:cTn>
                              </p:par>
                              <p:par>
                                <p:cTn id="29" presetID="56" presetClass="path" presetSubtype="0" accel="50000" decel="50000" fill="hold" nodeType="withEffect">
                                  <p:stCondLst>
                                    <p:cond delay="0"/>
                                  </p:stCondLst>
                                  <p:childTnLst>
                                    <p:animMotion origin="layout" path="M -0.09114 0.04927 L -3.33333E-6 -9.48415E-7 " pathEditMode="relative" rAng="0" ptsTypes="AA">
                                      <p:cBhvr>
                                        <p:cTn id="30" dur="2000" fill="hold"/>
                                        <p:tgtEl>
                                          <p:spTgt spid="46"/>
                                        </p:tgtEl>
                                        <p:attrNameLst>
                                          <p:attrName>ppt_x</p:attrName>
                                          <p:attrName>ppt_y</p:attrName>
                                        </p:attrNameLst>
                                      </p:cBhvr>
                                      <p:rCtr x="4549" y="-2475"/>
                                    </p:animMotion>
                                  </p:childTnLst>
                                </p:cTn>
                              </p:par>
                            </p:childTnLst>
                          </p:cTn>
                        </p:par>
                        <p:par>
                          <p:cTn id="31" fill="hold" nodeType="afterGroup">
                            <p:stCondLst>
                              <p:cond delay="3500"/>
                            </p:stCondLst>
                            <p:childTnLst>
                              <p:par>
                                <p:cTn id="32" presetID="23" presetClass="entr" presetSubtype="528" fill="hold" nodeType="afterEffect">
                                  <p:stCondLst>
                                    <p:cond delay="0"/>
                                  </p:stCondLst>
                                  <p:childTnLst>
                                    <p:set>
                                      <p:cBhvr>
                                        <p:cTn id="33" dur="1" fill="hold">
                                          <p:stCondLst>
                                            <p:cond delay="0"/>
                                          </p:stCondLst>
                                        </p:cTn>
                                        <p:tgtEl>
                                          <p:spTgt spid="44"/>
                                        </p:tgtEl>
                                        <p:attrNameLst>
                                          <p:attrName>style.visibility</p:attrName>
                                        </p:attrNameLst>
                                      </p:cBhvr>
                                      <p:to>
                                        <p:strVal val="visible"/>
                                      </p:to>
                                    </p:set>
                                    <p:anim calcmode="lin" valueType="num">
                                      <p:cBhvr>
                                        <p:cTn id="34" dur="1000" fill="hold"/>
                                        <p:tgtEl>
                                          <p:spTgt spid="44"/>
                                        </p:tgtEl>
                                        <p:attrNameLst>
                                          <p:attrName>ppt_w</p:attrName>
                                        </p:attrNameLst>
                                      </p:cBhvr>
                                      <p:tavLst>
                                        <p:tav tm="0">
                                          <p:val>
                                            <p:fltVal val="0"/>
                                          </p:val>
                                        </p:tav>
                                        <p:tav tm="100000">
                                          <p:val>
                                            <p:strVal val="#ppt_w"/>
                                          </p:val>
                                        </p:tav>
                                      </p:tavLst>
                                    </p:anim>
                                    <p:anim calcmode="lin" valueType="num">
                                      <p:cBhvr>
                                        <p:cTn id="35" dur="1000" fill="hold"/>
                                        <p:tgtEl>
                                          <p:spTgt spid="44"/>
                                        </p:tgtEl>
                                        <p:attrNameLst>
                                          <p:attrName>ppt_h</p:attrName>
                                        </p:attrNameLst>
                                      </p:cBhvr>
                                      <p:tavLst>
                                        <p:tav tm="0">
                                          <p:val>
                                            <p:fltVal val="0"/>
                                          </p:val>
                                        </p:tav>
                                        <p:tav tm="100000">
                                          <p:val>
                                            <p:strVal val="#ppt_h"/>
                                          </p:val>
                                        </p:tav>
                                      </p:tavLst>
                                    </p:anim>
                                    <p:anim calcmode="lin" valueType="num">
                                      <p:cBhvr>
                                        <p:cTn id="36" dur="1000" fill="hold"/>
                                        <p:tgtEl>
                                          <p:spTgt spid="44"/>
                                        </p:tgtEl>
                                        <p:attrNameLst>
                                          <p:attrName>ppt_x</p:attrName>
                                        </p:attrNameLst>
                                      </p:cBhvr>
                                      <p:tavLst>
                                        <p:tav tm="0">
                                          <p:val>
                                            <p:fltVal val="0.5"/>
                                          </p:val>
                                        </p:tav>
                                        <p:tav tm="100000">
                                          <p:val>
                                            <p:strVal val="#ppt_x"/>
                                          </p:val>
                                        </p:tav>
                                      </p:tavLst>
                                    </p:anim>
                                    <p:anim calcmode="lin" valueType="num">
                                      <p:cBhvr>
                                        <p:cTn id="37" dur="1000" fill="hold"/>
                                        <p:tgtEl>
                                          <p:spTgt spid="44"/>
                                        </p:tgtEl>
                                        <p:attrNameLst>
                                          <p:attrName>ppt_y</p:attrName>
                                        </p:attrNameLst>
                                      </p:cBhvr>
                                      <p:tavLst>
                                        <p:tav tm="0">
                                          <p:val>
                                            <p:fltVal val="0.5"/>
                                          </p:val>
                                        </p:tav>
                                        <p:tav tm="100000">
                                          <p:val>
                                            <p:strVal val="#ppt_y"/>
                                          </p:val>
                                        </p:tav>
                                      </p:tavLst>
                                    </p:anim>
                                  </p:childTnLst>
                                </p:cTn>
                              </p:par>
                            </p:childTnLst>
                          </p:cTn>
                        </p:par>
                        <p:par>
                          <p:cTn id="38" fill="hold" nodeType="afterGroup">
                            <p:stCondLst>
                              <p:cond delay="4500"/>
                            </p:stCondLst>
                            <p:childTnLst>
                              <p:par>
                                <p:cTn id="39" presetID="1" presetClass="entr" presetSubtype="0" fill="hold" grpId="0" nodeType="afterEffect">
                                  <p:stCondLst>
                                    <p:cond delay="0"/>
                                  </p:stCondLst>
                                  <p:childTnLst>
                                    <p:set>
                                      <p:cBhvr>
                                        <p:cTn id="40" dur="1" fill="hold">
                                          <p:stCondLst>
                                            <p:cond delay="0"/>
                                          </p:stCondLst>
                                        </p:cTn>
                                        <p:tgtEl>
                                          <p:spTgt spid="5"/>
                                        </p:tgtEl>
                                        <p:attrNameLst>
                                          <p:attrName>style.visibility</p:attrName>
                                        </p:attrNameLst>
                                      </p:cBhvr>
                                      <p:to>
                                        <p:strVal val="visible"/>
                                      </p:to>
                                    </p:set>
                                  </p:childTnLst>
                                </p:cTn>
                              </p:par>
                              <p:par>
                                <p:cTn id="41" presetID="23" presetClass="entr" presetSubtype="16" fill="hold" grpId="0" nodeType="with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p:cTn id="43" dur="500" fill="hold"/>
                                        <p:tgtEl>
                                          <p:spTgt spid="6"/>
                                        </p:tgtEl>
                                        <p:attrNameLst>
                                          <p:attrName>ppt_w</p:attrName>
                                        </p:attrNameLst>
                                      </p:cBhvr>
                                      <p:tavLst>
                                        <p:tav tm="0">
                                          <p:val>
                                            <p:fltVal val="0"/>
                                          </p:val>
                                        </p:tav>
                                        <p:tav tm="100000">
                                          <p:val>
                                            <p:strVal val="#ppt_w"/>
                                          </p:val>
                                        </p:tav>
                                      </p:tavLst>
                                    </p:anim>
                                    <p:anim calcmode="lin" valueType="num">
                                      <p:cBhvr>
                                        <p:cTn id="44"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11" presetClass="exit" presetSubtype="0" fill="hold" nodeType="clickEffect">
                                  <p:stCondLst>
                                    <p:cond delay="0"/>
                                  </p:stCondLst>
                                  <p:childTnLst>
                                    <p:anim calcmode="discrete" valueType="str">
                                      <p:cBhvr>
                                        <p:cTn id="48" dur="1000"/>
                                        <p:tgtEl>
                                          <p:spTgt spid="47"/>
                                        </p:tgtEl>
                                        <p:attrNameLst>
                                          <p:attrName>style.visibility</p:attrName>
                                        </p:attrNameLst>
                                      </p:cBhvr>
                                      <p:tavLst>
                                        <p:tav tm="0">
                                          <p:val>
                                            <p:strVal val="hidden"/>
                                          </p:val>
                                        </p:tav>
                                        <p:tav tm="50000">
                                          <p:val>
                                            <p:strVal val="visible"/>
                                          </p:val>
                                        </p:tav>
                                      </p:tavLst>
                                    </p:anim>
                                    <p:set>
                                      <p:cBhvr>
                                        <p:cTn id="49" dur="1" fill="hold">
                                          <p:stCondLst>
                                            <p:cond delay="999"/>
                                          </p:stCondLst>
                                        </p:cTn>
                                        <p:tgtEl>
                                          <p:spTgt spid="47"/>
                                        </p:tgtEl>
                                        <p:attrNameLst>
                                          <p:attrName>style.visibility</p:attrName>
                                        </p:attrNameLst>
                                      </p:cBhvr>
                                      <p:to>
                                        <p:strVal val="hidden"/>
                                      </p:to>
                                    </p:set>
                                  </p:childTnLst>
                                </p:cTn>
                              </p:par>
                              <p:par>
                                <p:cTn id="50" presetID="1" presetClass="entr" presetSubtype="0" fill="hold" grpId="0" nodeType="withEffect">
                                  <p:stCondLst>
                                    <p:cond delay="0"/>
                                  </p:stCondLst>
                                  <p:childTnLst>
                                    <p:set>
                                      <p:cBhvr>
                                        <p:cTn id="51" dur="1" fill="hold">
                                          <p:stCondLst>
                                            <p:cond delay="0"/>
                                          </p:stCondLst>
                                        </p:cTn>
                                        <p:tgtEl>
                                          <p:spTgt spid="2"/>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3"/>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01" grpId="0" animBg="1"/>
      <p:bldP spid="102" grpId="0" animBg="1"/>
      <p:bldP spid="109" grpId="0"/>
      <p:bldP spid="115" grpId="0"/>
      <p:bldP spid="116" grpId="0"/>
      <p:bldP spid="2" grpId="0"/>
      <p:bldP spid="3" grpId="0"/>
      <p:bldP spid="4" grpId="0"/>
      <p:bldP spid="5" grpId="0"/>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28600"/>
            <a:ext cx="7620000" cy="1143000"/>
          </a:xfrm>
        </p:spPr>
        <p:txBody>
          <a:bodyPr/>
          <a:lstStyle/>
          <a:p>
            <a:pPr eaLnBrk="1" fontAlgn="auto" hangingPunct="1">
              <a:spcAft>
                <a:spcPts val="0"/>
              </a:spcAft>
              <a:defRPr/>
            </a:pPr>
            <a:r>
              <a:rPr lang="en-US" altLang="en-US" dirty="0">
                <a:ea typeface="+mj-ea"/>
              </a:rPr>
              <a:t>Labor and Productivity</a:t>
            </a:r>
          </a:p>
        </p:txBody>
      </p:sp>
      <p:grpSp>
        <p:nvGrpSpPr>
          <p:cNvPr id="18452" name="Group 20"/>
          <p:cNvGrpSpPr>
            <a:grpSpLocks/>
          </p:cNvGrpSpPr>
          <p:nvPr/>
        </p:nvGrpSpPr>
        <p:grpSpPr bwMode="auto">
          <a:xfrm>
            <a:off x="1408113" y="2193925"/>
            <a:ext cx="3381375" cy="1520825"/>
            <a:chOff x="887" y="1382"/>
            <a:chExt cx="2130" cy="958"/>
          </a:xfrm>
        </p:grpSpPr>
        <p:sp>
          <p:nvSpPr>
            <p:cNvPr id="30738" name="Rectangle 4"/>
            <p:cNvSpPr>
              <a:spLocks noChangeArrowheads="1"/>
            </p:cNvSpPr>
            <p:nvPr/>
          </p:nvSpPr>
          <p:spPr bwMode="auto">
            <a:xfrm>
              <a:off x="887" y="1382"/>
              <a:ext cx="2130" cy="958"/>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endParaRPr lang="en-US" altLang="en-US" sz="1800" dirty="0">
                <a:latin typeface="Arial" panose="020B0604020202020204" pitchFamily="34" charset="0"/>
              </a:endParaRPr>
            </a:p>
          </p:txBody>
        </p:sp>
        <p:sp>
          <p:nvSpPr>
            <p:cNvPr id="18439" name="Text Box 9"/>
            <p:cNvSpPr txBox="1">
              <a:spLocks noChangeArrowheads="1"/>
            </p:cNvSpPr>
            <p:nvPr/>
          </p:nvSpPr>
          <p:spPr bwMode="auto">
            <a:xfrm>
              <a:off x="888" y="1430"/>
              <a:ext cx="948" cy="427"/>
            </a:xfrm>
            <a:prstGeom prst="rect">
              <a:avLst/>
            </a:prstGeom>
            <a:noFill/>
            <a:ln>
              <a:noFill/>
            </a:ln>
            <a:extLst/>
          </p:spPr>
          <p:txBody>
            <a:bodyPr>
              <a:spAutoFit/>
            </a:bodyPr>
            <a:lstStyle>
              <a:lvl1pPr marL="119063" indent="-119063"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lnSpc>
                  <a:spcPct val="80000"/>
                </a:lnSpc>
                <a:spcAft>
                  <a:spcPct val="20000"/>
                </a:spcAft>
                <a:buFontTx/>
                <a:buChar char="•"/>
                <a:defRPr/>
              </a:pPr>
              <a:r>
                <a:rPr lang="en-US" sz="1600" b="1" dirty="0">
                  <a:latin typeface="+mn-lt"/>
                  <a:cs typeface="Arial" panose="020B0604020202020204" pitchFamily="34" charset="0"/>
                </a:rPr>
                <a:t>Size of employed labor force</a:t>
              </a:r>
            </a:p>
          </p:txBody>
        </p:sp>
        <p:sp>
          <p:nvSpPr>
            <p:cNvPr id="18440" name="Text Box 10"/>
            <p:cNvSpPr txBox="1">
              <a:spLocks noChangeArrowheads="1"/>
            </p:cNvSpPr>
            <p:nvPr/>
          </p:nvSpPr>
          <p:spPr bwMode="auto">
            <a:xfrm>
              <a:off x="888" y="1878"/>
              <a:ext cx="708" cy="427"/>
            </a:xfrm>
            <a:prstGeom prst="rect">
              <a:avLst/>
            </a:prstGeom>
            <a:noFill/>
            <a:ln>
              <a:noFill/>
            </a:ln>
            <a:extLst/>
          </p:spPr>
          <p:txBody>
            <a:bodyPr>
              <a:spAutoFit/>
            </a:bodyPr>
            <a:lstStyle>
              <a:lvl1pPr marL="119063" indent="-119063"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lnSpc>
                  <a:spcPct val="80000"/>
                </a:lnSpc>
                <a:spcAft>
                  <a:spcPct val="20000"/>
                </a:spcAft>
                <a:buFontTx/>
                <a:buChar char="•"/>
                <a:defRPr/>
              </a:pPr>
              <a:r>
                <a:rPr lang="en-US" sz="1600" b="1" dirty="0">
                  <a:latin typeface="+mn-lt"/>
                  <a:cs typeface="Arial" panose="020B0604020202020204" pitchFamily="34" charset="0"/>
                </a:rPr>
                <a:t>Average hours of work</a:t>
              </a:r>
            </a:p>
          </p:txBody>
        </p:sp>
        <p:sp>
          <p:nvSpPr>
            <p:cNvPr id="18441" name="Text Box 11"/>
            <p:cNvSpPr txBox="1">
              <a:spLocks noChangeArrowheads="1"/>
            </p:cNvSpPr>
            <p:nvPr/>
          </p:nvSpPr>
          <p:spPr bwMode="auto">
            <a:xfrm>
              <a:off x="2161" y="1552"/>
              <a:ext cx="660" cy="617"/>
            </a:xfrm>
            <a:prstGeom prst="rect">
              <a:avLst/>
            </a:prstGeom>
            <a:noFill/>
            <a:ln>
              <a:noFill/>
            </a:ln>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lnSpc>
                  <a:spcPct val="80000"/>
                </a:lnSpc>
                <a:defRPr/>
              </a:pPr>
              <a:r>
                <a:rPr lang="en-US" b="1" dirty="0">
                  <a:latin typeface="+mn-lt"/>
                  <a:cs typeface="Arial" panose="020B0604020202020204" pitchFamily="34" charset="0"/>
                </a:rPr>
                <a:t>Labor</a:t>
              </a:r>
            </a:p>
            <a:p>
              <a:pPr eaLnBrk="1" hangingPunct="1">
                <a:lnSpc>
                  <a:spcPct val="80000"/>
                </a:lnSpc>
                <a:defRPr/>
              </a:pPr>
              <a:r>
                <a:rPr lang="en-US" b="1" dirty="0">
                  <a:latin typeface="+mn-lt"/>
                  <a:cs typeface="Arial" panose="020B0604020202020204" pitchFamily="34" charset="0"/>
                </a:rPr>
                <a:t>Inputs</a:t>
              </a:r>
            </a:p>
            <a:p>
              <a:pPr eaLnBrk="1" hangingPunct="1">
                <a:lnSpc>
                  <a:spcPct val="80000"/>
                </a:lnSpc>
                <a:defRPr/>
              </a:pPr>
              <a:r>
                <a:rPr lang="en-US" b="1" dirty="0">
                  <a:latin typeface="+mn-lt"/>
                  <a:cs typeface="Arial" panose="020B0604020202020204" pitchFamily="34" charset="0"/>
                </a:rPr>
                <a:t>(hours of</a:t>
              </a:r>
            </a:p>
            <a:p>
              <a:pPr eaLnBrk="1" hangingPunct="1">
                <a:lnSpc>
                  <a:spcPct val="80000"/>
                </a:lnSpc>
                <a:defRPr/>
              </a:pPr>
              <a:r>
                <a:rPr lang="en-US" b="1" dirty="0">
                  <a:latin typeface="+mn-lt"/>
                  <a:cs typeface="Arial" panose="020B0604020202020204" pitchFamily="34" charset="0"/>
                </a:rPr>
                <a:t>work)</a:t>
              </a:r>
            </a:p>
          </p:txBody>
        </p:sp>
        <p:sp>
          <p:nvSpPr>
            <p:cNvPr id="30742" name="AutoShape 14"/>
            <p:cNvSpPr>
              <a:spLocks/>
            </p:cNvSpPr>
            <p:nvPr/>
          </p:nvSpPr>
          <p:spPr bwMode="auto">
            <a:xfrm>
              <a:off x="1928" y="1403"/>
              <a:ext cx="189" cy="908"/>
            </a:xfrm>
            <a:prstGeom prst="rightBrace">
              <a:avLst>
                <a:gd name="adj1" fmla="val 40035"/>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grpSp>
      <p:grpSp>
        <p:nvGrpSpPr>
          <p:cNvPr id="18453" name="Group 21"/>
          <p:cNvGrpSpPr>
            <a:grpSpLocks/>
          </p:cNvGrpSpPr>
          <p:nvPr/>
        </p:nvGrpSpPr>
        <p:grpSpPr bwMode="auto">
          <a:xfrm>
            <a:off x="1365250" y="4030663"/>
            <a:ext cx="3463925" cy="2057400"/>
            <a:chOff x="860" y="2539"/>
            <a:chExt cx="2182" cy="1296"/>
          </a:xfrm>
        </p:grpSpPr>
        <p:sp>
          <p:nvSpPr>
            <p:cNvPr id="30734" name="Rectangle 5"/>
            <p:cNvSpPr>
              <a:spLocks noChangeArrowheads="1"/>
            </p:cNvSpPr>
            <p:nvPr/>
          </p:nvSpPr>
          <p:spPr bwMode="auto">
            <a:xfrm>
              <a:off x="887" y="2539"/>
              <a:ext cx="2130" cy="1296"/>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18442" name="Text Box 12"/>
            <p:cNvSpPr txBox="1">
              <a:spLocks noChangeArrowheads="1"/>
            </p:cNvSpPr>
            <p:nvPr/>
          </p:nvSpPr>
          <p:spPr bwMode="auto">
            <a:xfrm>
              <a:off x="860" y="2541"/>
              <a:ext cx="1163" cy="1289"/>
            </a:xfrm>
            <a:prstGeom prst="rect">
              <a:avLst/>
            </a:prstGeom>
            <a:noFill/>
            <a:ln>
              <a:noFill/>
            </a:ln>
            <a:extLst/>
          </p:spPr>
          <p:txBody>
            <a:bodyPr>
              <a:spAutoFit/>
            </a:bodyPr>
            <a:lstStyle>
              <a:lvl1pPr marL="119063" indent="-119063"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lnSpc>
                  <a:spcPct val="80000"/>
                </a:lnSpc>
                <a:spcAft>
                  <a:spcPct val="20000"/>
                </a:spcAft>
                <a:buFontTx/>
                <a:buChar char="•"/>
                <a:defRPr/>
              </a:pPr>
              <a:r>
                <a:rPr lang="en-US" sz="1600" b="1" dirty="0">
                  <a:latin typeface="+mn-lt"/>
                  <a:cs typeface="Arial" panose="020B0604020202020204" pitchFamily="34" charset="0"/>
                </a:rPr>
                <a:t>Technological advance</a:t>
              </a:r>
            </a:p>
            <a:p>
              <a:pPr eaLnBrk="1" hangingPunct="1">
                <a:lnSpc>
                  <a:spcPct val="80000"/>
                </a:lnSpc>
                <a:spcAft>
                  <a:spcPct val="20000"/>
                </a:spcAft>
                <a:buFontTx/>
                <a:buChar char="•"/>
                <a:defRPr/>
              </a:pPr>
              <a:r>
                <a:rPr lang="en-US" sz="1600" b="1" dirty="0">
                  <a:latin typeface="+mn-lt"/>
                  <a:cs typeface="Arial" panose="020B0604020202020204" pitchFamily="34" charset="0"/>
                </a:rPr>
                <a:t>Quantity of capital</a:t>
              </a:r>
            </a:p>
            <a:p>
              <a:pPr eaLnBrk="1" hangingPunct="1">
                <a:lnSpc>
                  <a:spcPct val="80000"/>
                </a:lnSpc>
                <a:spcAft>
                  <a:spcPct val="20000"/>
                </a:spcAft>
                <a:buFontTx/>
                <a:buChar char="•"/>
                <a:defRPr/>
              </a:pPr>
              <a:r>
                <a:rPr lang="en-US" sz="1600" b="1" dirty="0">
                  <a:latin typeface="+mn-lt"/>
                  <a:cs typeface="Arial" panose="020B0604020202020204" pitchFamily="34" charset="0"/>
                </a:rPr>
                <a:t>Education and training</a:t>
              </a:r>
            </a:p>
            <a:p>
              <a:pPr eaLnBrk="1" hangingPunct="1">
                <a:lnSpc>
                  <a:spcPct val="80000"/>
                </a:lnSpc>
                <a:spcAft>
                  <a:spcPct val="20000"/>
                </a:spcAft>
                <a:buFontTx/>
                <a:buChar char="•"/>
                <a:defRPr/>
              </a:pPr>
              <a:r>
                <a:rPr lang="en-US" sz="1600" b="1" dirty="0">
                  <a:latin typeface="+mn-lt"/>
                  <a:cs typeface="Arial" panose="020B0604020202020204" pitchFamily="34" charset="0"/>
                </a:rPr>
                <a:t>Allocative efficiency</a:t>
              </a:r>
            </a:p>
            <a:p>
              <a:pPr eaLnBrk="1" hangingPunct="1">
                <a:lnSpc>
                  <a:spcPct val="80000"/>
                </a:lnSpc>
                <a:spcAft>
                  <a:spcPct val="20000"/>
                </a:spcAft>
                <a:buFontTx/>
                <a:buChar char="•"/>
                <a:defRPr/>
              </a:pPr>
              <a:r>
                <a:rPr lang="en-US" sz="1600" b="1" dirty="0">
                  <a:latin typeface="+mn-lt"/>
                  <a:cs typeface="Arial" panose="020B0604020202020204" pitchFamily="34" charset="0"/>
                </a:rPr>
                <a:t>Other</a:t>
              </a:r>
            </a:p>
          </p:txBody>
        </p:sp>
        <p:sp>
          <p:nvSpPr>
            <p:cNvPr id="18443" name="Text Box 13"/>
            <p:cNvSpPr txBox="1">
              <a:spLocks noChangeArrowheads="1"/>
            </p:cNvSpPr>
            <p:nvPr/>
          </p:nvSpPr>
          <p:spPr bwMode="auto">
            <a:xfrm>
              <a:off x="2147" y="2824"/>
              <a:ext cx="895" cy="673"/>
            </a:xfrm>
            <a:prstGeom prst="rect">
              <a:avLst/>
            </a:prstGeom>
            <a:noFill/>
            <a:ln>
              <a:noFill/>
            </a:ln>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lnSpc>
                  <a:spcPct val="80000"/>
                </a:lnSpc>
                <a:defRPr/>
              </a:pPr>
              <a:r>
                <a:rPr lang="en-US" sz="1600" b="1" dirty="0">
                  <a:latin typeface="+mn-lt"/>
                  <a:cs typeface="Arial" panose="020B0604020202020204" pitchFamily="34" charset="0"/>
                </a:rPr>
                <a:t>Labor</a:t>
              </a:r>
            </a:p>
            <a:p>
              <a:pPr eaLnBrk="1" hangingPunct="1">
                <a:lnSpc>
                  <a:spcPct val="80000"/>
                </a:lnSpc>
                <a:defRPr/>
              </a:pPr>
              <a:r>
                <a:rPr lang="en-US" sz="1600" b="1" dirty="0">
                  <a:latin typeface="+mn-lt"/>
                  <a:cs typeface="Arial" panose="020B0604020202020204" pitchFamily="34" charset="0"/>
                </a:rPr>
                <a:t>Productivity</a:t>
              </a:r>
            </a:p>
            <a:p>
              <a:pPr eaLnBrk="1" hangingPunct="1">
                <a:lnSpc>
                  <a:spcPct val="80000"/>
                </a:lnSpc>
                <a:defRPr/>
              </a:pPr>
              <a:r>
                <a:rPr lang="en-US" sz="1600" b="1" dirty="0">
                  <a:latin typeface="+mn-lt"/>
                  <a:cs typeface="Arial" panose="020B0604020202020204" pitchFamily="34" charset="0"/>
                </a:rPr>
                <a:t>(average output per hour)</a:t>
              </a:r>
            </a:p>
          </p:txBody>
        </p:sp>
        <p:sp>
          <p:nvSpPr>
            <p:cNvPr id="30737" name="AutoShape 15"/>
            <p:cNvSpPr>
              <a:spLocks/>
            </p:cNvSpPr>
            <p:nvPr/>
          </p:nvSpPr>
          <p:spPr bwMode="auto">
            <a:xfrm>
              <a:off x="1928" y="2563"/>
              <a:ext cx="189" cy="1226"/>
            </a:xfrm>
            <a:prstGeom prst="rightBrace">
              <a:avLst>
                <a:gd name="adj1" fmla="val 54056"/>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grpSp>
      <p:grpSp>
        <p:nvGrpSpPr>
          <p:cNvPr id="18455" name="Group 23"/>
          <p:cNvGrpSpPr>
            <a:grpSpLocks/>
          </p:cNvGrpSpPr>
          <p:nvPr/>
        </p:nvGrpSpPr>
        <p:grpSpPr bwMode="auto">
          <a:xfrm>
            <a:off x="6729413" y="3606800"/>
            <a:ext cx="1252537" cy="985838"/>
            <a:chOff x="4239" y="2272"/>
            <a:chExt cx="789" cy="621"/>
          </a:xfrm>
        </p:grpSpPr>
        <p:sp>
          <p:nvSpPr>
            <p:cNvPr id="30732" name="Rectangle 6"/>
            <p:cNvSpPr>
              <a:spLocks noChangeArrowheads="1"/>
            </p:cNvSpPr>
            <p:nvPr/>
          </p:nvSpPr>
          <p:spPr bwMode="auto">
            <a:xfrm>
              <a:off x="4239" y="2272"/>
              <a:ext cx="789" cy="621"/>
            </a:xfrm>
            <a:prstGeom prst="rect">
              <a:avLst/>
            </a:prstGeom>
            <a:solidFill>
              <a:srgbClr val="86C49F"/>
            </a:solidFill>
            <a:ln w="9525">
              <a:solidFill>
                <a:schemeClr val="tx1"/>
              </a:solidFill>
              <a:miter lim="800000"/>
              <a:headEnd/>
              <a:tailEnd/>
            </a:ln>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18446" name="Text Box 16"/>
            <p:cNvSpPr txBox="1">
              <a:spLocks noChangeArrowheads="1"/>
            </p:cNvSpPr>
            <p:nvPr/>
          </p:nvSpPr>
          <p:spPr bwMode="auto">
            <a:xfrm>
              <a:off x="4413" y="2398"/>
              <a:ext cx="407" cy="368"/>
            </a:xfrm>
            <a:prstGeom prst="rect">
              <a:avLst/>
            </a:prstGeom>
            <a:noFill/>
            <a:ln>
              <a:noFill/>
            </a:ln>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lnSpc>
                  <a:spcPct val="80000"/>
                </a:lnSpc>
                <a:defRPr/>
              </a:pPr>
              <a:r>
                <a:rPr lang="en-US" sz="2000" b="1" dirty="0">
                  <a:latin typeface="+mn-lt"/>
                  <a:cs typeface="Arial" panose="020B0604020202020204" pitchFamily="34" charset="0"/>
                </a:rPr>
                <a:t>Real</a:t>
              </a:r>
            </a:p>
            <a:p>
              <a:pPr eaLnBrk="1" hangingPunct="1">
                <a:lnSpc>
                  <a:spcPct val="80000"/>
                </a:lnSpc>
                <a:defRPr/>
              </a:pPr>
              <a:r>
                <a:rPr lang="en-US" sz="2000" b="1" dirty="0">
                  <a:latin typeface="+mn-lt"/>
                  <a:cs typeface="Arial" panose="020B0604020202020204" pitchFamily="34" charset="0"/>
                </a:rPr>
                <a:t>GDP</a:t>
              </a:r>
            </a:p>
          </p:txBody>
        </p:sp>
      </p:grpSp>
      <p:sp>
        <p:nvSpPr>
          <p:cNvPr id="18447" name="Text Box 17"/>
          <p:cNvSpPr txBox="1">
            <a:spLocks noChangeArrowheads="1"/>
          </p:cNvSpPr>
          <p:nvPr/>
        </p:nvSpPr>
        <p:spPr bwMode="auto">
          <a:xfrm>
            <a:off x="263525" y="1452563"/>
            <a:ext cx="8243988" cy="584775"/>
          </a:xfrm>
          <a:prstGeom prst="rect">
            <a:avLst/>
          </a:prstGeom>
          <a:noFill/>
          <a:ln>
            <a:noFill/>
          </a:ln>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sz="3200" dirty="0">
                <a:latin typeface="+mn-lt"/>
                <a:cs typeface="Arial" panose="020B0604020202020204" pitchFamily="34" charset="0"/>
              </a:rPr>
              <a:t>Real GDP = hours of work × </a:t>
            </a:r>
            <a:r>
              <a:rPr lang="en-US" sz="3200" b="1" dirty="0">
                <a:solidFill>
                  <a:schemeClr val="accent5">
                    <a:lumMod val="75000"/>
                  </a:schemeClr>
                </a:solidFill>
                <a:latin typeface="+mn-lt"/>
                <a:cs typeface="Arial" panose="020B0604020202020204" pitchFamily="34" charset="0"/>
              </a:rPr>
              <a:t>labor productivity</a:t>
            </a:r>
          </a:p>
        </p:txBody>
      </p:sp>
      <p:sp>
        <p:nvSpPr>
          <p:cNvPr id="18448" name="Text Box 16"/>
          <p:cNvSpPr txBox="1">
            <a:spLocks noChangeArrowheads="1"/>
          </p:cNvSpPr>
          <p:nvPr/>
        </p:nvSpPr>
        <p:spPr bwMode="auto">
          <a:xfrm>
            <a:off x="3590132" y="3625115"/>
            <a:ext cx="528637"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ClrTx/>
              <a:buFontTx/>
              <a:buNone/>
            </a:pPr>
            <a:r>
              <a:rPr lang="en-US" altLang="en-US" sz="2600" b="1" dirty="0">
                <a:latin typeface="Arial" panose="020B0604020202020204" pitchFamily="34" charset="0"/>
              </a:rPr>
              <a:t>×</a:t>
            </a:r>
          </a:p>
        </p:txBody>
      </p:sp>
      <p:grpSp>
        <p:nvGrpSpPr>
          <p:cNvPr id="18454" name="Group 22"/>
          <p:cNvGrpSpPr>
            <a:grpSpLocks/>
          </p:cNvGrpSpPr>
          <p:nvPr/>
        </p:nvGrpSpPr>
        <p:grpSpPr bwMode="auto">
          <a:xfrm>
            <a:off x="4899025" y="2205038"/>
            <a:ext cx="1704975" cy="3878262"/>
            <a:chOff x="3086" y="1389"/>
            <a:chExt cx="1074" cy="2443"/>
          </a:xfrm>
        </p:grpSpPr>
        <p:sp>
          <p:nvSpPr>
            <p:cNvPr id="30730" name="AutoShape 7"/>
            <p:cNvSpPr>
              <a:spLocks noChangeArrowheads="1"/>
            </p:cNvSpPr>
            <p:nvPr/>
          </p:nvSpPr>
          <p:spPr bwMode="auto">
            <a:xfrm rot="-5400000">
              <a:off x="2401" y="2074"/>
              <a:ext cx="2443" cy="1074"/>
            </a:xfrm>
            <a:custGeom>
              <a:avLst/>
              <a:gdLst>
                <a:gd name="T0" fmla="*/ 57 w 21600"/>
                <a:gd name="T1" fmla="*/ 0 h 21600"/>
                <a:gd name="T2" fmla="*/ 57 w 21600"/>
                <a:gd name="T3" fmla="*/ 0 h 21600"/>
                <a:gd name="T4" fmla="*/ 57 w 21600"/>
                <a:gd name="T5" fmla="*/ 0 h 21600"/>
                <a:gd name="T6" fmla="*/ 57 w 21600"/>
                <a:gd name="T7" fmla="*/ 0 h 21600"/>
                <a:gd name="T8" fmla="*/ 0 60000 65536"/>
                <a:gd name="T9" fmla="*/ 0 60000 65536"/>
                <a:gd name="T10" fmla="*/ 0 60000 65536"/>
                <a:gd name="T11" fmla="*/ 0 60000 65536"/>
                <a:gd name="T12" fmla="*/ 5756 w 21600"/>
                <a:gd name="T13" fmla="*/ 5752 h 21600"/>
                <a:gd name="T14" fmla="*/ 15844 w 21600"/>
                <a:gd name="T15" fmla="*/ 15848 h 21600"/>
              </a:gdLst>
              <a:ahLst/>
              <a:cxnLst>
                <a:cxn ang="T8">
                  <a:pos x="T0" y="T1"/>
                </a:cxn>
                <a:cxn ang="T9">
                  <a:pos x="T2" y="T3"/>
                </a:cxn>
                <a:cxn ang="T10">
                  <a:pos x="T4" y="T5"/>
                </a:cxn>
                <a:cxn ang="T11">
                  <a:pos x="T6" y="T7"/>
                </a:cxn>
              </a:cxnLst>
              <a:rect l="T12" t="T13" r="T14" b="T15"/>
              <a:pathLst>
                <a:path w="21600" h="21600">
                  <a:moveTo>
                    <a:pt x="0" y="0"/>
                  </a:moveTo>
                  <a:lnTo>
                    <a:pt x="7914" y="21600"/>
                  </a:lnTo>
                  <a:lnTo>
                    <a:pt x="13686" y="21600"/>
                  </a:lnTo>
                  <a:lnTo>
                    <a:pt x="21600" y="0"/>
                  </a:lnTo>
                  <a:lnTo>
                    <a:pt x="0" y="0"/>
                  </a:lnTo>
                  <a:close/>
                </a:path>
              </a:pathLst>
            </a:custGeom>
            <a:gradFill rotWithShape="1">
              <a:gsLst>
                <a:gs pos="0">
                  <a:srgbClr val="86C49F"/>
                </a:gs>
                <a:gs pos="100000">
                  <a:srgbClr val="5E762F"/>
                </a:gs>
              </a:gsLst>
              <a:lin ang="5400000" scaled="1"/>
            </a:gradFill>
            <a:ln w="9525">
              <a:solidFill>
                <a:schemeClr val="tx1"/>
              </a:solidFill>
              <a:miter lim="800000"/>
              <a:headEnd/>
              <a:tailEnd/>
            </a:ln>
          </p:spPr>
          <p:txBody>
            <a:bodyPr wrap="none" anchor="ctr"/>
            <a:lstStyle/>
            <a:p>
              <a:endParaRPr lang="en-US" dirty="0"/>
            </a:p>
          </p:txBody>
        </p:sp>
        <p:sp>
          <p:nvSpPr>
            <p:cNvPr id="30731" name="Text Box 17"/>
            <p:cNvSpPr txBox="1">
              <a:spLocks noChangeArrowheads="1"/>
            </p:cNvSpPr>
            <p:nvPr/>
          </p:nvSpPr>
          <p:spPr bwMode="auto">
            <a:xfrm>
              <a:off x="3453" y="2465"/>
              <a:ext cx="34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50000"/>
                </a:spcBef>
                <a:buClrTx/>
                <a:buFontTx/>
                <a:buNone/>
              </a:pPr>
              <a:r>
                <a:rPr lang="en-US" altLang="en-US" sz="2400" b="1" dirty="0">
                  <a:latin typeface="Arial" panose="020B0604020202020204" pitchFamily="34" charset="0"/>
                </a:rPr>
                <a:t>=</a:t>
              </a:r>
            </a:p>
          </p:txBody>
        </p:sp>
      </p:grpSp>
      <p:sp>
        <p:nvSpPr>
          <p:cNvPr id="23"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LO3</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18452"/>
                                        </p:tgtEl>
                                        <p:attrNameLst>
                                          <p:attrName>style.visibility</p:attrName>
                                        </p:attrNameLst>
                                      </p:cBhvr>
                                      <p:to>
                                        <p:strVal val="visible"/>
                                      </p:to>
                                    </p:set>
                                    <p:anim calcmode="lin" valueType="num">
                                      <p:cBhvr additive="base">
                                        <p:cTn id="7" dur="500" fill="hold"/>
                                        <p:tgtEl>
                                          <p:spTgt spid="18452"/>
                                        </p:tgtEl>
                                        <p:attrNameLst>
                                          <p:attrName>ppt_x</p:attrName>
                                        </p:attrNameLst>
                                      </p:cBhvr>
                                      <p:tavLst>
                                        <p:tav tm="0">
                                          <p:val>
                                            <p:strVal val="#ppt_x"/>
                                          </p:val>
                                        </p:tav>
                                        <p:tav tm="100000">
                                          <p:val>
                                            <p:strVal val="#ppt_x"/>
                                          </p:val>
                                        </p:tav>
                                      </p:tavLst>
                                    </p:anim>
                                    <p:anim calcmode="lin" valueType="num">
                                      <p:cBhvr additive="base">
                                        <p:cTn id="8" dur="500" fill="hold"/>
                                        <p:tgtEl>
                                          <p:spTgt spid="18452"/>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8448"/>
                                        </p:tgtEl>
                                        <p:attrNameLst>
                                          <p:attrName>style.visibility</p:attrName>
                                        </p:attrNameLst>
                                      </p:cBhvr>
                                      <p:to>
                                        <p:strVal val="visible"/>
                                      </p:to>
                                    </p:set>
                                    <p:anim calcmode="lin" valueType="num">
                                      <p:cBhvr>
                                        <p:cTn id="12" dur="500" fill="hold"/>
                                        <p:tgtEl>
                                          <p:spTgt spid="18448"/>
                                        </p:tgtEl>
                                        <p:attrNameLst>
                                          <p:attrName>ppt_w</p:attrName>
                                        </p:attrNameLst>
                                      </p:cBhvr>
                                      <p:tavLst>
                                        <p:tav tm="0">
                                          <p:val>
                                            <p:fltVal val="0"/>
                                          </p:val>
                                        </p:tav>
                                        <p:tav tm="100000">
                                          <p:val>
                                            <p:strVal val="#ppt_w"/>
                                          </p:val>
                                        </p:tav>
                                      </p:tavLst>
                                    </p:anim>
                                    <p:anim calcmode="lin" valueType="num">
                                      <p:cBhvr>
                                        <p:cTn id="13" dur="500" fill="hold"/>
                                        <p:tgtEl>
                                          <p:spTgt spid="18448"/>
                                        </p:tgtEl>
                                        <p:attrNameLst>
                                          <p:attrName>ppt_h</p:attrName>
                                        </p:attrNameLst>
                                      </p:cBhvr>
                                      <p:tavLst>
                                        <p:tav tm="0">
                                          <p:val>
                                            <p:fltVal val="0"/>
                                          </p:val>
                                        </p:tav>
                                        <p:tav tm="100000">
                                          <p:val>
                                            <p:strVal val="#ppt_h"/>
                                          </p:val>
                                        </p:tav>
                                      </p:tavLst>
                                    </p:anim>
                                  </p:childTnLst>
                                </p:cTn>
                              </p:par>
                            </p:childTnLst>
                          </p:cTn>
                        </p:par>
                        <p:par>
                          <p:cTn id="14" fill="hold" nodeType="afterGroup">
                            <p:stCondLst>
                              <p:cond delay="1000"/>
                            </p:stCondLst>
                            <p:childTnLst>
                              <p:par>
                                <p:cTn id="15" presetID="2" presetClass="entr" presetSubtype="4" fill="hold" nodeType="afterEffect">
                                  <p:stCondLst>
                                    <p:cond delay="0"/>
                                  </p:stCondLst>
                                  <p:childTnLst>
                                    <p:set>
                                      <p:cBhvr>
                                        <p:cTn id="16" dur="1" fill="hold">
                                          <p:stCondLst>
                                            <p:cond delay="0"/>
                                          </p:stCondLst>
                                        </p:cTn>
                                        <p:tgtEl>
                                          <p:spTgt spid="18453"/>
                                        </p:tgtEl>
                                        <p:attrNameLst>
                                          <p:attrName>style.visibility</p:attrName>
                                        </p:attrNameLst>
                                      </p:cBhvr>
                                      <p:to>
                                        <p:strVal val="visible"/>
                                      </p:to>
                                    </p:set>
                                    <p:anim calcmode="lin" valueType="num">
                                      <p:cBhvr additive="base">
                                        <p:cTn id="17" dur="500" fill="hold"/>
                                        <p:tgtEl>
                                          <p:spTgt spid="18453"/>
                                        </p:tgtEl>
                                        <p:attrNameLst>
                                          <p:attrName>ppt_x</p:attrName>
                                        </p:attrNameLst>
                                      </p:cBhvr>
                                      <p:tavLst>
                                        <p:tav tm="0">
                                          <p:val>
                                            <p:strVal val="#ppt_x"/>
                                          </p:val>
                                        </p:tav>
                                        <p:tav tm="100000">
                                          <p:val>
                                            <p:strVal val="#ppt_x"/>
                                          </p:val>
                                        </p:tav>
                                      </p:tavLst>
                                    </p:anim>
                                    <p:anim calcmode="lin" valueType="num">
                                      <p:cBhvr additive="base">
                                        <p:cTn id="18" dur="500" fill="hold"/>
                                        <p:tgtEl>
                                          <p:spTgt spid="18453"/>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23" presetClass="entr" presetSubtype="528" fill="hold" nodeType="afterEffect">
                                  <p:stCondLst>
                                    <p:cond delay="0"/>
                                  </p:stCondLst>
                                  <p:childTnLst>
                                    <p:set>
                                      <p:cBhvr>
                                        <p:cTn id="21" dur="1" fill="hold">
                                          <p:stCondLst>
                                            <p:cond delay="0"/>
                                          </p:stCondLst>
                                        </p:cTn>
                                        <p:tgtEl>
                                          <p:spTgt spid="18454"/>
                                        </p:tgtEl>
                                        <p:attrNameLst>
                                          <p:attrName>style.visibility</p:attrName>
                                        </p:attrNameLst>
                                      </p:cBhvr>
                                      <p:to>
                                        <p:strVal val="visible"/>
                                      </p:to>
                                    </p:set>
                                    <p:anim calcmode="lin" valueType="num">
                                      <p:cBhvr>
                                        <p:cTn id="22" dur="500" fill="hold"/>
                                        <p:tgtEl>
                                          <p:spTgt spid="18454"/>
                                        </p:tgtEl>
                                        <p:attrNameLst>
                                          <p:attrName>ppt_w</p:attrName>
                                        </p:attrNameLst>
                                      </p:cBhvr>
                                      <p:tavLst>
                                        <p:tav tm="0">
                                          <p:val>
                                            <p:fltVal val="0"/>
                                          </p:val>
                                        </p:tav>
                                        <p:tav tm="100000">
                                          <p:val>
                                            <p:strVal val="#ppt_w"/>
                                          </p:val>
                                        </p:tav>
                                      </p:tavLst>
                                    </p:anim>
                                    <p:anim calcmode="lin" valueType="num">
                                      <p:cBhvr>
                                        <p:cTn id="23" dur="500" fill="hold"/>
                                        <p:tgtEl>
                                          <p:spTgt spid="18454"/>
                                        </p:tgtEl>
                                        <p:attrNameLst>
                                          <p:attrName>ppt_h</p:attrName>
                                        </p:attrNameLst>
                                      </p:cBhvr>
                                      <p:tavLst>
                                        <p:tav tm="0">
                                          <p:val>
                                            <p:fltVal val="0"/>
                                          </p:val>
                                        </p:tav>
                                        <p:tav tm="100000">
                                          <p:val>
                                            <p:strVal val="#ppt_h"/>
                                          </p:val>
                                        </p:tav>
                                      </p:tavLst>
                                    </p:anim>
                                    <p:anim calcmode="lin" valueType="num">
                                      <p:cBhvr>
                                        <p:cTn id="24" dur="500" fill="hold"/>
                                        <p:tgtEl>
                                          <p:spTgt spid="18454"/>
                                        </p:tgtEl>
                                        <p:attrNameLst>
                                          <p:attrName>ppt_x</p:attrName>
                                        </p:attrNameLst>
                                      </p:cBhvr>
                                      <p:tavLst>
                                        <p:tav tm="0">
                                          <p:val>
                                            <p:fltVal val="0.5"/>
                                          </p:val>
                                        </p:tav>
                                        <p:tav tm="100000">
                                          <p:val>
                                            <p:strVal val="#ppt_x"/>
                                          </p:val>
                                        </p:tav>
                                      </p:tavLst>
                                    </p:anim>
                                    <p:anim calcmode="lin" valueType="num">
                                      <p:cBhvr>
                                        <p:cTn id="25" dur="500" fill="hold"/>
                                        <p:tgtEl>
                                          <p:spTgt spid="18454"/>
                                        </p:tgtEl>
                                        <p:attrNameLst>
                                          <p:attrName>ppt_y</p:attrName>
                                        </p:attrNameLst>
                                      </p:cBhvr>
                                      <p:tavLst>
                                        <p:tav tm="0">
                                          <p:val>
                                            <p:fltVal val="0.5"/>
                                          </p:val>
                                        </p:tav>
                                        <p:tav tm="100000">
                                          <p:val>
                                            <p:strVal val="#ppt_y"/>
                                          </p:val>
                                        </p:tav>
                                      </p:tavLst>
                                    </p:anim>
                                  </p:childTnLst>
                                </p:cTn>
                              </p:par>
                            </p:childTnLst>
                          </p:cTn>
                        </p:par>
                        <p:par>
                          <p:cTn id="26" fill="hold" nodeType="afterGroup">
                            <p:stCondLst>
                              <p:cond delay="2000"/>
                            </p:stCondLst>
                            <p:childTnLst>
                              <p:par>
                                <p:cTn id="27" presetID="2" presetClass="entr" presetSubtype="2" fill="hold" nodeType="afterEffect">
                                  <p:stCondLst>
                                    <p:cond delay="0"/>
                                  </p:stCondLst>
                                  <p:childTnLst>
                                    <p:set>
                                      <p:cBhvr>
                                        <p:cTn id="28" dur="1" fill="hold">
                                          <p:stCondLst>
                                            <p:cond delay="0"/>
                                          </p:stCondLst>
                                        </p:cTn>
                                        <p:tgtEl>
                                          <p:spTgt spid="18455"/>
                                        </p:tgtEl>
                                        <p:attrNameLst>
                                          <p:attrName>style.visibility</p:attrName>
                                        </p:attrNameLst>
                                      </p:cBhvr>
                                      <p:to>
                                        <p:strVal val="visible"/>
                                      </p:to>
                                    </p:set>
                                    <p:anim calcmode="lin" valueType="num">
                                      <p:cBhvr additive="base">
                                        <p:cTn id="29" dur="500" fill="hold"/>
                                        <p:tgtEl>
                                          <p:spTgt spid="18455"/>
                                        </p:tgtEl>
                                        <p:attrNameLst>
                                          <p:attrName>ppt_x</p:attrName>
                                        </p:attrNameLst>
                                      </p:cBhvr>
                                      <p:tavLst>
                                        <p:tav tm="0">
                                          <p:val>
                                            <p:strVal val="1+#ppt_w/2"/>
                                          </p:val>
                                        </p:tav>
                                        <p:tav tm="100000">
                                          <p:val>
                                            <p:strVal val="#ppt_x"/>
                                          </p:val>
                                        </p:tav>
                                      </p:tavLst>
                                    </p:anim>
                                    <p:anim calcmode="lin" valueType="num">
                                      <p:cBhvr additive="base">
                                        <p:cTn id="30" dur="500" fill="hold"/>
                                        <p:tgtEl>
                                          <p:spTgt spid="184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U.S. Economic Growth</a:t>
            </a:r>
          </a:p>
        </p:txBody>
      </p:sp>
      <p:graphicFrame>
        <p:nvGraphicFramePr>
          <p:cNvPr id="19490" name="Group 34"/>
          <p:cNvGraphicFramePr>
            <a:graphicFrameLocks noGrp="1"/>
          </p:cNvGraphicFramePr>
          <p:nvPr>
            <p:extLst>
              <p:ext uri="{D42A27DB-BD31-4B8C-83A1-F6EECF244321}">
                <p14:modId xmlns:p14="http://schemas.microsoft.com/office/powerpoint/2010/main" val="3351322491"/>
              </p:ext>
            </p:extLst>
          </p:nvPr>
        </p:nvGraphicFramePr>
        <p:xfrm>
          <a:off x="76200" y="2865437"/>
          <a:ext cx="8305800" cy="2656583"/>
        </p:xfrm>
        <a:graphic>
          <a:graphicData uri="http://schemas.openxmlformats.org/drawingml/2006/table">
            <a:tbl>
              <a:tblPr firstRow="1"/>
              <a:tblGrid>
                <a:gridCol w="1791706">
                  <a:extLst>
                    <a:ext uri="{9D8B030D-6E8A-4147-A177-3AD203B41FA5}">
                      <a16:colId xmlns:a16="http://schemas.microsoft.com/office/drawing/2014/main" val="20000"/>
                    </a:ext>
                  </a:extLst>
                </a:gridCol>
                <a:gridCol w="680749">
                  <a:extLst>
                    <a:ext uri="{9D8B030D-6E8A-4147-A177-3AD203B41FA5}">
                      <a16:colId xmlns:a16="http://schemas.microsoft.com/office/drawing/2014/main" val="20001"/>
                    </a:ext>
                  </a:extLst>
                </a:gridCol>
                <a:gridCol w="461525">
                  <a:extLst>
                    <a:ext uri="{9D8B030D-6E8A-4147-A177-3AD203B41FA5}">
                      <a16:colId xmlns:a16="http://schemas.microsoft.com/office/drawing/2014/main" val="20002"/>
                    </a:ext>
                  </a:extLst>
                </a:gridCol>
                <a:gridCol w="204390">
                  <a:extLst>
                    <a:ext uri="{9D8B030D-6E8A-4147-A177-3AD203B41FA5}">
                      <a16:colId xmlns:a16="http://schemas.microsoft.com/office/drawing/2014/main" val="20003"/>
                    </a:ext>
                  </a:extLst>
                </a:gridCol>
                <a:gridCol w="1193371">
                  <a:extLst>
                    <a:ext uri="{9D8B030D-6E8A-4147-A177-3AD203B41FA5}">
                      <a16:colId xmlns:a16="http://schemas.microsoft.com/office/drawing/2014/main" val="20004"/>
                    </a:ext>
                  </a:extLst>
                </a:gridCol>
                <a:gridCol w="1204909">
                  <a:extLst>
                    <a:ext uri="{9D8B030D-6E8A-4147-A177-3AD203B41FA5}">
                      <a16:colId xmlns:a16="http://schemas.microsoft.com/office/drawing/2014/main" val="20005"/>
                    </a:ext>
                  </a:extLst>
                </a:gridCol>
                <a:gridCol w="1384575">
                  <a:extLst>
                    <a:ext uri="{9D8B030D-6E8A-4147-A177-3AD203B41FA5}">
                      <a16:colId xmlns:a16="http://schemas.microsoft.com/office/drawing/2014/main" val="20006"/>
                    </a:ext>
                  </a:extLst>
                </a:gridCol>
                <a:gridCol w="1384575">
                  <a:extLst>
                    <a:ext uri="{9D8B030D-6E8A-4147-A177-3AD203B41FA5}">
                      <a16:colId xmlns:a16="http://schemas.microsoft.com/office/drawing/2014/main" val="20007"/>
                    </a:ext>
                  </a:extLst>
                </a:gridCol>
              </a:tblGrid>
              <a:tr h="1440954">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r>
                        <a:rPr kumimoji="0" lang="en-US" sz="1400" b="1" i="0" u="none" strike="noStrike" cap="none" normalizeH="0" baseline="0" dirty="0">
                          <a:ln>
                            <a:noFill/>
                          </a:ln>
                          <a:solidFill>
                            <a:schemeClr val="tx1"/>
                          </a:solidFill>
                          <a:effectLst/>
                          <a:latin typeface="+mn-lt"/>
                          <a:ea typeface="ＭＳ Ｐゴシック" panose="020B0600070205080204" pitchFamily="34" charset="-128"/>
                        </a:rPr>
                        <a:t>Item</a:t>
                      </a:r>
                    </a:p>
                  </a:txBody>
                  <a:tcPr anchor="b" horzOverflow="overflow">
                    <a:lnL>
                      <a:noFill/>
                    </a:lnL>
                    <a:lnR>
                      <a:noFill/>
                    </a:lnR>
                    <a:lnT>
                      <a:noFill/>
                    </a:lnT>
                    <a:lnB>
                      <a:noFill/>
                    </a:lnB>
                    <a:lnTlToBr>
                      <a:noFill/>
                    </a:lnTlToBr>
                    <a:lnBlToTr>
                      <a:noFill/>
                    </a:lnBlToTr>
                    <a:solidFill>
                      <a:schemeClr val="accent1"/>
                    </a:solidFill>
                  </a:tcPr>
                </a:tc>
                <a:tc gridSpan="3">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1" i="0" u="none" strike="noStrike" cap="none" normalizeH="0" baseline="0" dirty="0">
                          <a:ln>
                            <a:noFill/>
                          </a:ln>
                          <a:solidFill>
                            <a:schemeClr val="tx1"/>
                          </a:solidFill>
                          <a:effectLst/>
                          <a:latin typeface="+mn-lt"/>
                          <a:ea typeface="ＭＳ Ｐゴシック" panose="020B0600070205080204" pitchFamily="34" charset="-128"/>
                        </a:rPr>
                        <a:t>1953 Q2</a:t>
                      </a:r>
                    </a:p>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1" i="0" u="none" strike="noStrike" cap="none" normalizeH="0" baseline="0" dirty="0">
                          <a:ln>
                            <a:noFill/>
                          </a:ln>
                          <a:solidFill>
                            <a:schemeClr val="tx1"/>
                          </a:solidFill>
                          <a:effectLst/>
                          <a:latin typeface="+mn-lt"/>
                          <a:ea typeface="ＭＳ Ｐゴシック" panose="020B0600070205080204" pitchFamily="34" charset="-128"/>
                        </a:rPr>
                        <a:t>To 1973 Q4</a:t>
                      </a:r>
                    </a:p>
                  </a:txBody>
                  <a:tcPr anchor="b" horzOverflow="overflow">
                    <a:lnL>
                      <a:noFill/>
                    </a:lnL>
                    <a:lnR>
                      <a:noFill/>
                    </a:lnR>
                    <a:lnT>
                      <a:noFill/>
                    </a:lnT>
                    <a:lnB>
                      <a:noFill/>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1" i="0" u="none" strike="noStrike" cap="none" normalizeH="0" baseline="0" dirty="0">
                          <a:ln>
                            <a:noFill/>
                          </a:ln>
                          <a:solidFill>
                            <a:schemeClr val="tx1"/>
                          </a:solidFill>
                          <a:effectLst/>
                          <a:latin typeface="+mn-lt"/>
                          <a:ea typeface="ＭＳ Ｐゴシック" panose="020B0600070205080204" pitchFamily="34" charset="-128"/>
                        </a:rPr>
                        <a:t>1973 Q4 </a:t>
                      </a:r>
                    </a:p>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1" i="0" u="none" strike="noStrike" cap="none" normalizeH="0" baseline="0" dirty="0">
                          <a:ln>
                            <a:noFill/>
                          </a:ln>
                          <a:solidFill>
                            <a:schemeClr val="tx1"/>
                          </a:solidFill>
                          <a:effectLst/>
                          <a:latin typeface="+mn-lt"/>
                          <a:ea typeface="ＭＳ Ｐゴシック" panose="020B0600070205080204" pitchFamily="34" charset="-128"/>
                        </a:rPr>
                        <a:t>To 1995 Q2</a:t>
                      </a:r>
                    </a:p>
                  </a:txBody>
                  <a:tcPr anchor="b" horzOverflow="overflow">
                    <a:lnL>
                      <a:noFill/>
                    </a:lnL>
                    <a:lnR>
                      <a:noFill/>
                    </a:lnR>
                    <a:lnT>
                      <a:noFill/>
                    </a:lnT>
                    <a:lnB>
                      <a:noFill/>
                    </a:lnB>
                    <a:lnTlToBr>
                      <a:noFill/>
                    </a:lnTlToBr>
                    <a:lnBlToTr>
                      <a:noFill/>
                    </a:lnBlToTr>
                    <a:solidFill>
                      <a:schemeClr val="accent1"/>
                    </a:solidFill>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1" i="0" u="none" strike="noStrike" cap="none" normalizeH="0" baseline="0" dirty="0">
                          <a:ln>
                            <a:noFill/>
                          </a:ln>
                          <a:solidFill>
                            <a:schemeClr val="tx1"/>
                          </a:solidFill>
                          <a:effectLst/>
                          <a:latin typeface="+mn-lt"/>
                          <a:ea typeface="ＭＳ Ｐゴシック" panose="020B0600070205080204" pitchFamily="34" charset="-128"/>
                        </a:rPr>
                        <a:t>1995 Q2</a:t>
                      </a:r>
                    </a:p>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1" i="0" u="none" strike="noStrike" cap="none" normalizeH="0" baseline="0" dirty="0">
                          <a:ln>
                            <a:noFill/>
                          </a:ln>
                          <a:solidFill>
                            <a:schemeClr val="tx1"/>
                          </a:solidFill>
                          <a:effectLst/>
                          <a:latin typeface="+mn-lt"/>
                          <a:ea typeface="ＭＳ Ｐゴシック" panose="020B0600070205080204" pitchFamily="34" charset="-128"/>
                        </a:rPr>
                        <a:t>To 2007 Q3</a:t>
                      </a:r>
                    </a:p>
                  </a:txBody>
                  <a:tcPr anchor="b" horzOverflow="overflow">
                    <a:lnL>
                      <a:noFill/>
                    </a:lnL>
                    <a:lnR>
                      <a:noFill/>
                    </a:lnR>
                    <a:lnT>
                      <a:noFill/>
                    </a:lnT>
                    <a:lnB>
                      <a:noFill/>
                    </a:lnB>
                    <a:lnTlToBr>
                      <a:noFill/>
                    </a:lnTlToBr>
                    <a:lnBlToTr>
                      <a:noFill/>
                    </a:lnBlToTr>
                    <a:solidFill>
                      <a:schemeClr val="accent1"/>
                    </a:solidFill>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1" i="0" u="none" strike="noStrike" cap="none" normalizeH="0" baseline="0" dirty="0">
                          <a:ln>
                            <a:noFill/>
                          </a:ln>
                          <a:solidFill>
                            <a:schemeClr val="tx1"/>
                          </a:solidFill>
                          <a:effectLst/>
                          <a:latin typeface="+mn-lt"/>
                          <a:ea typeface="ＭＳ Ｐゴシック" panose="020B0600070205080204" pitchFamily="34" charset="-128"/>
                        </a:rPr>
                        <a:t>2007 Q3 </a:t>
                      </a:r>
                    </a:p>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1" i="0" u="none" strike="noStrike" cap="none" normalizeH="0" baseline="0" dirty="0">
                          <a:ln>
                            <a:noFill/>
                          </a:ln>
                          <a:solidFill>
                            <a:schemeClr val="tx1"/>
                          </a:solidFill>
                          <a:effectLst/>
                          <a:latin typeface="+mn-lt"/>
                          <a:ea typeface="ＭＳ Ｐゴシック" panose="020B0600070205080204" pitchFamily="34" charset="-128"/>
                        </a:rPr>
                        <a:t>To 2015 Q3</a:t>
                      </a:r>
                    </a:p>
                  </a:txBody>
                  <a:tcPr anchor="b" horzOverflow="overflow">
                    <a:lnL>
                      <a:noFill/>
                    </a:lnL>
                    <a:lnR>
                      <a:noFill/>
                    </a:lnR>
                    <a:lnT>
                      <a:noFill/>
                    </a:lnT>
                    <a:lnB>
                      <a:noFill/>
                    </a:lnB>
                    <a:lnTlToBr>
                      <a:noFill/>
                    </a:lnTlToBr>
                    <a:lnBlToTr>
                      <a:noFill/>
                    </a:lnBlToTr>
                    <a:solidFill>
                      <a:schemeClr val="accent1"/>
                    </a:solidFill>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1" i="0" u="sng" strike="noStrike" cap="none" normalizeH="0" baseline="0" dirty="0">
                          <a:ln>
                            <a:noFill/>
                          </a:ln>
                          <a:solidFill>
                            <a:schemeClr val="tx1"/>
                          </a:solidFill>
                          <a:effectLst/>
                          <a:latin typeface="+mn-lt"/>
                          <a:ea typeface="ＭＳ Ｐゴシック" panose="020B0600070205080204" pitchFamily="34" charset="-128"/>
                        </a:rPr>
                        <a:t>Projected</a:t>
                      </a:r>
                    </a:p>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1" i="0" u="none" strike="noStrike" cap="none" normalizeH="0" baseline="0" dirty="0">
                          <a:ln>
                            <a:noFill/>
                          </a:ln>
                          <a:solidFill>
                            <a:schemeClr val="tx1"/>
                          </a:solidFill>
                          <a:effectLst/>
                          <a:latin typeface="+mn-lt"/>
                          <a:ea typeface="ＭＳ Ｐゴシック" panose="020B0600070205080204" pitchFamily="34" charset="-128"/>
                        </a:rPr>
                        <a:t>2015 Q3</a:t>
                      </a:r>
                    </a:p>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1" i="0" u="none" strike="noStrike" cap="none" normalizeH="0" baseline="0" dirty="0">
                          <a:ln>
                            <a:noFill/>
                          </a:ln>
                          <a:solidFill>
                            <a:schemeClr val="tx1"/>
                          </a:solidFill>
                          <a:effectLst/>
                          <a:latin typeface="+mn-lt"/>
                          <a:ea typeface="ＭＳ Ｐゴシック" panose="020B0600070205080204" pitchFamily="34" charset="-128"/>
                        </a:rPr>
                        <a:t>To 2026 Q4</a:t>
                      </a:r>
                    </a:p>
                  </a:txBody>
                  <a:tcPr anchor="b" horzOverflow="overflow">
                    <a:lnL>
                      <a:noFill/>
                    </a:lnL>
                    <a:lnR>
                      <a:noFill/>
                    </a:lnR>
                    <a:lnT>
                      <a:noFill/>
                    </a:lnT>
                    <a:lnB>
                      <a:noFill/>
                    </a:lnB>
                    <a:lnTlToBr>
                      <a:noFill/>
                    </a:lnTlToBr>
                    <a:lnBlToTr>
                      <a:noFill/>
                    </a:lnBlToTr>
                    <a:solidFill>
                      <a:schemeClr val="accent1"/>
                    </a:solidFill>
                  </a:tcPr>
                </a:tc>
                <a:extLst>
                  <a:ext uri="{0D108BD9-81ED-4DB2-BD59-A6C34878D82A}">
                    <a16:rowId xmlns:a16="http://schemas.microsoft.com/office/drawing/2014/main" val="10000"/>
                  </a:ext>
                </a:extLst>
              </a:tr>
              <a:tr h="488523">
                <a:tc gridSpan="2">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Increase in real GDP</a:t>
                      </a:r>
                    </a:p>
                  </a:txBody>
                  <a:tcPr anchor="b" horzOverflow="overflow">
                    <a:lnL>
                      <a:noFill/>
                    </a:lnL>
                    <a:lnR>
                      <a:noFill/>
                    </a:lnR>
                    <a:lnT>
                      <a:noFill/>
                    </a:lnT>
                    <a:lnB>
                      <a:noFill/>
                    </a:lnB>
                    <a:lnTlToBr>
                      <a:noFill/>
                    </a:lnTlToBr>
                    <a:lnBlToTr>
                      <a:noFill/>
                    </a:lnBlToTr>
                    <a:solidFill>
                      <a:srgbClr val="EAF5F6"/>
                    </a:solidFill>
                  </a:tcPr>
                </a:tc>
                <a:tc hMerge="1">
                  <a:txBody>
                    <a:bodyPr/>
                    <a:lstStyle/>
                    <a:p>
                      <a:endParaRPr lang="en-US"/>
                    </a:p>
                  </a:txBody>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3.6</a:t>
                      </a:r>
                    </a:p>
                  </a:txBody>
                  <a:tcPr anchor="b" horzOverflow="overflow">
                    <a:lnL>
                      <a:noFill/>
                    </a:lnL>
                    <a:lnR>
                      <a:noFill/>
                    </a:lnR>
                    <a:lnT>
                      <a:noFill/>
                    </a:lnT>
                    <a:lnB>
                      <a:noFill/>
                    </a:lnB>
                    <a:lnTlToBr>
                      <a:noFill/>
                    </a:lnTlToBr>
                    <a:lnBlToTr>
                      <a:noFill/>
                    </a:lnBlToTr>
                    <a:solidFill>
                      <a:srgbClr val="EAF5F6"/>
                    </a:solidFill>
                  </a:tcPr>
                </a:tc>
                <a:tc gridSpan="2">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2.8</a:t>
                      </a:r>
                    </a:p>
                  </a:txBody>
                  <a:tcPr anchor="b" horzOverflow="overflow">
                    <a:lnL>
                      <a:noFill/>
                    </a:lnL>
                    <a:lnR>
                      <a:noFill/>
                    </a:lnR>
                    <a:lnT>
                      <a:noFill/>
                    </a:lnT>
                    <a:lnB>
                      <a:noFill/>
                    </a:lnB>
                    <a:lnTlToBr>
                      <a:noFill/>
                    </a:lnTlToBr>
                    <a:lnBlToTr>
                      <a:noFill/>
                    </a:lnBlToTr>
                    <a:solidFill>
                      <a:srgbClr val="EAF5F6"/>
                    </a:solidFill>
                  </a:tcPr>
                </a:tc>
                <a:tc hMerge="1">
                  <a:txBody>
                    <a:bodyPr/>
                    <a:lstStyle/>
                    <a:p>
                      <a:endParaRPr lang="en-US"/>
                    </a:p>
                  </a:txBody>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3.2</a:t>
                      </a:r>
                    </a:p>
                  </a:txBody>
                  <a:tcPr anchor="b" horzOverflow="overflow">
                    <a:lnL>
                      <a:noFill/>
                    </a:lnL>
                    <a:lnR>
                      <a:noFill/>
                    </a:lnR>
                    <a:lnT>
                      <a:noFill/>
                    </a:lnT>
                    <a:lnB>
                      <a:noFill/>
                    </a:lnB>
                    <a:lnTlToBr>
                      <a:noFill/>
                    </a:lnTlToBr>
                    <a:lnBlToTr>
                      <a:noFill/>
                    </a:lnBlToTr>
                    <a:solidFill>
                      <a:srgbClr val="EAF5F6"/>
                    </a:solidFill>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1.2</a:t>
                      </a:r>
                    </a:p>
                  </a:txBody>
                  <a:tcPr anchor="b" horzOverflow="overflow">
                    <a:lnL>
                      <a:noFill/>
                    </a:lnL>
                    <a:lnR>
                      <a:noFill/>
                    </a:lnR>
                    <a:lnT>
                      <a:noFill/>
                    </a:lnT>
                    <a:lnB>
                      <a:noFill/>
                    </a:lnB>
                    <a:lnTlToBr>
                      <a:noFill/>
                    </a:lnTlToBr>
                    <a:lnBlToTr>
                      <a:noFill/>
                    </a:lnBlToTr>
                    <a:solidFill>
                      <a:srgbClr val="EAF5F6"/>
                    </a:solidFill>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2.4</a:t>
                      </a:r>
                    </a:p>
                  </a:txBody>
                  <a:tcPr anchor="b" horzOverflow="overflow">
                    <a:lnL>
                      <a:noFill/>
                    </a:lnL>
                    <a:lnR>
                      <a:noFill/>
                    </a:lnR>
                    <a:lnT>
                      <a:noFill/>
                    </a:lnT>
                    <a:lnB>
                      <a:noFill/>
                    </a:lnB>
                    <a:lnTlToBr>
                      <a:noFill/>
                    </a:lnTlToBr>
                    <a:lnBlToTr>
                      <a:noFill/>
                    </a:lnBlToTr>
                    <a:solidFill>
                      <a:srgbClr val="EAF5F6"/>
                    </a:solidFill>
                  </a:tcPr>
                </a:tc>
                <a:extLst>
                  <a:ext uri="{0D108BD9-81ED-4DB2-BD59-A6C34878D82A}">
                    <a16:rowId xmlns:a16="http://schemas.microsoft.com/office/drawing/2014/main" val="10001"/>
                  </a:ext>
                </a:extLst>
              </a:tr>
              <a:tr h="363553">
                <a:tc gridSpan="2">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    </a:t>
                      </a:r>
                      <a:r>
                        <a:rPr kumimoji="0" lang="en-US" sz="1200" b="0" i="0" u="none" strike="noStrike" cap="none" normalizeH="0" baseline="0" dirty="0">
                          <a:ln>
                            <a:noFill/>
                          </a:ln>
                          <a:solidFill>
                            <a:schemeClr val="tx1"/>
                          </a:solidFill>
                          <a:effectLst/>
                          <a:latin typeface="+mn-lt"/>
                          <a:ea typeface="ＭＳ Ｐゴシック" panose="020B0600070205080204" pitchFamily="34" charset="-128"/>
                        </a:rPr>
                        <a:t>Increase in quantity of labor</a:t>
                      </a:r>
                    </a:p>
                  </a:txBody>
                  <a:tcPr anchor="b" horzOverflow="overflow">
                    <a:lnL>
                      <a:noFill/>
                    </a:lnL>
                    <a:lnR>
                      <a:noFill/>
                    </a:lnR>
                    <a:lnT>
                      <a:noFill/>
                    </a:lnT>
                    <a:lnB>
                      <a:noFill/>
                    </a:lnB>
                    <a:lnTlToBr>
                      <a:noFill/>
                    </a:lnTlToBr>
                    <a:lnBlToTr>
                      <a:noFill/>
                    </a:lnBlToTr>
                    <a:solidFill>
                      <a:srgbClr val="EAF5F6"/>
                    </a:solidFill>
                  </a:tcPr>
                </a:tc>
                <a:tc hMerge="1">
                  <a:txBody>
                    <a:bodyPr/>
                    <a:lstStyle/>
                    <a:p>
                      <a:endParaRPr lang="en-US"/>
                    </a:p>
                  </a:txBody>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1.1</a:t>
                      </a:r>
                    </a:p>
                  </a:txBody>
                  <a:tcPr anchor="b" horzOverflow="overflow">
                    <a:lnL>
                      <a:noFill/>
                    </a:lnL>
                    <a:lnR>
                      <a:noFill/>
                    </a:lnR>
                    <a:lnT>
                      <a:noFill/>
                    </a:lnT>
                    <a:lnB>
                      <a:noFill/>
                    </a:lnB>
                    <a:lnTlToBr>
                      <a:noFill/>
                    </a:lnTlToBr>
                    <a:lnBlToTr>
                      <a:noFill/>
                    </a:lnBlToTr>
                    <a:solidFill>
                      <a:srgbClr val="EAF5F6"/>
                    </a:solidFill>
                  </a:tcPr>
                </a:tc>
                <a:tc gridSpan="2">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1.3</a:t>
                      </a:r>
                    </a:p>
                  </a:txBody>
                  <a:tcPr anchor="b" horzOverflow="overflow">
                    <a:lnL>
                      <a:noFill/>
                    </a:lnL>
                    <a:lnR>
                      <a:noFill/>
                    </a:lnR>
                    <a:lnT>
                      <a:noFill/>
                    </a:lnT>
                    <a:lnB>
                      <a:noFill/>
                    </a:lnB>
                    <a:lnTlToBr>
                      <a:noFill/>
                    </a:lnTlToBr>
                    <a:lnBlToTr>
                      <a:noFill/>
                    </a:lnBlToTr>
                    <a:solidFill>
                      <a:srgbClr val="EAF5F6"/>
                    </a:solidFill>
                  </a:tcPr>
                </a:tc>
                <a:tc hMerge="1">
                  <a:txBody>
                    <a:bodyPr/>
                    <a:lstStyle/>
                    <a:p>
                      <a:endParaRPr lang="en-US"/>
                    </a:p>
                  </a:txBody>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0.5</a:t>
                      </a:r>
                    </a:p>
                  </a:txBody>
                  <a:tcPr anchor="b" horzOverflow="overflow">
                    <a:lnL>
                      <a:noFill/>
                    </a:lnL>
                    <a:lnR>
                      <a:noFill/>
                    </a:lnR>
                    <a:lnT>
                      <a:noFill/>
                    </a:lnT>
                    <a:lnB>
                      <a:noFill/>
                    </a:lnB>
                    <a:lnTlToBr>
                      <a:noFill/>
                    </a:lnTlToBr>
                    <a:lnBlToTr>
                      <a:noFill/>
                    </a:lnBlToTr>
                    <a:solidFill>
                      <a:srgbClr val="EAF5F6"/>
                    </a:solidFill>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0.1</a:t>
                      </a:r>
                    </a:p>
                  </a:txBody>
                  <a:tcPr anchor="b" horzOverflow="overflow">
                    <a:lnL>
                      <a:noFill/>
                    </a:lnL>
                    <a:lnR>
                      <a:noFill/>
                    </a:lnR>
                    <a:lnT>
                      <a:noFill/>
                    </a:lnT>
                    <a:lnB>
                      <a:noFill/>
                    </a:lnB>
                    <a:lnTlToBr>
                      <a:noFill/>
                    </a:lnTlToBr>
                    <a:lnBlToTr>
                      <a:noFill/>
                    </a:lnBlToTr>
                    <a:solidFill>
                      <a:srgbClr val="EAF5F6"/>
                    </a:solidFill>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0.3</a:t>
                      </a:r>
                    </a:p>
                  </a:txBody>
                  <a:tcPr anchor="b" horzOverflow="overflow">
                    <a:lnL>
                      <a:noFill/>
                    </a:lnL>
                    <a:lnR>
                      <a:noFill/>
                    </a:lnR>
                    <a:lnT>
                      <a:noFill/>
                    </a:lnT>
                    <a:lnB>
                      <a:noFill/>
                    </a:lnB>
                    <a:lnTlToBr>
                      <a:noFill/>
                    </a:lnTlToBr>
                    <a:lnBlToTr>
                      <a:noFill/>
                    </a:lnBlToTr>
                    <a:solidFill>
                      <a:srgbClr val="EAF5F6"/>
                    </a:solidFill>
                  </a:tcPr>
                </a:tc>
                <a:extLst>
                  <a:ext uri="{0D108BD9-81ED-4DB2-BD59-A6C34878D82A}">
                    <a16:rowId xmlns:a16="http://schemas.microsoft.com/office/drawing/2014/main" val="10002"/>
                  </a:ext>
                </a:extLst>
              </a:tr>
              <a:tr h="363553">
                <a:tc gridSpan="2">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    </a:t>
                      </a:r>
                      <a:r>
                        <a:rPr kumimoji="0" lang="en-US" sz="1200" b="0" i="0" u="none" strike="noStrike" cap="none" normalizeH="0" baseline="0" dirty="0">
                          <a:ln>
                            <a:noFill/>
                          </a:ln>
                          <a:solidFill>
                            <a:schemeClr val="tx1"/>
                          </a:solidFill>
                          <a:effectLst/>
                          <a:latin typeface="+mn-lt"/>
                          <a:ea typeface="ＭＳ Ｐゴシック" panose="020B0600070205080204" pitchFamily="34" charset="-128"/>
                        </a:rPr>
                        <a:t>Increase in labor productivity</a:t>
                      </a:r>
                    </a:p>
                  </a:txBody>
                  <a:tcPr anchor="b" horzOverflow="overflow">
                    <a:lnL>
                      <a:noFill/>
                    </a:lnL>
                    <a:lnR>
                      <a:noFill/>
                    </a:lnR>
                    <a:lnT>
                      <a:noFill/>
                    </a:lnT>
                    <a:lnB>
                      <a:noFill/>
                    </a:lnB>
                    <a:lnTlToBr>
                      <a:noFill/>
                    </a:lnTlToBr>
                    <a:lnBlToTr>
                      <a:noFill/>
                    </a:lnBlToTr>
                    <a:solidFill>
                      <a:srgbClr val="EAF5F6"/>
                    </a:solidFill>
                  </a:tcPr>
                </a:tc>
                <a:tc hMerge="1">
                  <a:txBody>
                    <a:bodyPr/>
                    <a:lstStyle/>
                    <a:p>
                      <a:endParaRPr lang="en-US"/>
                    </a:p>
                  </a:txBody>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2.5</a:t>
                      </a:r>
                    </a:p>
                  </a:txBody>
                  <a:tcPr anchor="b" horzOverflow="overflow">
                    <a:lnL>
                      <a:noFill/>
                    </a:lnL>
                    <a:lnR>
                      <a:noFill/>
                    </a:lnR>
                    <a:lnT>
                      <a:noFill/>
                    </a:lnT>
                    <a:lnB>
                      <a:noFill/>
                    </a:lnB>
                    <a:lnTlToBr>
                      <a:noFill/>
                    </a:lnTlToBr>
                    <a:lnBlToTr>
                      <a:noFill/>
                    </a:lnBlToTr>
                    <a:solidFill>
                      <a:srgbClr val="EAF5F6"/>
                    </a:solidFill>
                  </a:tcPr>
                </a:tc>
                <a:tc gridSpan="2">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1.5</a:t>
                      </a:r>
                    </a:p>
                  </a:txBody>
                  <a:tcPr anchor="b" horzOverflow="overflow">
                    <a:lnL>
                      <a:noFill/>
                    </a:lnL>
                    <a:lnR>
                      <a:noFill/>
                    </a:lnR>
                    <a:lnT>
                      <a:noFill/>
                    </a:lnT>
                    <a:lnB>
                      <a:noFill/>
                    </a:lnB>
                    <a:lnTlToBr>
                      <a:noFill/>
                    </a:lnTlToBr>
                    <a:lnBlToTr>
                      <a:noFill/>
                    </a:lnBlToTr>
                    <a:solidFill>
                      <a:srgbClr val="EAF5F6"/>
                    </a:solidFill>
                  </a:tcPr>
                </a:tc>
                <a:tc hMerge="1">
                  <a:txBody>
                    <a:bodyPr/>
                    <a:lstStyle/>
                    <a:p>
                      <a:endParaRPr lang="en-US"/>
                    </a:p>
                  </a:txBody>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2.7</a:t>
                      </a:r>
                    </a:p>
                  </a:txBody>
                  <a:tcPr anchor="b" horzOverflow="overflow">
                    <a:lnL>
                      <a:noFill/>
                    </a:lnL>
                    <a:lnR>
                      <a:noFill/>
                    </a:lnR>
                    <a:lnT>
                      <a:noFill/>
                    </a:lnT>
                    <a:lnB>
                      <a:noFill/>
                    </a:lnB>
                    <a:lnTlToBr>
                      <a:noFill/>
                    </a:lnTlToBr>
                    <a:lnBlToTr>
                      <a:noFill/>
                    </a:lnBlToTr>
                    <a:solidFill>
                      <a:srgbClr val="EAF5F6"/>
                    </a:solidFill>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1.1</a:t>
                      </a:r>
                    </a:p>
                  </a:txBody>
                  <a:tcPr anchor="b" horzOverflow="overflow">
                    <a:lnL>
                      <a:noFill/>
                    </a:lnL>
                    <a:lnR>
                      <a:noFill/>
                    </a:lnR>
                    <a:lnT>
                      <a:noFill/>
                    </a:lnT>
                    <a:lnB>
                      <a:noFill/>
                    </a:lnB>
                    <a:lnTlToBr>
                      <a:noFill/>
                    </a:lnTlToBr>
                    <a:lnBlToTr>
                      <a:noFill/>
                    </a:lnBlToTr>
                    <a:solidFill>
                      <a:srgbClr val="EAF5F6"/>
                    </a:solidFill>
                  </a:tcPr>
                </a:tc>
                <a:tc>
                  <a:txBody>
                    <a:bodyPr/>
                    <a:lstStyle>
                      <a:lvl1pPr eaLnBrk="0" hangingPunct="0">
                        <a:spcBef>
                          <a:spcPct val="20000"/>
                        </a:spcBef>
                        <a:buClr>
                          <a:srgbClr val="3399FF"/>
                        </a:buClr>
                        <a:defRPr sz="2400">
                          <a:solidFill>
                            <a:schemeClr val="tx1"/>
                          </a:solidFill>
                          <a:latin typeface="Arial" panose="020B0604020202020204" pitchFamily="34" charset="0"/>
                        </a:defRPr>
                      </a:lvl1pPr>
                      <a:lvl2pPr marL="742950" indent="-285750" eaLnBrk="0" hangingPunct="0">
                        <a:spcBef>
                          <a:spcPct val="20000"/>
                        </a:spcBef>
                        <a:buClr>
                          <a:srgbClr val="3399FF"/>
                        </a:buClr>
                        <a:defRPr sz="2000">
                          <a:solidFill>
                            <a:schemeClr val="tx1"/>
                          </a:solidFill>
                          <a:latin typeface="Arial" panose="020B0604020202020204" pitchFamily="34" charset="0"/>
                        </a:defRPr>
                      </a:lvl2pPr>
                      <a:lvl3pPr marL="1143000" indent="-228600" eaLnBrk="0" hangingPunct="0">
                        <a:spcBef>
                          <a:spcPct val="20000"/>
                        </a:spcBef>
                        <a:buClr>
                          <a:srgbClr val="3399FF"/>
                        </a:buClr>
                        <a:defRPr sz="2000">
                          <a:solidFill>
                            <a:schemeClr val="tx1"/>
                          </a:solidFill>
                          <a:latin typeface="Arial" panose="020B0604020202020204" pitchFamily="34" charset="0"/>
                        </a:defRPr>
                      </a:lvl3pPr>
                      <a:lvl4pPr marL="1600200" indent="-228600" eaLnBrk="0" hangingPunct="0">
                        <a:spcBef>
                          <a:spcPct val="20000"/>
                        </a:spcBef>
                        <a:buClr>
                          <a:srgbClr val="3399FF"/>
                        </a:buClr>
                        <a:defRPr>
                          <a:solidFill>
                            <a:schemeClr val="tx1"/>
                          </a:solidFill>
                          <a:latin typeface="Arial" panose="020B0604020202020204" pitchFamily="34" charset="0"/>
                        </a:defRPr>
                      </a:lvl4pPr>
                      <a:lvl5pPr marL="2057400" indent="-228600" eaLnBrk="0" hangingPunct="0">
                        <a:spcBef>
                          <a:spcPct val="20000"/>
                        </a:spcBef>
                        <a:buClr>
                          <a:srgbClr val="3399FF"/>
                        </a:buClr>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99FF"/>
                        </a:buClr>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99FF"/>
                        </a:buClr>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99FF"/>
                        </a:buClr>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99FF"/>
                        </a:buClr>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dirty="0">
                          <a:ln>
                            <a:noFill/>
                          </a:ln>
                          <a:solidFill>
                            <a:schemeClr val="tx1"/>
                          </a:solidFill>
                          <a:effectLst/>
                          <a:latin typeface="+mn-lt"/>
                          <a:ea typeface="ＭＳ Ｐゴシック" panose="020B0600070205080204" pitchFamily="34" charset="-128"/>
                        </a:rPr>
                        <a:t>2.1</a:t>
                      </a:r>
                    </a:p>
                  </a:txBody>
                  <a:tcPr anchor="b" horzOverflow="overflow">
                    <a:lnL>
                      <a:noFill/>
                    </a:lnL>
                    <a:lnR>
                      <a:noFill/>
                    </a:lnR>
                    <a:lnT>
                      <a:noFill/>
                    </a:lnT>
                    <a:lnB>
                      <a:noFill/>
                    </a:lnB>
                    <a:lnTlToBr>
                      <a:noFill/>
                    </a:lnTlToBr>
                    <a:lnBlToTr>
                      <a:noFill/>
                    </a:lnBlToTr>
                    <a:solidFill>
                      <a:srgbClr val="EAF5F6"/>
                    </a:solidFill>
                  </a:tcPr>
                </a:tc>
                <a:extLst>
                  <a:ext uri="{0D108BD9-81ED-4DB2-BD59-A6C34878D82A}">
                    <a16:rowId xmlns:a16="http://schemas.microsoft.com/office/drawing/2014/main" val="10003"/>
                  </a:ext>
                </a:extLst>
              </a:tr>
            </a:tbl>
          </a:graphicData>
        </a:graphic>
      </p:graphicFrame>
      <p:sp>
        <p:nvSpPr>
          <p:cNvPr id="19484" name="Text Box 146"/>
          <p:cNvSpPr txBox="1">
            <a:spLocks noChangeArrowheads="1"/>
          </p:cNvSpPr>
          <p:nvPr/>
        </p:nvSpPr>
        <p:spPr bwMode="auto">
          <a:xfrm>
            <a:off x="315913" y="1295400"/>
            <a:ext cx="7999412" cy="1077218"/>
          </a:xfrm>
          <a:prstGeom prst="rect">
            <a:avLst/>
          </a:prstGeom>
          <a:noFill/>
          <a:ln>
            <a:noFill/>
          </a:ln>
          <a:extLst/>
        </p:spPr>
        <p:txBody>
          <a:bodyPr wrap="squar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sz="3200" dirty="0">
                <a:latin typeface="+mn-lt"/>
                <a:cs typeface="Arial" panose="020B0604020202020204" pitchFamily="34" charset="0"/>
              </a:rPr>
              <a:t>Accounting for the Growth of U.S. Real GDP, 1953-2015, Plus Projection from </a:t>
            </a:r>
            <a:r>
              <a:rPr lang="en-US" sz="3200" dirty="0" smtClean="0">
                <a:latin typeface="+mn-lt"/>
                <a:cs typeface="Arial" panose="020B0604020202020204" pitchFamily="34" charset="0"/>
              </a:rPr>
              <a:t>2015-2026</a:t>
            </a:r>
            <a:endParaRPr lang="en-US" sz="3200" dirty="0">
              <a:latin typeface="+mn-lt"/>
              <a:cs typeface="Arial" panose="020B0604020202020204" pitchFamily="34" charset="0"/>
            </a:endParaRPr>
          </a:p>
        </p:txBody>
      </p:sp>
      <p:sp>
        <p:nvSpPr>
          <p:cNvPr id="19485" name="Text Box 147"/>
          <p:cNvSpPr txBox="1">
            <a:spLocks noChangeArrowheads="1"/>
          </p:cNvSpPr>
          <p:nvPr/>
        </p:nvSpPr>
        <p:spPr bwMode="auto">
          <a:xfrm>
            <a:off x="315914" y="2286000"/>
            <a:ext cx="7999412" cy="579437"/>
          </a:xfrm>
          <a:prstGeom prst="rect">
            <a:avLst/>
          </a:prstGeom>
          <a:noFill/>
          <a:ln>
            <a:noFill/>
          </a:ln>
          <a:extLst/>
        </p:spPr>
        <p:txBody>
          <a:bodyPr wrap="squar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sz="3200" dirty="0" smtClean="0">
                <a:latin typeface="+mn-lt"/>
                <a:cs typeface="Arial" panose="020B0604020202020204" pitchFamily="34" charset="0"/>
              </a:rPr>
              <a:t>(Average Annual Percentage Changes)</a:t>
            </a:r>
            <a:endParaRPr lang="en-US" sz="3200" dirty="0">
              <a:latin typeface="+mn-lt"/>
              <a:cs typeface="Arial" panose="020B0604020202020204" pitchFamily="34" charset="0"/>
            </a:endParaRPr>
          </a:p>
        </p:txBody>
      </p:sp>
      <p:sp>
        <p:nvSpPr>
          <p:cNvPr id="19487" name="Text Box 149"/>
          <p:cNvSpPr txBox="1">
            <a:spLocks noChangeArrowheads="1"/>
          </p:cNvSpPr>
          <p:nvPr/>
        </p:nvSpPr>
        <p:spPr bwMode="auto">
          <a:xfrm>
            <a:off x="315913" y="5608640"/>
            <a:ext cx="7999412" cy="522287"/>
          </a:xfrm>
          <a:prstGeom prst="rect">
            <a:avLst/>
          </a:prstGeom>
          <a:noFill/>
          <a:ln>
            <a:noFill/>
          </a:ln>
          <a:extLst/>
        </p:spPr>
        <p:txBody>
          <a:bodyPr wrap="squar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sz="1400" i="1" dirty="0">
                <a:latin typeface="+mn-lt"/>
                <a:cs typeface="Arial" panose="020B0604020202020204" pitchFamily="34" charset="0"/>
              </a:rPr>
              <a:t>Source:</a:t>
            </a:r>
            <a:r>
              <a:rPr lang="en-US" sz="1400" dirty="0">
                <a:latin typeface="+mn-lt"/>
                <a:cs typeface="Arial" panose="020B0604020202020204" pitchFamily="34" charset="0"/>
              </a:rPr>
              <a:t> Derived from </a:t>
            </a:r>
            <a:r>
              <a:rPr lang="en-US" sz="1400" i="1" dirty="0">
                <a:latin typeface="+mn-lt"/>
                <a:cs typeface="Arial" panose="020B0604020202020204" pitchFamily="34" charset="0"/>
              </a:rPr>
              <a:t>Economic Report of the President, 2008, </a:t>
            </a:r>
            <a:r>
              <a:rPr lang="en-US" sz="1400" dirty="0">
                <a:latin typeface="+mn-lt"/>
                <a:cs typeface="Arial" panose="020B0604020202020204" pitchFamily="34" charset="0"/>
              </a:rPr>
              <a:t>p. 45; </a:t>
            </a:r>
            <a:r>
              <a:rPr lang="en-US" sz="1400" i="1" dirty="0">
                <a:latin typeface="+mn-lt"/>
                <a:cs typeface="Arial" panose="020B0604020202020204" pitchFamily="34" charset="0"/>
              </a:rPr>
              <a:t>Economic Report of the President, 2016,</a:t>
            </a:r>
            <a:r>
              <a:rPr lang="en-US" sz="1400" dirty="0">
                <a:latin typeface="+mn-lt"/>
                <a:cs typeface="Arial" panose="020B0604020202020204" pitchFamily="34" charset="0"/>
              </a:rPr>
              <a:t> p. 113</a:t>
            </a:r>
            <a:r>
              <a:rPr lang="en-US" sz="1400" i="1" dirty="0">
                <a:latin typeface="+mn-lt"/>
                <a:cs typeface="Arial" panose="020B0604020202020204" pitchFamily="34" charset="0"/>
              </a:rPr>
              <a:t>; Bureau of Economic Analysis; and Bureau of Labor Statistics.</a:t>
            </a:r>
          </a:p>
        </p:txBody>
      </p:sp>
      <p:sp>
        <p:nvSpPr>
          <p:cNvPr id="8"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LO3</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Accounting for Growth</a:t>
            </a:r>
          </a:p>
        </p:txBody>
      </p:sp>
      <p:sp>
        <p:nvSpPr>
          <p:cNvPr id="20483" name="Rectangle 3"/>
          <p:cNvSpPr>
            <a:spLocks noGrp="1" noChangeArrowheads="1"/>
          </p:cNvSpPr>
          <p:nvPr>
            <p:ph idx="1"/>
          </p:nvPr>
        </p:nvSpPr>
        <p:spPr/>
        <p:txBody>
          <a:bodyPr rtlCol="0">
            <a:normAutofit/>
          </a:bodyPr>
          <a:lstStyle/>
          <a:p>
            <a:pPr eaLnBrk="1" fontAlgn="auto" hangingPunct="1">
              <a:spcAft>
                <a:spcPts val="0"/>
              </a:spcAft>
              <a:defRPr/>
            </a:pPr>
            <a:r>
              <a:rPr lang="en-US" sz="3200" dirty="0">
                <a:ea typeface="+mn-ea"/>
              </a:rPr>
              <a:t>Factors affecting productivity growth</a:t>
            </a:r>
          </a:p>
          <a:p>
            <a:pPr marL="640080" lvl="1" eaLnBrk="1" fontAlgn="auto" hangingPunct="1">
              <a:spcAft>
                <a:spcPts val="0"/>
              </a:spcAft>
              <a:buClr>
                <a:schemeClr val="accent1"/>
              </a:buClr>
              <a:defRPr/>
            </a:pPr>
            <a:r>
              <a:rPr lang="en-US" sz="3200" dirty="0">
                <a:ea typeface="+mn-ea"/>
              </a:rPr>
              <a:t>Technological advance (40%)</a:t>
            </a:r>
          </a:p>
          <a:p>
            <a:pPr marL="640080" lvl="1" eaLnBrk="1" fontAlgn="auto" hangingPunct="1">
              <a:spcAft>
                <a:spcPts val="0"/>
              </a:spcAft>
              <a:buClr>
                <a:schemeClr val="accent1"/>
              </a:buClr>
              <a:defRPr/>
            </a:pPr>
            <a:r>
              <a:rPr lang="en-US" sz="3200" dirty="0">
                <a:ea typeface="+mn-ea"/>
              </a:rPr>
              <a:t>Quantity of capital (30%)</a:t>
            </a:r>
          </a:p>
          <a:p>
            <a:pPr marL="640080" lvl="1" eaLnBrk="1" fontAlgn="auto" hangingPunct="1">
              <a:spcAft>
                <a:spcPts val="0"/>
              </a:spcAft>
              <a:buClr>
                <a:schemeClr val="accent1"/>
              </a:buClr>
              <a:defRPr/>
            </a:pPr>
            <a:r>
              <a:rPr lang="en-US" sz="3200" dirty="0">
                <a:ea typeface="+mn-ea"/>
              </a:rPr>
              <a:t>Education and training (15%)</a:t>
            </a:r>
          </a:p>
          <a:p>
            <a:pPr marL="640080" lvl="1" eaLnBrk="1" fontAlgn="auto" hangingPunct="1">
              <a:spcAft>
                <a:spcPts val="0"/>
              </a:spcAft>
              <a:buClr>
                <a:schemeClr val="accent1"/>
              </a:buClr>
              <a:defRPr/>
            </a:pPr>
            <a:r>
              <a:rPr lang="en-US" sz="3200" dirty="0">
                <a:ea typeface="+mn-ea"/>
              </a:rPr>
              <a:t>Economies of scale and resource allocation (15%)</a:t>
            </a:r>
          </a:p>
          <a:p>
            <a:pPr eaLnBrk="1" fontAlgn="auto" hangingPunct="1">
              <a:lnSpc>
                <a:spcPct val="90000"/>
              </a:lnSpc>
              <a:spcAft>
                <a:spcPts val="0"/>
              </a:spcAft>
              <a:defRPr/>
            </a:pPr>
            <a:endParaRPr lang="en-US" sz="3200" dirty="0">
              <a:ea typeface="+mn-ea"/>
            </a:endParaRPr>
          </a:p>
        </p:txBody>
      </p:sp>
      <p:sp>
        <p:nvSpPr>
          <p:cNvPr id="5"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LO4</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Accounting for Growth Continued</a:t>
            </a:r>
          </a:p>
        </p:txBody>
      </p:sp>
      <p:sp>
        <p:nvSpPr>
          <p:cNvPr id="36867" name="Rectangle 3"/>
          <p:cNvSpPr>
            <a:spLocks noGrp="1" noChangeArrowheads="1"/>
          </p:cNvSpPr>
          <p:nvPr>
            <p:ph idx="4294967295"/>
          </p:nvPr>
        </p:nvSpPr>
        <p:spPr>
          <a:xfrm>
            <a:off x="935038" y="1750093"/>
            <a:ext cx="6654800" cy="685800"/>
          </a:xfrm>
        </p:spPr>
        <p:txBody>
          <a:bodyPr/>
          <a:lstStyle/>
          <a:p>
            <a:pPr algn="ctr" eaLnBrk="1" hangingPunct="1">
              <a:lnSpc>
                <a:spcPct val="85000"/>
              </a:lnSpc>
              <a:spcBef>
                <a:spcPct val="0"/>
              </a:spcBef>
              <a:buFontTx/>
              <a:buNone/>
            </a:pPr>
            <a:r>
              <a:rPr lang="en-US" altLang="en-US" sz="2400" dirty="0">
                <a:solidFill>
                  <a:srgbClr val="000000"/>
                </a:solidFill>
              </a:rPr>
              <a:t>Average Test Scores of Eighth Grade</a:t>
            </a:r>
          </a:p>
          <a:p>
            <a:pPr algn="ctr" eaLnBrk="1" hangingPunct="1">
              <a:lnSpc>
                <a:spcPct val="85000"/>
              </a:lnSpc>
              <a:spcBef>
                <a:spcPct val="0"/>
              </a:spcBef>
              <a:buFontTx/>
              <a:buNone/>
            </a:pPr>
            <a:r>
              <a:rPr lang="en-US" altLang="en-US" sz="2400" dirty="0">
                <a:solidFill>
                  <a:srgbClr val="000000"/>
                </a:solidFill>
              </a:rPr>
              <a:t>Students in Math and Science, 2011</a:t>
            </a:r>
          </a:p>
        </p:txBody>
      </p:sp>
      <p:sp>
        <p:nvSpPr>
          <p:cNvPr id="21510" name="Text Box 157"/>
          <p:cNvSpPr txBox="1">
            <a:spLocks noChangeArrowheads="1"/>
          </p:cNvSpPr>
          <p:nvPr/>
        </p:nvSpPr>
        <p:spPr bwMode="auto">
          <a:xfrm>
            <a:off x="1301750" y="2473325"/>
            <a:ext cx="2181225" cy="457200"/>
          </a:xfrm>
          <a:prstGeom prst="rect">
            <a:avLst/>
          </a:prstGeom>
          <a:noFill/>
          <a:ln>
            <a:noFill/>
          </a:ln>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sz="2400" b="1" dirty="0">
                <a:latin typeface="+mn-lt"/>
                <a:cs typeface="Arial" panose="020B0604020202020204" pitchFamily="34" charset="0"/>
              </a:rPr>
              <a:t>Mathematics</a:t>
            </a:r>
          </a:p>
        </p:txBody>
      </p:sp>
      <p:sp>
        <p:nvSpPr>
          <p:cNvPr id="21511" name="Text Box 229"/>
          <p:cNvSpPr txBox="1">
            <a:spLocks noChangeArrowheads="1"/>
          </p:cNvSpPr>
          <p:nvPr/>
        </p:nvSpPr>
        <p:spPr bwMode="auto">
          <a:xfrm>
            <a:off x="5216525" y="2473325"/>
            <a:ext cx="1804988" cy="457200"/>
          </a:xfrm>
          <a:prstGeom prst="rect">
            <a:avLst/>
          </a:prstGeom>
          <a:noFill/>
          <a:ln>
            <a:noFill/>
          </a:ln>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sz="2400" b="1" dirty="0">
                <a:latin typeface="+mn-lt"/>
                <a:cs typeface="Arial" panose="020B0604020202020204" pitchFamily="34" charset="0"/>
              </a:rPr>
              <a:t>Science</a:t>
            </a:r>
          </a:p>
        </p:txBody>
      </p:sp>
      <p:pic>
        <p:nvPicPr>
          <p:cNvPr id="36871" name="Picture 9"/>
          <p:cNvPicPr>
            <a:picLocks noChangeAspect="1" noChangeArrowheads="1"/>
          </p:cNvPicPr>
          <p:nvPr/>
        </p:nvPicPr>
        <p:blipFill>
          <a:blip r:embed="rId3">
            <a:extLst>
              <a:ext uri="{28A0092B-C50C-407E-A947-70E740481C1C}">
                <a14:useLocalDpi xmlns:a14="http://schemas.microsoft.com/office/drawing/2010/main" val="0"/>
              </a:ext>
            </a:extLst>
          </a:blip>
          <a:srcRect t="8510"/>
          <a:stretch>
            <a:fillRect/>
          </a:stretch>
        </p:blipFill>
        <p:spPr bwMode="auto">
          <a:xfrm>
            <a:off x="935038" y="2930525"/>
            <a:ext cx="2914650" cy="362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2"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2955925"/>
            <a:ext cx="2941638" cy="359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LO4</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Productivity Growth</a:t>
            </a:r>
          </a:p>
        </p:txBody>
      </p:sp>
      <p:sp>
        <p:nvSpPr>
          <p:cNvPr id="38915" name="Rectangle 3"/>
          <p:cNvSpPr>
            <a:spLocks noGrp="1" noChangeArrowheads="1"/>
          </p:cNvSpPr>
          <p:nvPr>
            <p:ph idx="1"/>
          </p:nvPr>
        </p:nvSpPr>
        <p:spPr/>
        <p:txBody>
          <a:bodyPr/>
          <a:lstStyle/>
          <a:p>
            <a:pPr eaLnBrk="1" hangingPunct="1">
              <a:lnSpc>
                <a:spcPct val="90000"/>
              </a:lnSpc>
              <a:spcBef>
                <a:spcPts val="600"/>
              </a:spcBef>
              <a:spcAft>
                <a:spcPts val="600"/>
              </a:spcAft>
            </a:pPr>
            <a:r>
              <a:rPr lang="en-US" altLang="en-US" sz="3200" dirty="0"/>
              <a:t>Average rate of growth</a:t>
            </a:r>
          </a:p>
          <a:p>
            <a:pPr lvl="1" eaLnBrk="1" hangingPunct="1">
              <a:lnSpc>
                <a:spcPct val="90000"/>
              </a:lnSpc>
              <a:spcBef>
                <a:spcPts val="600"/>
              </a:spcBef>
              <a:spcAft>
                <a:spcPts val="600"/>
              </a:spcAft>
              <a:buClr>
                <a:schemeClr val="accent1"/>
              </a:buClr>
            </a:pPr>
            <a:r>
              <a:rPr lang="en-US" altLang="en-US" sz="3200" dirty="0"/>
              <a:t>1.5% per year 1973-1995</a:t>
            </a:r>
          </a:p>
          <a:p>
            <a:pPr lvl="1" eaLnBrk="1" hangingPunct="1">
              <a:lnSpc>
                <a:spcPct val="90000"/>
              </a:lnSpc>
              <a:spcBef>
                <a:spcPts val="600"/>
              </a:spcBef>
              <a:spcAft>
                <a:spcPts val="600"/>
              </a:spcAft>
              <a:buClr>
                <a:schemeClr val="accent1"/>
              </a:buClr>
            </a:pPr>
            <a:r>
              <a:rPr lang="en-US" altLang="en-US" sz="3200" dirty="0"/>
              <a:t>2.6% per year 1995-2010</a:t>
            </a:r>
          </a:p>
          <a:p>
            <a:pPr lvl="1" eaLnBrk="1" hangingPunct="1">
              <a:lnSpc>
                <a:spcPct val="90000"/>
              </a:lnSpc>
              <a:spcBef>
                <a:spcPts val="600"/>
              </a:spcBef>
              <a:spcAft>
                <a:spcPts val="600"/>
              </a:spcAft>
              <a:buClr>
                <a:schemeClr val="accent1"/>
              </a:buClr>
            </a:pPr>
            <a:r>
              <a:rPr lang="en-US" altLang="en-US" sz="3200" dirty="0"/>
              <a:t>0.4% per year 2010-2015</a:t>
            </a:r>
          </a:p>
          <a:p>
            <a:pPr eaLnBrk="1" hangingPunct="1">
              <a:lnSpc>
                <a:spcPct val="90000"/>
              </a:lnSpc>
              <a:spcBef>
                <a:spcPts val="600"/>
              </a:spcBef>
              <a:spcAft>
                <a:spcPts val="600"/>
              </a:spcAft>
            </a:pPr>
            <a:r>
              <a:rPr lang="en-US" altLang="en-US" sz="3200" dirty="0"/>
              <a:t>Affects real output, real income, and real wages</a:t>
            </a:r>
          </a:p>
          <a:p>
            <a:pPr eaLnBrk="1" hangingPunct="1">
              <a:lnSpc>
                <a:spcPct val="90000"/>
              </a:lnSpc>
              <a:spcBef>
                <a:spcPts val="600"/>
              </a:spcBef>
              <a:spcAft>
                <a:spcPts val="600"/>
              </a:spcAft>
            </a:pPr>
            <a:r>
              <a:rPr lang="en-US" altLang="en-US" sz="3200" dirty="0"/>
              <a:t>Pay higher wages without lowering profit</a:t>
            </a:r>
          </a:p>
        </p:txBody>
      </p:sp>
      <p:sp>
        <p:nvSpPr>
          <p:cNvPr id="5"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LO5</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Productivity Growth Continued</a:t>
            </a:r>
          </a:p>
        </p:txBody>
      </p:sp>
      <p:sp>
        <p:nvSpPr>
          <p:cNvPr id="23555" name="Rectangle 3"/>
          <p:cNvSpPr>
            <a:spLocks noGrp="1" noChangeArrowheads="1"/>
          </p:cNvSpPr>
          <p:nvPr>
            <p:ph idx="1"/>
          </p:nvPr>
        </p:nvSpPr>
        <p:spPr>
          <a:xfrm>
            <a:off x="457200" y="1752600"/>
            <a:ext cx="7620000" cy="4800600"/>
          </a:xfrm>
        </p:spPr>
        <p:txBody>
          <a:bodyPr rtlCol="0">
            <a:normAutofit fontScale="92500" lnSpcReduction="10000"/>
          </a:bodyPr>
          <a:lstStyle/>
          <a:p>
            <a:pPr eaLnBrk="1" fontAlgn="auto" hangingPunct="1">
              <a:spcAft>
                <a:spcPts val="0"/>
              </a:spcAft>
              <a:defRPr/>
            </a:pPr>
            <a:r>
              <a:rPr lang="en-US" sz="3200" dirty="0">
                <a:ea typeface="+mn-ea"/>
              </a:rPr>
              <a:t>Microchip and information technology</a:t>
            </a:r>
          </a:p>
          <a:p>
            <a:pPr eaLnBrk="1" fontAlgn="auto" hangingPunct="1">
              <a:spcAft>
                <a:spcPts val="0"/>
              </a:spcAft>
              <a:defRPr/>
            </a:pPr>
            <a:r>
              <a:rPr lang="en-US" sz="3200" dirty="0">
                <a:ea typeface="+mn-ea"/>
              </a:rPr>
              <a:t>Start-up firms and increasing returns</a:t>
            </a:r>
          </a:p>
          <a:p>
            <a:pPr eaLnBrk="1" fontAlgn="auto" hangingPunct="1">
              <a:spcAft>
                <a:spcPts val="0"/>
              </a:spcAft>
              <a:defRPr/>
            </a:pPr>
            <a:r>
              <a:rPr lang="en-US" sz="3200" dirty="0">
                <a:ea typeface="+mn-ea"/>
              </a:rPr>
              <a:t>Sources of increasing returns</a:t>
            </a:r>
          </a:p>
          <a:p>
            <a:pPr marL="640080" lvl="1" eaLnBrk="1" fontAlgn="auto" hangingPunct="1">
              <a:spcAft>
                <a:spcPts val="0"/>
              </a:spcAft>
              <a:buClr>
                <a:schemeClr val="accent1"/>
              </a:buClr>
              <a:defRPr/>
            </a:pPr>
            <a:r>
              <a:rPr lang="en-US" sz="3200" dirty="0">
                <a:ea typeface="ＭＳ Ｐゴシック" panose="020B0600070205080204" pitchFamily="34" charset="-128"/>
              </a:rPr>
              <a:t>More specialized inputs</a:t>
            </a:r>
          </a:p>
          <a:p>
            <a:pPr marL="640080" lvl="1" eaLnBrk="1" fontAlgn="auto" hangingPunct="1">
              <a:spcAft>
                <a:spcPts val="0"/>
              </a:spcAft>
              <a:buClr>
                <a:schemeClr val="accent1"/>
              </a:buClr>
              <a:defRPr/>
            </a:pPr>
            <a:r>
              <a:rPr lang="en-US" sz="3200" dirty="0">
                <a:ea typeface="ＭＳ Ｐゴシック" panose="020B0600070205080204" pitchFamily="34" charset="-128"/>
              </a:rPr>
              <a:t>Spreading of development costs</a:t>
            </a:r>
          </a:p>
          <a:p>
            <a:pPr marL="640080" lvl="1" eaLnBrk="1" fontAlgn="auto" hangingPunct="1">
              <a:spcAft>
                <a:spcPts val="0"/>
              </a:spcAft>
              <a:buClr>
                <a:schemeClr val="accent1"/>
              </a:buClr>
              <a:defRPr/>
            </a:pPr>
            <a:r>
              <a:rPr lang="en-US" sz="3200" dirty="0">
                <a:ea typeface="ＭＳ Ｐゴシック" panose="020B0600070205080204" pitchFamily="34" charset="-128"/>
              </a:rPr>
              <a:t>Simultaneous consumption</a:t>
            </a:r>
          </a:p>
          <a:p>
            <a:pPr marL="640080" lvl="1" eaLnBrk="1" fontAlgn="auto" hangingPunct="1">
              <a:spcAft>
                <a:spcPts val="0"/>
              </a:spcAft>
              <a:buClr>
                <a:schemeClr val="accent1"/>
              </a:buClr>
              <a:defRPr/>
            </a:pPr>
            <a:r>
              <a:rPr lang="en-US" sz="3200" dirty="0">
                <a:ea typeface="ＭＳ Ｐゴシック" panose="020B0600070205080204" pitchFamily="34" charset="-128"/>
              </a:rPr>
              <a:t>Network effects</a:t>
            </a:r>
          </a:p>
          <a:p>
            <a:pPr marL="640080" lvl="1" eaLnBrk="1" fontAlgn="auto" hangingPunct="1">
              <a:spcAft>
                <a:spcPts val="0"/>
              </a:spcAft>
              <a:buClr>
                <a:schemeClr val="accent1"/>
              </a:buClr>
              <a:defRPr/>
            </a:pPr>
            <a:r>
              <a:rPr lang="en-US" sz="3200" dirty="0">
                <a:ea typeface="ＭＳ Ｐゴシック" panose="020B0600070205080204" pitchFamily="34" charset="-128"/>
              </a:rPr>
              <a:t>Learning by doing</a:t>
            </a:r>
          </a:p>
          <a:p>
            <a:pPr eaLnBrk="1" fontAlgn="auto" hangingPunct="1">
              <a:spcAft>
                <a:spcPts val="0"/>
              </a:spcAft>
              <a:defRPr/>
            </a:pPr>
            <a:r>
              <a:rPr lang="en-US" sz="3200" dirty="0">
                <a:ea typeface="+mn-ea"/>
              </a:rPr>
              <a:t>Global competition</a:t>
            </a:r>
          </a:p>
        </p:txBody>
      </p:sp>
      <p:sp>
        <p:nvSpPr>
          <p:cNvPr id="5"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LO5</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Productivity Growth Concluded</a:t>
            </a:r>
          </a:p>
        </p:txBody>
      </p:sp>
      <p:sp>
        <p:nvSpPr>
          <p:cNvPr id="5"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LO5</a:t>
            </a:r>
          </a:p>
        </p:txBody>
      </p:sp>
      <p:pic>
        <p:nvPicPr>
          <p:cNvPr id="3" name="Picture 2"/>
          <p:cNvPicPr>
            <a:picLocks noChangeAspect="1"/>
          </p:cNvPicPr>
          <p:nvPr/>
        </p:nvPicPr>
        <p:blipFill>
          <a:blip r:embed="rId3"/>
          <a:stretch>
            <a:fillRect/>
          </a:stretch>
        </p:blipFill>
        <p:spPr>
          <a:xfrm>
            <a:off x="0" y="1981200"/>
            <a:ext cx="9095772" cy="3505200"/>
          </a:xfrm>
          <a:prstGeom prst="rect">
            <a:avLst/>
          </a:prstGeo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Economic Growth</a:t>
            </a:r>
          </a:p>
        </p:txBody>
      </p:sp>
      <p:sp>
        <p:nvSpPr>
          <p:cNvPr id="7171" name="Rectangle 3"/>
          <p:cNvSpPr>
            <a:spLocks noGrp="1" noChangeArrowheads="1"/>
          </p:cNvSpPr>
          <p:nvPr>
            <p:ph idx="1"/>
          </p:nvPr>
        </p:nvSpPr>
        <p:spPr/>
        <p:txBody>
          <a:bodyPr rtlCol="0">
            <a:normAutofit/>
          </a:bodyPr>
          <a:lstStyle/>
          <a:p>
            <a:pPr eaLnBrk="1" fontAlgn="auto" hangingPunct="1">
              <a:spcBef>
                <a:spcPct val="10000"/>
              </a:spcBef>
              <a:spcAft>
                <a:spcPts val="0"/>
              </a:spcAft>
              <a:defRPr/>
            </a:pPr>
            <a:r>
              <a:rPr lang="en-US" sz="3200" dirty="0">
                <a:ea typeface="+mn-ea"/>
              </a:rPr>
              <a:t>Increase in real GDP or </a:t>
            </a:r>
            <a:r>
              <a:rPr lang="en-US" sz="3200" b="1" dirty="0">
                <a:solidFill>
                  <a:schemeClr val="accent5">
                    <a:lumMod val="75000"/>
                  </a:schemeClr>
                </a:solidFill>
                <a:ea typeface="+mn-ea"/>
              </a:rPr>
              <a:t>real GDP per capita </a:t>
            </a:r>
            <a:r>
              <a:rPr lang="en-US" sz="3200" dirty="0">
                <a:ea typeface="+mn-ea"/>
              </a:rPr>
              <a:t>over some time period</a:t>
            </a:r>
          </a:p>
          <a:p>
            <a:pPr eaLnBrk="1" fontAlgn="auto" hangingPunct="1">
              <a:spcBef>
                <a:spcPct val="10000"/>
              </a:spcBef>
              <a:spcAft>
                <a:spcPts val="0"/>
              </a:spcAft>
              <a:defRPr/>
            </a:pPr>
            <a:r>
              <a:rPr lang="en-US" sz="3200" dirty="0">
                <a:ea typeface="+mn-ea"/>
              </a:rPr>
              <a:t>Percentage rate of growth</a:t>
            </a:r>
          </a:p>
          <a:p>
            <a:pPr eaLnBrk="1" fontAlgn="auto" hangingPunct="1">
              <a:spcBef>
                <a:spcPct val="10000"/>
              </a:spcBef>
              <a:spcAft>
                <a:spcPts val="0"/>
              </a:spcAft>
              <a:defRPr/>
            </a:pPr>
            <a:r>
              <a:rPr lang="en-US" sz="3200" dirty="0">
                <a:ea typeface="+mn-ea"/>
              </a:rPr>
              <a:t>Growth as a goal</a:t>
            </a:r>
          </a:p>
          <a:p>
            <a:pPr eaLnBrk="1" fontAlgn="auto" hangingPunct="1">
              <a:spcBef>
                <a:spcPct val="10000"/>
              </a:spcBef>
              <a:spcAft>
                <a:spcPts val="0"/>
              </a:spcAft>
              <a:defRPr/>
            </a:pPr>
            <a:r>
              <a:rPr lang="en-US" sz="3200" dirty="0">
                <a:ea typeface="+mn-ea"/>
              </a:rPr>
              <a:t>Arithmetic of growth: </a:t>
            </a:r>
            <a:r>
              <a:rPr lang="en-US" sz="3200" b="1" dirty="0">
                <a:solidFill>
                  <a:schemeClr val="accent5">
                    <a:lumMod val="75000"/>
                  </a:schemeClr>
                </a:solidFill>
                <a:ea typeface="+mn-ea"/>
              </a:rPr>
              <a:t>Rule of 70</a:t>
            </a:r>
          </a:p>
        </p:txBody>
      </p:sp>
      <p:sp>
        <p:nvSpPr>
          <p:cNvPr id="7172" name="Text Box 4"/>
          <p:cNvSpPr txBox="1">
            <a:spLocks noChangeArrowheads="1"/>
          </p:cNvSpPr>
          <p:nvPr/>
        </p:nvSpPr>
        <p:spPr bwMode="auto">
          <a:xfrm>
            <a:off x="771525" y="4533106"/>
            <a:ext cx="2527300" cy="1570037"/>
          </a:xfrm>
          <a:prstGeom prst="rect">
            <a:avLst/>
          </a:prstGeom>
          <a:noFill/>
          <a:ln>
            <a:noFill/>
          </a:ln>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sz="2400" dirty="0">
                <a:latin typeface="+mn-lt"/>
                <a:cs typeface="Arial" panose="020B0604020202020204" pitchFamily="34" charset="0"/>
              </a:rPr>
              <a:t>Approximate</a:t>
            </a:r>
          </a:p>
          <a:p>
            <a:pPr eaLnBrk="1" hangingPunct="1">
              <a:defRPr/>
            </a:pPr>
            <a:r>
              <a:rPr lang="en-US" sz="2400" dirty="0">
                <a:latin typeface="+mn-lt"/>
                <a:cs typeface="Arial" panose="020B0604020202020204" pitchFamily="34" charset="0"/>
              </a:rPr>
              <a:t>number of years</a:t>
            </a:r>
          </a:p>
          <a:p>
            <a:pPr eaLnBrk="1" hangingPunct="1">
              <a:defRPr/>
            </a:pPr>
            <a:r>
              <a:rPr lang="en-US" sz="2400" dirty="0">
                <a:latin typeface="+mn-lt"/>
                <a:cs typeface="Arial" panose="020B0604020202020204" pitchFamily="34" charset="0"/>
              </a:rPr>
              <a:t>required to double</a:t>
            </a:r>
          </a:p>
          <a:p>
            <a:pPr eaLnBrk="1" hangingPunct="1">
              <a:defRPr/>
            </a:pPr>
            <a:r>
              <a:rPr lang="en-US" sz="2400" dirty="0">
                <a:latin typeface="+mn-lt"/>
                <a:cs typeface="Arial" panose="020B0604020202020204" pitchFamily="34" charset="0"/>
              </a:rPr>
              <a:t>real GDP</a:t>
            </a:r>
          </a:p>
        </p:txBody>
      </p:sp>
      <p:sp>
        <p:nvSpPr>
          <p:cNvPr id="8197" name="Line 5"/>
          <p:cNvSpPr>
            <a:spLocks noChangeShapeType="1"/>
          </p:cNvSpPr>
          <p:nvPr/>
        </p:nvSpPr>
        <p:spPr bwMode="auto">
          <a:xfrm>
            <a:off x="4394993" y="5342353"/>
            <a:ext cx="3287713"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98" name="Text Box 6"/>
          <p:cNvSpPr txBox="1">
            <a:spLocks noChangeArrowheads="1"/>
          </p:cNvSpPr>
          <p:nvPr/>
        </p:nvSpPr>
        <p:spPr bwMode="auto">
          <a:xfrm>
            <a:off x="3530600" y="4967286"/>
            <a:ext cx="4810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4000" dirty="0">
                <a:latin typeface="Arial" panose="020B0604020202020204" pitchFamily="34" charset="0"/>
              </a:rPr>
              <a:t>=</a:t>
            </a:r>
          </a:p>
        </p:txBody>
      </p:sp>
      <p:sp>
        <p:nvSpPr>
          <p:cNvPr id="7175" name="Text Box 7"/>
          <p:cNvSpPr txBox="1">
            <a:spLocks noChangeArrowheads="1"/>
          </p:cNvSpPr>
          <p:nvPr/>
        </p:nvSpPr>
        <p:spPr bwMode="auto">
          <a:xfrm>
            <a:off x="5768975" y="4764107"/>
            <a:ext cx="550862" cy="523875"/>
          </a:xfrm>
          <a:prstGeom prst="rect">
            <a:avLst/>
          </a:prstGeom>
          <a:noFill/>
          <a:ln>
            <a:noFill/>
          </a:ln>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sz="2800" dirty="0">
                <a:solidFill>
                  <a:srgbClr val="000000"/>
                </a:solidFill>
                <a:latin typeface="+mn-lt"/>
                <a:cs typeface="Arial" panose="020B0604020202020204" pitchFamily="34" charset="0"/>
              </a:rPr>
              <a:t>70</a:t>
            </a:r>
          </a:p>
        </p:txBody>
      </p:sp>
      <p:sp>
        <p:nvSpPr>
          <p:cNvPr id="7176" name="Text Box 8"/>
          <p:cNvSpPr txBox="1">
            <a:spLocks noChangeArrowheads="1"/>
          </p:cNvSpPr>
          <p:nvPr/>
        </p:nvSpPr>
        <p:spPr bwMode="auto">
          <a:xfrm>
            <a:off x="4500561" y="5451096"/>
            <a:ext cx="3076575" cy="830263"/>
          </a:xfrm>
          <a:prstGeom prst="rect">
            <a:avLst/>
          </a:prstGeom>
          <a:noFill/>
          <a:ln>
            <a:noFill/>
          </a:ln>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defRPr/>
            </a:pPr>
            <a:r>
              <a:rPr lang="en-US" sz="2400" dirty="0">
                <a:solidFill>
                  <a:srgbClr val="000000"/>
                </a:solidFill>
                <a:latin typeface="+mn-lt"/>
                <a:cs typeface="Arial" panose="020B0604020202020204" pitchFamily="34" charset="0"/>
              </a:rPr>
              <a:t>annual percentage rate</a:t>
            </a:r>
          </a:p>
          <a:p>
            <a:pPr algn="ctr" eaLnBrk="1" hangingPunct="1">
              <a:defRPr/>
            </a:pPr>
            <a:r>
              <a:rPr lang="en-US" sz="2400" dirty="0">
                <a:solidFill>
                  <a:srgbClr val="000000"/>
                </a:solidFill>
                <a:latin typeface="+mn-lt"/>
                <a:cs typeface="Arial" panose="020B0604020202020204" pitchFamily="34" charset="0"/>
              </a:rPr>
              <a:t>of growth</a:t>
            </a:r>
          </a:p>
        </p:txBody>
      </p:sp>
      <p:sp>
        <p:nvSpPr>
          <p:cNvPr id="10"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LO1</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ea typeface="+mj-ea"/>
              </a:rPr>
              <a:t>Productivity Slowdown</a:t>
            </a:r>
          </a:p>
        </p:txBody>
      </p:sp>
      <p:sp>
        <p:nvSpPr>
          <p:cNvPr id="45059" name="Content Placeholder 2"/>
          <p:cNvSpPr>
            <a:spLocks noGrp="1"/>
          </p:cNvSpPr>
          <p:nvPr>
            <p:ph idx="1"/>
          </p:nvPr>
        </p:nvSpPr>
        <p:spPr/>
        <p:txBody>
          <a:bodyPr/>
          <a:lstStyle/>
          <a:p>
            <a:pPr eaLnBrk="1" hangingPunct="1"/>
            <a:r>
              <a:rPr lang="en-US" altLang="en-US" sz="3200" dirty="0"/>
              <a:t>High debt levels</a:t>
            </a:r>
          </a:p>
          <a:p>
            <a:pPr eaLnBrk="1" hangingPunct="1"/>
            <a:r>
              <a:rPr lang="en-US" altLang="en-US" sz="3200" dirty="0"/>
              <a:t>Overcapacity</a:t>
            </a:r>
          </a:p>
          <a:p>
            <a:pPr eaLnBrk="1" hangingPunct="1"/>
            <a:r>
              <a:rPr lang="en-US" altLang="en-US" sz="3200" dirty="0"/>
              <a:t>Free Internet Apps</a:t>
            </a:r>
          </a:p>
          <a:p>
            <a:pPr eaLnBrk="1" hangingPunct="1"/>
            <a:r>
              <a:rPr lang="en-US" altLang="en-US" sz="3200" dirty="0"/>
              <a:t>Slowdown in technological progress</a:t>
            </a:r>
          </a:p>
        </p:txBody>
      </p:sp>
      <p:sp>
        <p:nvSpPr>
          <p:cNvPr id="4"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LO5</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76200"/>
            <a:ext cx="7620000" cy="1143000"/>
          </a:xfrm>
        </p:spPr>
        <p:txBody>
          <a:bodyPr/>
          <a:lstStyle/>
          <a:p>
            <a:pPr eaLnBrk="1" fontAlgn="auto" hangingPunct="1">
              <a:spcAft>
                <a:spcPts val="0"/>
              </a:spcAft>
              <a:defRPr/>
            </a:pPr>
            <a:r>
              <a:rPr lang="en-US" altLang="en-US" dirty="0">
                <a:ea typeface="+mj-ea"/>
              </a:rPr>
              <a:t>Global Competitiveness Index</a:t>
            </a:r>
          </a:p>
        </p:txBody>
      </p:sp>
      <p:sp>
        <p:nvSpPr>
          <p:cNvPr id="5"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LO6</a:t>
            </a:r>
          </a:p>
        </p:txBody>
      </p:sp>
      <p:pic>
        <p:nvPicPr>
          <p:cNvPr id="2" name="Picture 1"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72413" y="1298047"/>
            <a:ext cx="3789574" cy="5298545"/>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Is Growth Desirable?</a:t>
            </a:r>
          </a:p>
        </p:txBody>
      </p:sp>
      <p:sp>
        <p:nvSpPr>
          <p:cNvPr id="49155" name="Rectangle 3"/>
          <p:cNvSpPr>
            <a:spLocks noGrp="1" noChangeArrowheads="1"/>
          </p:cNvSpPr>
          <p:nvPr>
            <p:ph idx="1"/>
          </p:nvPr>
        </p:nvSpPr>
        <p:spPr/>
        <p:txBody>
          <a:bodyPr/>
          <a:lstStyle/>
          <a:p>
            <a:pPr eaLnBrk="1" hangingPunct="1"/>
            <a:r>
              <a:rPr lang="en-US" altLang="en-US" sz="3200" dirty="0"/>
              <a:t>The antigrowth view</a:t>
            </a:r>
          </a:p>
          <a:p>
            <a:pPr lvl="1" eaLnBrk="1" hangingPunct="1">
              <a:buClr>
                <a:schemeClr val="accent1"/>
              </a:buClr>
            </a:pPr>
            <a:r>
              <a:rPr lang="en-US" altLang="en-US" sz="3200" dirty="0"/>
              <a:t>Environmental and resource issues</a:t>
            </a:r>
          </a:p>
          <a:p>
            <a:pPr eaLnBrk="1" hangingPunct="1"/>
            <a:r>
              <a:rPr lang="en-US" altLang="en-US" sz="3200" dirty="0"/>
              <a:t>In defense of economic growth</a:t>
            </a:r>
          </a:p>
          <a:p>
            <a:pPr lvl="1" eaLnBrk="1" hangingPunct="1">
              <a:buClr>
                <a:schemeClr val="accent1"/>
              </a:buClr>
            </a:pPr>
            <a:r>
              <a:rPr lang="en-US" altLang="en-US" sz="3200" dirty="0"/>
              <a:t>Higher standard of living</a:t>
            </a:r>
          </a:p>
          <a:p>
            <a:pPr lvl="1" eaLnBrk="1" hangingPunct="1">
              <a:buClr>
                <a:schemeClr val="accent1"/>
              </a:buClr>
            </a:pPr>
            <a:r>
              <a:rPr lang="en-US" altLang="en-US" sz="3200" dirty="0"/>
              <a:t>Human imagination can solve environmental and resource issues</a:t>
            </a:r>
          </a:p>
        </p:txBody>
      </p:sp>
      <p:sp>
        <p:nvSpPr>
          <p:cNvPr id="5"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LO6</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Economic Growth Defense</a:t>
            </a:r>
          </a:p>
        </p:txBody>
      </p:sp>
      <p:sp>
        <p:nvSpPr>
          <p:cNvPr id="51203" name="Rectangle 3"/>
          <p:cNvSpPr>
            <a:spLocks noGrp="1" noChangeArrowheads="1"/>
          </p:cNvSpPr>
          <p:nvPr>
            <p:ph idx="1"/>
          </p:nvPr>
        </p:nvSpPr>
        <p:spPr/>
        <p:txBody>
          <a:bodyPr/>
          <a:lstStyle/>
          <a:p>
            <a:pPr eaLnBrk="1" hangingPunct="1"/>
            <a:r>
              <a:rPr lang="en-US" altLang="en-US" sz="3200" dirty="0"/>
              <a:t>Growth is the path to greater material abundance</a:t>
            </a:r>
          </a:p>
          <a:p>
            <a:pPr eaLnBrk="1" hangingPunct="1"/>
            <a:r>
              <a:rPr lang="en-US" altLang="en-US" sz="3200" dirty="0"/>
              <a:t>Results in higher standards of living</a:t>
            </a:r>
          </a:p>
          <a:p>
            <a:pPr eaLnBrk="1" hangingPunct="1"/>
            <a:r>
              <a:rPr lang="en-US" altLang="en-US" sz="3200" dirty="0"/>
              <a:t>Increases leisure time</a:t>
            </a:r>
          </a:p>
          <a:p>
            <a:pPr eaLnBrk="1" hangingPunct="1"/>
            <a:r>
              <a:rPr lang="en-US" altLang="en-US" sz="3200" dirty="0"/>
              <a:t>Allows for the expansion and application of human knowledge </a:t>
            </a:r>
          </a:p>
        </p:txBody>
      </p:sp>
      <p:sp>
        <p:nvSpPr>
          <p:cNvPr id="5"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LO6</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Can Economic Growth Survive Population Decline?</a:t>
            </a:r>
          </a:p>
        </p:txBody>
      </p:sp>
      <p:sp>
        <p:nvSpPr>
          <p:cNvPr id="53251" name="Rectangle 3"/>
          <p:cNvSpPr>
            <a:spLocks noGrp="1" noChangeArrowheads="1"/>
          </p:cNvSpPr>
          <p:nvPr>
            <p:ph idx="1"/>
          </p:nvPr>
        </p:nvSpPr>
        <p:spPr>
          <a:xfrm>
            <a:off x="457200" y="1676400"/>
            <a:ext cx="7620000" cy="4800600"/>
          </a:xfrm>
        </p:spPr>
        <p:txBody>
          <a:bodyPr/>
          <a:lstStyle/>
          <a:p>
            <a:pPr eaLnBrk="1" hangingPunct="1">
              <a:spcBef>
                <a:spcPts val="300"/>
              </a:spcBef>
            </a:pPr>
            <a:r>
              <a:rPr lang="en-US" altLang="en-US" sz="3200" dirty="0"/>
              <a:t>As nations industrialize, their economies shift from agriculture to industry</a:t>
            </a:r>
          </a:p>
          <a:p>
            <a:pPr lvl="1" eaLnBrk="1" hangingPunct="1">
              <a:spcBef>
                <a:spcPts val="300"/>
              </a:spcBef>
              <a:buClr>
                <a:schemeClr val="accent1"/>
              </a:buClr>
            </a:pPr>
            <a:r>
              <a:rPr lang="en-US" altLang="en-US" sz="3200" dirty="0"/>
              <a:t>Fertility rates fall</a:t>
            </a:r>
          </a:p>
          <a:p>
            <a:pPr lvl="1" eaLnBrk="1" hangingPunct="1">
              <a:spcBef>
                <a:spcPts val="300"/>
              </a:spcBef>
              <a:buClr>
                <a:schemeClr val="accent1"/>
              </a:buClr>
            </a:pPr>
            <a:r>
              <a:rPr lang="en-US" altLang="en-US" sz="3200" dirty="0"/>
              <a:t>Decrease in population</a:t>
            </a:r>
          </a:p>
          <a:p>
            <a:pPr lvl="1" eaLnBrk="1" hangingPunct="1">
              <a:spcBef>
                <a:spcPts val="300"/>
              </a:spcBef>
              <a:buClr>
                <a:schemeClr val="accent1"/>
              </a:buClr>
            </a:pPr>
            <a:r>
              <a:rPr lang="en-US" altLang="en-US" sz="3200" dirty="0"/>
              <a:t>Each generation smaller than the one before</a:t>
            </a:r>
          </a:p>
          <a:p>
            <a:pPr eaLnBrk="1" hangingPunct="1">
              <a:spcBef>
                <a:spcPts val="300"/>
              </a:spcBef>
            </a:pPr>
            <a:r>
              <a:rPr lang="en-US" altLang="en-US" sz="3200" i="1" dirty="0"/>
              <a:t>Inverse dependency ratio</a:t>
            </a:r>
          </a:p>
          <a:p>
            <a:pPr lvl="1" eaLnBrk="1" hangingPunct="1">
              <a:spcBef>
                <a:spcPts val="300"/>
              </a:spcBef>
              <a:buClr>
                <a:schemeClr val="accent1"/>
              </a:buClr>
            </a:pPr>
            <a:r>
              <a:rPr lang="en-US" altLang="en-US" sz="3200" dirty="0"/>
              <a:t>Social security issues</a:t>
            </a:r>
          </a:p>
          <a:p>
            <a:pPr lvl="1" eaLnBrk="1" hangingPunct="1">
              <a:spcBef>
                <a:spcPts val="300"/>
              </a:spcBef>
              <a:buClr>
                <a:schemeClr val="accent1"/>
              </a:buClr>
            </a:pPr>
            <a:r>
              <a:rPr lang="en-US" altLang="en-US" sz="3200" dirty="0"/>
              <a:t>Innovation and productivity</a:t>
            </a:r>
          </a:p>
          <a:p>
            <a:pPr lvl="1" eaLnBrk="1" hangingPunct="1">
              <a:buSzPct val="125000"/>
            </a:pPr>
            <a:endParaRPr lang="en-US" altLang="en-US" sz="3200" i="1"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Economic Growth Continued</a:t>
            </a:r>
          </a:p>
        </p:txBody>
      </p:sp>
      <p:sp>
        <p:nvSpPr>
          <p:cNvPr id="10243" name="Rectangle 3"/>
          <p:cNvSpPr>
            <a:spLocks noGrp="1" noChangeArrowheads="1"/>
          </p:cNvSpPr>
          <p:nvPr>
            <p:ph idx="1"/>
          </p:nvPr>
        </p:nvSpPr>
        <p:spPr/>
        <p:txBody>
          <a:bodyPr>
            <a:normAutofit fontScale="92500" lnSpcReduction="10000"/>
          </a:bodyPr>
          <a:lstStyle/>
          <a:p>
            <a:pPr eaLnBrk="1" hangingPunct="1">
              <a:lnSpc>
                <a:spcPct val="95000"/>
              </a:lnSpc>
              <a:spcBef>
                <a:spcPct val="0"/>
              </a:spcBef>
              <a:spcAft>
                <a:spcPts val="600"/>
              </a:spcAft>
            </a:pPr>
            <a:r>
              <a:rPr lang="en-US" altLang="en-US" sz="3200" dirty="0"/>
              <a:t>Growth in U.S. real GDP 1950-2015</a:t>
            </a:r>
          </a:p>
          <a:p>
            <a:pPr lvl="1" eaLnBrk="1" hangingPunct="1">
              <a:lnSpc>
                <a:spcPct val="95000"/>
              </a:lnSpc>
              <a:spcBef>
                <a:spcPct val="0"/>
              </a:spcBef>
              <a:spcAft>
                <a:spcPts val="600"/>
              </a:spcAft>
              <a:buClr>
                <a:schemeClr val="accent1"/>
              </a:buClr>
            </a:pPr>
            <a:r>
              <a:rPr lang="en-US" altLang="en-US" sz="3200" dirty="0"/>
              <a:t>Increased more than sevenfold </a:t>
            </a:r>
          </a:p>
          <a:p>
            <a:pPr lvl="1" eaLnBrk="1" hangingPunct="1">
              <a:lnSpc>
                <a:spcPct val="95000"/>
              </a:lnSpc>
              <a:spcBef>
                <a:spcPct val="0"/>
              </a:spcBef>
              <a:spcAft>
                <a:spcPts val="600"/>
              </a:spcAft>
              <a:buClr>
                <a:schemeClr val="accent1"/>
              </a:buClr>
            </a:pPr>
            <a:r>
              <a:rPr lang="en-US" altLang="en-US" sz="3200" dirty="0"/>
              <a:t>3.1% per year </a:t>
            </a:r>
          </a:p>
          <a:p>
            <a:pPr eaLnBrk="1" hangingPunct="1">
              <a:lnSpc>
                <a:spcPct val="95000"/>
              </a:lnSpc>
              <a:spcBef>
                <a:spcPct val="0"/>
              </a:spcBef>
              <a:spcAft>
                <a:spcPts val="600"/>
              </a:spcAft>
            </a:pPr>
            <a:r>
              <a:rPr lang="en-US" altLang="en-US" sz="3200" dirty="0"/>
              <a:t>Growth in U.S. real GDP per capita</a:t>
            </a:r>
          </a:p>
          <a:p>
            <a:pPr lvl="1" eaLnBrk="1" hangingPunct="1">
              <a:lnSpc>
                <a:spcPct val="95000"/>
              </a:lnSpc>
              <a:spcBef>
                <a:spcPct val="0"/>
              </a:spcBef>
              <a:spcAft>
                <a:spcPts val="600"/>
              </a:spcAft>
              <a:buClr>
                <a:schemeClr val="accent1"/>
              </a:buClr>
            </a:pPr>
            <a:r>
              <a:rPr lang="en-US" altLang="en-US" sz="3200" dirty="0"/>
              <a:t>Increased more than threefold</a:t>
            </a:r>
          </a:p>
          <a:p>
            <a:pPr lvl="1" eaLnBrk="1" hangingPunct="1">
              <a:lnSpc>
                <a:spcPct val="95000"/>
              </a:lnSpc>
              <a:spcBef>
                <a:spcPct val="0"/>
              </a:spcBef>
              <a:spcAft>
                <a:spcPts val="600"/>
              </a:spcAft>
              <a:buClr>
                <a:schemeClr val="accent1"/>
              </a:buClr>
            </a:pPr>
            <a:r>
              <a:rPr lang="en-US" altLang="en-US" sz="3200" dirty="0"/>
              <a:t>At roughly 2% per year</a:t>
            </a:r>
          </a:p>
          <a:p>
            <a:pPr eaLnBrk="1" hangingPunct="1">
              <a:lnSpc>
                <a:spcPct val="95000"/>
              </a:lnSpc>
              <a:spcBef>
                <a:spcPct val="0"/>
              </a:spcBef>
              <a:spcAft>
                <a:spcPts val="600"/>
              </a:spcAft>
            </a:pPr>
            <a:r>
              <a:rPr lang="en-US" altLang="en-US" sz="3200" dirty="0"/>
              <a:t>Qualifications </a:t>
            </a:r>
          </a:p>
          <a:p>
            <a:pPr lvl="1" eaLnBrk="1" hangingPunct="1">
              <a:lnSpc>
                <a:spcPct val="95000"/>
              </a:lnSpc>
              <a:spcBef>
                <a:spcPct val="0"/>
              </a:spcBef>
              <a:spcAft>
                <a:spcPts val="600"/>
              </a:spcAft>
              <a:buClr>
                <a:schemeClr val="accent1"/>
              </a:buClr>
            </a:pPr>
            <a:r>
              <a:rPr lang="en-US" altLang="en-US" sz="3200" dirty="0"/>
              <a:t>Improved products and services</a:t>
            </a:r>
          </a:p>
          <a:p>
            <a:pPr lvl="1" eaLnBrk="1" hangingPunct="1">
              <a:lnSpc>
                <a:spcPct val="95000"/>
              </a:lnSpc>
              <a:spcBef>
                <a:spcPct val="0"/>
              </a:spcBef>
              <a:spcAft>
                <a:spcPts val="600"/>
              </a:spcAft>
              <a:buClr>
                <a:schemeClr val="accent1"/>
              </a:buClr>
            </a:pPr>
            <a:r>
              <a:rPr lang="en-US" altLang="en-US" sz="3200" dirty="0"/>
              <a:t>Added leisure</a:t>
            </a:r>
          </a:p>
          <a:p>
            <a:pPr lvl="1" eaLnBrk="1" hangingPunct="1">
              <a:lnSpc>
                <a:spcPct val="95000"/>
              </a:lnSpc>
              <a:spcBef>
                <a:spcPct val="0"/>
              </a:spcBef>
              <a:spcAft>
                <a:spcPts val="600"/>
              </a:spcAft>
              <a:buClr>
                <a:schemeClr val="accent1"/>
              </a:buClr>
            </a:pPr>
            <a:r>
              <a:rPr lang="en-US" altLang="en-US" sz="3200" dirty="0"/>
              <a:t>Other impacts</a:t>
            </a:r>
          </a:p>
        </p:txBody>
      </p:sp>
      <p:sp>
        <p:nvSpPr>
          <p:cNvPr id="5"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LO1</a:t>
            </a:r>
          </a:p>
        </p:txBody>
      </p:sp>
    </p:spTree>
  </p:cSld>
  <p:clrMapOvr>
    <a:overrideClrMapping bg1="lt1" tx1="dk1" bg2="lt2" tx2="dk2" accent1="accent1" accent2="accent2" accent3="accent3" accent4="accent4" accent5="accent5" accent6="accent6" hlink="hlink" folHlink="folHlink"/>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fontAlgn="auto" hangingPunct="1">
              <a:spcAft>
                <a:spcPts val="0"/>
              </a:spcAft>
              <a:defRPr/>
            </a:pPr>
            <a:r>
              <a:rPr lang="en-US" altLang="en-US" dirty="0">
                <a:ea typeface="+mj-ea"/>
              </a:rPr>
              <a:t>Economic Growth Concluded</a:t>
            </a:r>
          </a:p>
        </p:txBody>
      </p:sp>
      <p:sp>
        <p:nvSpPr>
          <p:cNvPr id="9254" name="Text Box 39"/>
          <p:cNvSpPr txBox="1">
            <a:spLocks noChangeArrowheads="1"/>
          </p:cNvSpPr>
          <p:nvPr/>
        </p:nvSpPr>
        <p:spPr bwMode="auto">
          <a:xfrm>
            <a:off x="738980" y="1635919"/>
            <a:ext cx="7056437" cy="584200"/>
          </a:xfrm>
          <a:prstGeom prst="rect">
            <a:avLst/>
          </a:prstGeom>
          <a:noFill/>
          <a:ln>
            <a:noFill/>
          </a:ln>
          <a:extLst/>
        </p:spPr>
        <p:txBody>
          <a:bodyPr wrap="squar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sz="3200" dirty="0">
                <a:latin typeface="+mn-lt"/>
                <a:cs typeface="Arial" panose="020B0604020202020204" pitchFamily="34" charset="0"/>
              </a:rPr>
              <a:t>Real GDP and Real GDP per Capita</a:t>
            </a:r>
          </a:p>
        </p:txBody>
      </p:sp>
      <p:sp>
        <p:nvSpPr>
          <p:cNvPr id="6"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LO1</a:t>
            </a:r>
          </a:p>
        </p:txBody>
      </p:sp>
      <p:pic>
        <p:nvPicPr>
          <p:cNvPr id="2" name="Picture 1"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0841" y="2438400"/>
            <a:ext cx="4872717" cy="3552369"/>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fontAlgn="auto" hangingPunct="1">
              <a:spcAft>
                <a:spcPts val="0"/>
              </a:spcAft>
              <a:defRPr/>
            </a:pPr>
            <a:r>
              <a:rPr lang="en-US" altLang="en-US" dirty="0">
                <a:ea typeface="+mj-ea"/>
              </a:rPr>
              <a:t>Modern Economic Growth</a:t>
            </a:r>
          </a:p>
        </p:txBody>
      </p:sp>
      <p:sp>
        <p:nvSpPr>
          <p:cNvPr id="14339" name="Content Placeholder 2"/>
          <p:cNvSpPr>
            <a:spLocks noGrp="1"/>
          </p:cNvSpPr>
          <p:nvPr>
            <p:ph idx="1"/>
          </p:nvPr>
        </p:nvSpPr>
        <p:spPr/>
        <p:txBody>
          <a:bodyPr/>
          <a:lstStyle/>
          <a:p>
            <a:pPr eaLnBrk="1" hangingPunct="1"/>
            <a:r>
              <a:rPr lang="en-US" altLang="en-US" sz="3200" dirty="0"/>
              <a:t>Began with the Industrial Revolution in late 1700s</a:t>
            </a:r>
          </a:p>
          <a:p>
            <a:pPr eaLnBrk="1" hangingPunct="1"/>
            <a:r>
              <a:rPr lang="en-US" altLang="en-US" sz="3200" dirty="0"/>
              <a:t>Ongoing increases in living standards</a:t>
            </a:r>
          </a:p>
          <a:p>
            <a:pPr eaLnBrk="1" hangingPunct="1"/>
            <a:r>
              <a:rPr lang="en-US" altLang="en-US" sz="3200" dirty="0"/>
              <a:t>Time for leisure</a:t>
            </a:r>
          </a:p>
          <a:p>
            <a:pPr eaLnBrk="1" hangingPunct="1"/>
            <a:r>
              <a:rPr lang="en-US" altLang="en-US" sz="3200" dirty="0"/>
              <a:t>Social change</a:t>
            </a:r>
          </a:p>
          <a:p>
            <a:pPr eaLnBrk="1" hangingPunct="1"/>
            <a:r>
              <a:rPr lang="en-US" altLang="en-US" sz="3200" dirty="0"/>
              <a:t>Democracy</a:t>
            </a:r>
          </a:p>
          <a:p>
            <a:pPr eaLnBrk="1" hangingPunct="1"/>
            <a:r>
              <a:rPr lang="en-US" altLang="en-US" sz="3200" dirty="0"/>
              <a:t>Human lifespan doubled</a:t>
            </a:r>
          </a:p>
        </p:txBody>
      </p:sp>
      <p:sp>
        <p:nvSpPr>
          <p:cNvPr id="5"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fontAlgn="auto" hangingPunct="1">
              <a:spcAft>
                <a:spcPts val="0"/>
              </a:spcAft>
              <a:defRPr/>
            </a:pPr>
            <a:r>
              <a:rPr lang="en-US" altLang="en-US" dirty="0">
                <a:ea typeface="+mj-ea"/>
              </a:rPr>
              <a:t>Modern Economic Growth Continued</a:t>
            </a:r>
          </a:p>
        </p:txBody>
      </p:sp>
      <p:sp>
        <p:nvSpPr>
          <p:cNvPr id="11267" name="Content Placeholder 2"/>
          <p:cNvSpPr>
            <a:spLocks noGrp="1"/>
          </p:cNvSpPr>
          <p:nvPr>
            <p:ph idx="1"/>
          </p:nvPr>
        </p:nvSpPr>
        <p:spPr>
          <a:xfrm>
            <a:off x="457200" y="1676400"/>
            <a:ext cx="7620000" cy="4800600"/>
          </a:xfrm>
        </p:spPr>
        <p:txBody>
          <a:bodyPr rtlCol="0">
            <a:normAutofit/>
          </a:bodyPr>
          <a:lstStyle/>
          <a:p>
            <a:pPr eaLnBrk="1" fontAlgn="auto" hangingPunct="1">
              <a:spcAft>
                <a:spcPts val="0"/>
              </a:spcAft>
              <a:defRPr/>
            </a:pPr>
            <a:r>
              <a:rPr lang="en-US" sz="3200" dirty="0">
                <a:ea typeface="+mn-ea"/>
              </a:rPr>
              <a:t>Began in Britain</a:t>
            </a:r>
          </a:p>
          <a:p>
            <a:pPr eaLnBrk="1" fontAlgn="auto" hangingPunct="1">
              <a:spcAft>
                <a:spcPts val="0"/>
              </a:spcAft>
              <a:defRPr/>
            </a:pPr>
            <a:r>
              <a:rPr lang="en-US" sz="3200" dirty="0">
                <a:ea typeface="+mn-ea"/>
              </a:rPr>
              <a:t>Has spread slowly</a:t>
            </a:r>
          </a:p>
          <a:p>
            <a:pPr eaLnBrk="1" fontAlgn="auto" hangingPunct="1">
              <a:spcAft>
                <a:spcPts val="0"/>
              </a:spcAft>
              <a:defRPr/>
            </a:pPr>
            <a:r>
              <a:rPr lang="en-US" sz="3200" dirty="0">
                <a:ea typeface="+mn-ea"/>
              </a:rPr>
              <a:t>Starting date main cause of worldwide differences in living standards</a:t>
            </a:r>
          </a:p>
          <a:p>
            <a:pPr eaLnBrk="1" fontAlgn="auto" hangingPunct="1">
              <a:spcAft>
                <a:spcPts val="0"/>
              </a:spcAft>
              <a:defRPr/>
            </a:pPr>
            <a:r>
              <a:rPr lang="en-US" sz="3200" dirty="0">
                <a:ea typeface="+mn-ea"/>
              </a:rPr>
              <a:t>Catching up is possible</a:t>
            </a:r>
          </a:p>
          <a:p>
            <a:pPr marL="640080" lvl="1" eaLnBrk="1" fontAlgn="auto" hangingPunct="1">
              <a:spcAft>
                <a:spcPts val="0"/>
              </a:spcAft>
              <a:buClr>
                <a:schemeClr val="accent1"/>
              </a:buClr>
              <a:defRPr/>
            </a:pPr>
            <a:r>
              <a:rPr lang="en-US" sz="3200" b="1" dirty="0">
                <a:solidFill>
                  <a:schemeClr val="accent5">
                    <a:lumMod val="75000"/>
                  </a:schemeClr>
                </a:solidFill>
                <a:ea typeface="+mn-ea"/>
              </a:rPr>
              <a:t>Leader countries </a:t>
            </a:r>
            <a:r>
              <a:rPr lang="en-US" sz="3200" dirty="0">
                <a:ea typeface="+mn-ea"/>
              </a:rPr>
              <a:t>invent technology</a:t>
            </a:r>
          </a:p>
          <a:p>
            <a:pPr marL="640080" lvl="1" eaLnBrk="1" fontAlgn="auto" hangingPunct="1">
              <a:spcAft>
                <a:spcPts val="0"/>
              </a:spcAft>
              <a:buClr>
                <a:schemeClr val="accent1"/>
              </a:buClr>
              <a:defRPr/>
            </a:pPr>
            <a:r>
              <a:rPr lang="en-US" sz="3200" b="1" dirty="0">
                <a:solidFill>
                  <a:schemeClr val="accent5">
                    <a:lumMod val="75000"/>
                  </a:schemeClr>
                </a:solidFill>
                <a:ea typeface="+mn-ea"/>
              </a:rPr>
              <a:t>Follower countries </a:t>
            </a:r>
            <a:r>
              <a:rPr lang="en-US" sz="3200" dirty="0">
                <a:ea typeface="+mn-ea"/>
              </a:rPr>
              <a:t>adopt technology</a:t>
            </a:r>
          </a:p>
          <a:p>
            <a:pPr marL="640080" lvl="1" eaLnBrk="1" fontAlgn="auto" hangingPunct="1">
              <a:spcAft>
                <a:spcPts val="0"/>
              </a:spcAft>
              <a:buClr>
                <a:schemeClr val="accent1"/>
              </a:buClr>
              <a:defRPr/>
            </a:pPr>
            <a:r>
              <a:rPr lang="en-US" sz="3200" dirty="0">
                <a:ea typeface="ＭＳ Ｐゴシック" panose="020B0600070205080204" pitchFamily="34" charset="-128"/>
              </a:rPr>
              <a:t>Can grow faster</a:t>
            </a:r>
            <a:endParaRPr lang="en-US" sz="3200" dirty="0">
              <a:ea typeface="+mn-ea"/>
            </a:endParaRPr>
          </a:p>
        </p:txBody>
      </p:sp>
      <p:sp>
        <p:nvSpPr>
          <p:cNvPr id="5"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0"/>
            <a:ext cx="7772400" cy="1319212"/>
          </a:xfrm>
        </p:spPr>
        <p:txBody>
          <a:bodyPr/>
          <a:lstStyle/>
          <a:p>
            <a:pPr eaLnBrk="1" fontAlgn="auto" hangingPunct="1">
              <a:spcAft>
                <a:spcPts val="0"/>
              </a:spcAft>
              <a:defRPr/>
            </a:pPr>
            <a:r>
              <a:rPr lang="en-US" altLang="en-US" dirty="0">
                <a:ea typeface="+mj-ea"/>
              </a:rPr>
              <a:t>Comparative Modern Economic Growth</a:t>
            </a:r>
          </a:p>
        </p:txBody>
      </p:sp>
      <p:sp>
        <p:nvSpPr>
          <p:cNvPr id="18435" name="Content Placeholder 2"/>
          <p:cNvSpPr>
            <a:spLocks noGrp="1"/>
          </p:cNvSpPr>
          <p:nvPr>
            <p:ph idx="4294967295"/>
          </p:nvPr>
        </p:nvSpPr>
        <p:spPr>
          <a:xfrm>
            <a:off x="457200" y="1380331"/>
            <a:ext cx="8012112" cy="1397000"/>
          </a:xfrm>
          <a:solidFill>
            <a:schemeClr val="accent1"/>
          </a:solidFill>
        </p:spPr>
        <p:txBody>
          <a:bodyPr/>
          <a:lstStyle/>
          <a:p>
            <a:pPr eaLnBrk="1" hangingPunct="1">
              <a:spcBef>
                <a:spcPct val="0"/>
              </a:spcBef>
              <a:buFontTx/>
              <a:buNone/>
            </a:pPr>
            <a:r>
              <a:rPr lang="en-US" altLang="en-US" dirty="0"/>
              <a:t>			   Real GDP	     Real GDP	    Average annual</a:t>
            </a:r>
          </a:p>
          <a:p>
            <a:pPr eaLnBrk="1" hangingPunct="1">
              <a:spcBef>
                <a:spcPct val="0"/>
              </a:spcBef>
              <a:buFontTx/>
              <a:buNone/>
            </a:pPr>
            <a:r>
              <a:rPr lang="en-US" altLang="en-US" dirty="0"/>
              <a:t>			   per capita,	     per capita,	       growth rate,</a:t>
            </a:r>
          </a:p>
          <a:p>
            <a:pPr eaLnBrk="1" hangingPunct="1">
              <a:spcBef>
                <a:spcPct val="0"/>
              </a:spcBef>
              <a:buFontTx/>
              <a:buNone/>
            </a:pPr>
            <a:r>
              <a:rPr lang="en-US" altLang="en-US" dirty="0"/>
              <a:t>    Country	       1960	         2010	        1960-2010</a:t>
            </a:r>
          </a:p>
        </p:txBody>
      </p:sp>
      <p:sp>
        <p:nvSpPr>
          <p:cNvPr id="12292" name="TextBox 3"/>
          <p:cNvSpPr txBox="1">
            <a:spLocks noChangeArrowheads="1"/>
          </p:cNvSpPr>
          <p:nvPr/>
        </p:nvSpPr>
        <p:spPr bwMode="auto">
          <a:xfrm>
            <a:off x="462463" y="2777331"/>
            <a:ext cx="8023225" cy="2800350"/>
          </a:xfrm>
          <a:prstGeom prst="rect">
            <a:avLst/>
          </a:prstGeom>
          <a:solidFill>
            <a:srgbClr val="EAF5F6"/>
          </a:solidFill>
          <a:ln>
            <a:noFill/>
          </a:ln>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sz="2200" dirty="0">
                <a:latin typeface="+mn-lt"/>
                <a:cs typeface="Arial" panose="020B0604020202020204" pitchFamily="34" charset="0"/>
              </a:rPr>
              <a:t>United States	     $ 14,766	    $41,365	              2.1%</a:t>
            </a:r>
          </a:p>
          <a:p>
            <a:pPr eaLnBrk="1" hangingPunct="1">
              <a:defRPr/>
            </a:pPr>
            <a:r>
              <a:rPr lang="en-US" sz="2200" dirty="0">
                <a:latin typeface="+mn-lt"/>
                <a:cs typeface="Arial" panose="020B0604020202020204" pitchFamily="34" charset="0"/>
              </a:rPr>
              <a:t>United Kingdom        11,257               34,268		2.2</a:t>
            </a:r>
          </a:p>
          <a:p>
            <a:pPr eaLnBrk="1" hangingPunct="1">
              <a:defRPr/>
            </a:pPr>
            <a:r>
              <a:rPr lang="en-US" sz="2200" dirty="0">
                <a:latin typeface="+mn-lt"/>
                <a:cs typeface="Arial" panose="020B0604020202020204" pitchFamily="34" charset="0"/>
              </a:rPr>
              <a:t>France		         9,347	      31,299		2.4</a:t>
            </a:r>
            <a:br>
              <a:rPr lang="en-US" sz="2200" dirty="0">
                <a:latin typeface="+mn-lt"/>
                <a:cs typeface="Arial" panose="020B0604020202020204" pitchFamily="34" charset="0"/>
              </a:rPr>
            </a:br>
            <a:r>
              <a:rPr lang="en-US" sz="2200" dirty="0">
                <a:latin typeface="+mn-lt"/>
                <a:cs typeface="Arial" panose="020B0604020202020204" pitchFamily="34" charset="0"/>
              </a:rPr>
              <a:t>Ireland	         	         6,666	      34,877		3.3</a:t>
            </a:r>
          </a:p>
          <a:p>
            <a:pPr eaLnBrk="1" hangingPunct="1">
              <a:defRPr/>
            </a:pPr>
            <a:r>
              <a:rPr lang="en-US" sz="2200" dirty="0">
                <a:latin typeface="+mn-lt"/>
                <a:cs typeface="Arial" panose="020B0604020202020204" pitchFamily="34" charset="0"/>
              </a:rPr>
              <a:t>Japan		         5,472	      31,477		3.5</a:t>
            </a:r>
          </a:p>
          <a:p>
            <a:pPr eaLnBrk="1" hangingPunct="1">
              <a:defRPr/>
            </a:pPr>
            <a:r>
              <a:rPr lang="en-US" sz="2200" dirty="0">
                <a:latin typeface="+mn-lt"/>
                <a:cs typeface="Arial" panose="020B0604020202020204" pitchFamily="34" charset="0"/>
              </a:rPr>
              <a:t>Singapore	         4,149	      55,862		5.2</a:t>
            </a:r>
          </a:p>
          <a:p>
            <a:pPr eaLnBrk="1" hangingPunct="1">
              <a:defRPr/>
            </a:pPr>
            <a:r>
              <a:rPr lang="en-US" sz="2200" dirty="0">
                <a:latin typeface="+mn-lt"/>
                <a:cs typeface="Arial" panose="020B0604020202020204" pitchFamily="34" charset="0"/>
              </a:rPr>
              <a:t>Hong Kong	         3,849	      38,865		4.6</a:t>
            </a:r>
          </a:p>
          <a:p>
            <a:pPr eaLnBrk="1" hangingPunct="1">
              <a:defRPr/>
            </a:pPr>
            <a:r>
              <a:rPr lang="en-US" sz="2200" dirty="0">
                <a:latin typeface="+mn-lt"/>
                <a:cs typeface="Arial" panose="020B0604020202020204" pitchFamily="34" charset="0"/>
              </a:rPr>
              <a:t>South Korea 	         1,765	      26,609		5.4</a:t>
            </a:r>
          </a:p>
        </p:txBody>
      </p:sp>
      <p:sp>
        <p:nvSpPr>
          <p:cNvPr id="18438" name="TextBox 1"/>
          <p:cNvSpPr txBox="1">
            <a:spLocks noChangeArrowheads="1"/>
          </p:cNvSpPr>
          <p:nvPr/>
        </p:nvSpPr>
        <p:spPr bwMode="auto">
          <a:xfrm>
            <a:off x="457200" y="5577681"/>
            <a:ext cx="8012112"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i="1" dirty="0"/>
              <a:t>Note: GDP figures for all countries are measured in “international dollars” of equal value </a:t>
            </a:r>
          </a:p>
          <a:p>
            <a:pPr eaLnBrk="1" hangingPunct="1">
              <a:spcBef>
                <a:spcPct val="0"/>
              </a:spcBef>
              <a:buClrTx/>
              <a:buFontTx/>
              <a:buNone/>
            </a:pPr>
            <a:r>
              <a:rPr lang="en-US" altLang="en-US" sz="1600" i="1" dirty="0"/>
              <a:t>to U.S. dollars in 2005.</a:t>
            </a:r>
          </a:p>
          <a:p>
            <a:pPr eaLnBrk="1" hangingPunct="1">
              <a:spcBef>
                <a:spcPct val="0"/>
              </a:spcBef>
              <a:buClrTx/>
              <a:buFontTx/>
              <a:buNone/>
            </a:pPr>
            <a:r>
              <a:rPr lang="en-US" altLang="en-US" sz="1600" i="1" dirty="0"/>
              <a:t>Source: Penn World Table version </a:t>
            </a:r>
            <a:r>
              <a:rPr lang="en-US" altLang="en-US" sz="1600" i="1" dirty="0" smtClean="0"/>
              <a:t>6.3, </a:t>
            </a:r>
            <a:r>
              <a:rPr lang="en-US" altLang="en-US" sz="1600" i="1" dirty="0"/>
              <a:t>pwt.econ.upenn.edu. Used by permission of the </a:t>
            </a:r>
          </a:p>
          <a:p>
            <a:pPr eaLnBrk="1" hangingPunct="1">
              <a:spcBef>
                <a:spcPct val="0"/>
              </a:spcBef>
              <a:buClrTx/>
              <a:buFontTx/>
              <a:buNone/>
            </a:pPr>
            <a:r>
              <a:rPr lang="en-US" altLang="en-US" sz="1600" i="1" dirty="0"/>
              <a:t>Center for International Comparisons at the University of Pennsylvania</a:t>
            </a:r>
          </a:p>
        </p:txBody>
      </p:sp>
      <p:sp>
        <p:nvSpPr>
          <p:cNvPr id="7"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LO2</a:t>
            </a: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fontAlgn="auto" hangingPunct="1">
              <a:spcAft>
                <a:spcPts val="0"/>
              </a:spcAft>
              <a:defRPr/>
            </a:pPr>
            <a:r>
              <a:rPr lang="en-US" altLang="en-US" dirty="0">
                <a:ea typeface="+mj-ea"/>
              </a:rPr>
              <a:t>Modern Economic Growth Concluded</a:t>
            </a:r>
          </a:p>
        </p:txBody>
      </p:sp>
      <p:pic>
        <p:nvPicPr>
          <p:cNvPr id="2048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671638"/>
            <a:ext cx="6858000" cy="4805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fontAlgn="auto" hangingPunct="1">
              <a:spcAft>
                <a:spcPts val="0"/>
              </a:spcAft>
              <a:defRPr/>
            </a:pPr>
            <a:r>
              <a:rPr lang="en-US" altLang="en-US" dirty="0">
                <a:ea typeface="+mj-ea"/>
              </a:rPr>
              <a:t>Institutional Structures of Growth</a:t>
            </a:r>
          </a:p>
        </p:txBody>
      </p:sp>
      <p:sp>
        <p:nvSpPr>
          <p:cNvPr id="22531" name="Content Placeholder 2"/>
          <p:cNvSpPr>
            <a:spLocks noGrp="1"/>
          </p:cNvSpPr>
          <p:nvPr>
            <p:ph idx="1"/>
          </p:nvPr>
        </p:nvSpPr>
        <p:spPr>
          <a:xfrm>
            <a:off x="457200" y="1752600"/>
            <a:ext cx="7620000" cy="4800600"/>
          </a:xfrm>
        </p:spPr>
        <p:txBody>
          <a:bodyPr/>
          <a:lstStyle/>
          <a:p>
            <a:pPr lvl="1" eaLnBrk="1" hangingPunct="1">
              <a:buClr>
                <a:schemeClr val="accent1"/>
              </a:buClr>
            </a:pPr>
            <a:r>
              <a:rPr lang="en-US" altLang="en-US" sz="3200" dirty="0"/>
              <a:t>Strong property rights</a:t>
            </a:r>
          </a:p>
          <a:p>
            <a:pPr lvl="1" eaLnBrk="1" hangingPunct="1">
              <a:buClr>
                <a:schemeClr val="accent1"/>
              </a:buClr>
            </a:pPr>
            <a:r>
              <a:rPr lang="en-US" altLang="en-US" sz="3200" dirty="0"/>
              <a:t>Patents and copyrights</a:t>
            </a:r>
          </a:p>
          <a:p>
            <a:pPr lvl="1" eaLnBrk="1" hangingPunct="1">
              <a:buClr>
                <a:schemeClr val="accent1"/>
              </a:buClr>
            </a:pPr>
            <a:r>
              <a:rPr lang="en-US" altLang="en-US" sz="3200" dirty="0"/>
              <a:t>Efficient financial institutions</a:t>
            </a:r>
          </a:p>
          <a:p>
            <a:pPr lvl="1" eaLnBrk="1" hangingPunct="1">
              <a:buClr>
                <a:schemeClr val="accent1"/>
              </a:buClr>
            </a:pPr>
            <a:r>
              <a:rPr lang="en-US" altLang="en-US" sz="3200" dirty="0"/>
              <a:t>Literacy and widespread education</a:t>
            </a:r>
          </a:p>
          <a:p>
            <a:pPr lvl="1" eaLnBrk="1" hangingPunct="1">
              <a:buClr>
                <a:schemeClr val="accent1"/>
              </a:buClr>
            </a:pPr>
            <a:r>
              <a:rPr lang="en-US" altLang="en-US" sz="3200" dirty="0"/>
              <a:t>Free trade</a:t>
            </a:r>
          </a:p>
          <a:p>
            <a:pPr lvl="1" eaLnBrk="1" hangingPunct="1">
              <a:buClr>
                <a:schemeClr val="accent1"/>
              </a:buClr>
            </a:pPr>
            <a:r>
              <a:rPr lang="en-US" altLang="en-US" sz="3200" dirty="0"/>
              <a:t>Competitive market system</a:t>
            </a:r>
          </a:p>
        </p:txBody>
      </p:sp>
      <p:sp>
        <p:nvSpPr>
          <p:cNvPr id="5"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LO2</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 Office Color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Calibri"/>
        <a:ea typeface=""/>
        <a:cs typeface=""/>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Adjacency - Office Colors" id="{B1709EEF-8A2A-493D-BD1E-8A1E2C64C97E}" vid="{A56F7D82-2F02-47CE-B017-F41FC9221C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 - Office Colors</Template>
  <TotalTime>351</TotalTime>
  <Words>2984</Words>
  <Application>Microsoft Office PowerPoint</Application>
  <PresentationFormat>On-screen Show (4:3)</PresentationFormat>
  <Paragraphs>259</Paragraphs>
  <Slides>24</Slides>
  <Notes>24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MS PGothic</vt:lpstr>
      <vt:lpstr>MS PGothic</vt:lpstr>
      <vt:lpstr>Arial</vt:lpstr>
      <vt:lpstr>Calibri</vt:lpstr>
      <vt:lpstr>Tahoma</vt:lpstr>
      <vt:lpstr>Times New Roman</vt:lpstr>
      <vt:lpstr>Wingdings</vt:lpstr>
      <vt:lpstr>Adjacency - Office Colors</vt:lpstr>
      <vt:lpstr>Chapter 22</vt:lpstr>
      <vt:lpstr>Economic Growth</vt:lpstr>
      <vt:lpstr>Economic Growth Continued</vt:lpstr>
      <vt:lpstr>Economic Growth Concluded</vt:lpstr>
      <vt:lpstr>Modern Economic Growth</vt:lpstr>
      <vt:lpstr>Modern Economic Growth Continued</vt:lpstr>
      <vt:lpstr>Comparative Modern Economic Growth</vt:lpstr>
      <vt:lpstr>Modern Economic Growth Concluded</vt:lpstr>
      <vt:lpstr>Institutional Structures of Growth</vt:lpstr>
      <vt:lpstr>Determinants of Growth</vt:lpstr>
      <vt:lpstr>Determinants of Growth Continued</vt:lpstr>
      <vt:lpstr>Production Possibilities</vt:lpstr>
      <vt:lpstr>Labor and Productivity</vt:lpstr>
      <vt:lpstr>U.S. Economic Growth</vt:lpstr>
      <vt:lpstr>Accounting for Growth</vt:lpstr>
      <vt:lpstr>Accounting for Growth Continued</vt:lpstr>
      <vt:lpstr>Productivity Growth</vt:lpstr>
      <vt:lpstr>Productivity Growth Continued</vt:lpstr>
      <vt:lpstr>Productivity Growth Concluded</vt:lpstr>
      <vt:lpstr>Productivity Slowdown</vt:lpstr>
      <vt:lpstr>Global Competitiveness Index</vt:lpstr>
      <vt:lpstr>Is Growth Desirable?</vt:lpstr>
      <vt:lpstr>Economic Growth Defense</vt:lpstr>
      <vt:lpstr>Can Economic Growth Survive Population Decline?</vt:lpstr>
    </vt:vector>
  </TitlesOfParts>
  <Company>The McGraw-Hill Companies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Shannon Aucoin</dc:creator>
  <cp:lastModifiedBy>John Slonim</cp:lastModifiedBy>
  <cp:revision>74</cp:revision>
  <dcterms:created xsi:type="dcterms:W3CDTF">2013-07-10T15:17:55Z</dcterms:created>
  <dcterms:modified xsi:type="dcterms:W3CDTF">2018-01-17T11:50:26Z</dcterms:modified>
</cp:coreProperties>
</file>