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16"/>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issa Rueterbusch" initials="" lastIdx="3" clrIdx="0"/>
  <p:cmAuthor id="2" name="amy.chataginer@mgccc.edu" initials="a" lastIdx="1" clrIdx="1"/>
  <p:cmAuthor id="3" name="AW" initials="AW"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B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895" autoAdjust="0"/>
    <p:restoredTop sz="75469" autoAdjust="0"/>
  </p:normalViewPr>
  <p:slideViewPr>
    <p:cSldViewPr>
      <p:cViewPr varScale="1">
        <p:scale>
          <a:sx n="52" d="100"/>
          <a:sy n="52" d="100"/>
        </p:scale>
        <p:origin x="1996" y="4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19C5149F-B27B-46E9-89C0-EB3245160846}" type="datetimeFigureOut">
              <a:rPr lang="en-US" altLang="en-US"/>
              <a:pPr>
                <a:defRPr/>
              </a:pPr>
              <a:t>1/26/2018</a:t>
            </a:fld>
            <a:endParaRPr lang="en-US" alt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017642B-29F5-4E4A-8C66-3DD673BF0C48}" type="slidenum">
              <a:rPr lang="en-US" altLang="en-US"/>
              <a:pPr>
                <a:defRPr/>
              </a:pPr>
              <a:t>‹#›</a:t>
            </a:fld>
            <a:endParaRPr lang="en-US" altLang="en-US" dirty="0"/>
          </a:p>
        </p:txBody>
      </p:sp>
    </p:spTree>
    <p:extLst>
      <p:ext uri="{BB962C8B-B14F-4D97-AF65-F5344CB8AC3E}">
        <p14:creationId xmlns:p14="http://schemas.microsoft.com/office/powerpoint/2010/main" val="38391425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In this chapter, we investigate the basic variables that are used to evaluate the progress of an economy, including facts of the economy. We will examine the role of saving and investment in the growth of an economy and how uncertainty and demand and supply shocks impact the economy. When looking at demand shocks, we will compare outcomes based on flexible and sticky prices. </a:t>
            </a:r>
          </a:p>
          <a:p>
            <a:endParaRPr lang="en-US" alt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0502344D-4D6D-4075-AF6D-20CB5069CCF7}" type="slidenum">
              <a:rPr lang="en-US" altLang="en-US"/>
              <a:pPr/>
              <a:t>1</a:t>
            </a:fld>
            <a:endParaRPr lang="en-US" altLang="en-US" dirty="0"/>
          </a:p>
        </p:txBody>
      </p:sp>
    </p:spTree>
    <p:extLst>
      <p:ext uri="{BB962C8B-B14F-4D97-AF65-F5344CB8AC3E}">
        <p14:creationId xmlns:p14="http://schemas.microsoft.com/office/powerpoint/2010/main" val="6221360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In this graph, we see that under flexible prices, production will stay the same and demand will shift in response to the demand shock. Price is able to adjust either up or down depending on if there is a positive or negative demand shock.</a:t>
            </a:r>
          </a:p>
        </p:txBody>
      </p:sp>
    </p:spTree>
    <p:extLst>
      <p:ext uri="{BB962C8B-B14F-4D97-AF65-F5344CB8AC3E}">
        <p14:creationId xmlns:p14="http://schemas.microsoft.com/office/powerpoint/2010/main" val="11644060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In this graph, we see what happens when prices are not flexible. Since the price is fixed, the shift in the demand curve causes a change in the units supplied at that price level. When the demand shifts downward, the economy will suffer as firms that make the goods will cut production and lay off workers which can cause falling GDP and rising unemployment.</a:t>
            </a:r>
          </a:p>
        </p:txBody>
      </p:sp>
    </p:spTree>
    <p:extLst>
      <p:ext uri="{BB962C8B-B14F-4D97-AF65-F5344CB8AC3E}">
        <p14:creationId xmlns:p14="http://schemas.microsoft.com/office/powerpoint/2010/main" val="5984138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Not all prices are sticky or slow to change. Many commodities such as corn, oil, and natural gas feature extremely flexible prices and can literally react in seconds to changes in supply and demand. Prices for final goods and services consumed by people tend to be quite sticky. The degree of the stickiness can be measured by looking at the length of time between the change in the market and the price changes in goods and services. This table illustrates the stickiness of some common goods and services.</a:t>
            </a:r>
          </a:p>
        </p:txBody>
      </p:sp>
    </p:spTree>
    <p:extLst>
      <p:ext uri="{BB962C8B-B14F-4D97-AF65-F5344CB8AC3E}">
        <p14:creationId xmlns:p14="http://schemas.microsoft.com/office/powerpoint/2010/main" val="11099829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In the long run view, all prices are flexible and price stickiness will moderate. Even if a firm must make short run adjustments to adapt to shocks, in the long run it does not have to stick with that policy.</a:t>
            </a:r>
          </a:p>
        </p:txBody>
      </p:sp>
    </p:spTree>
    <p:extLst>
      <p:ext uri="{BB962C8B-B14F-4D97-AF65-F5344CB8AC3E}">
        <p14:creationId xmlns:p14="http://schemas.microsoft.com/office/powerpoint/2010/main" val="25094602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Economists disagreed vigorously about the causes of the Great Recession and the best ways to speed a recovery. Hyman Minksy believed that severe recessions are often preceded by asset-price bubbles — periods during which euphoria and debt-fueled speculation cause the price of one or more financial assets to irrationally skyrocket before collapsing down to more realistic levels. Economists of the so-called Austrian School also blame bubbles for severe recessions, but they put the blame for bubbles not on euphoria but on government actions that they say keep interest rates too low. </a:t>
            </a:r>
          </a:p>
          <a:p>
            <a:r>
              <a:rPr lang="en-US" altLang="en-US" dirty="0"/>
              <a:t>Regarding solutions, the opinion in favor of government stimulus was the most commonly held view among economists and the government in fact did push interest rates very low while also massively increasing government spending. Other economists believed that the economy needed a structural adjustment. They wanted the government to mostly hang back, let inefficient firms go bankrupt, and allow the invisible hand to reallocate resources.</a:t>
            </a:r>
          </a:p>
        </p:txBody>
      </p:sp>
    </p:spTree>
    <p:extLst>
      <p:ext uri="{BB962C8B-B14F-4D97-AF65-F5344CB8AC3E}">
        <p14:creationId xmlns:p14="http://schemas.microsoft.com/office/powerpoint/2010/main" val="1415062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Fluctuations in output and employment are often referred to as the business cycle. A recession is a period where output and living standards decline; what precisely occurred from 2007-2009, what has come to be called the Great Recession. There are many different measures used by economists to evaluate how economies operate and how their performances might be improved. Chief among these are real GDP, unemployment, and inflation. Real GDP (gross domestic product) measures the value of final goods and services produced within the borders of a country during a specific period of time, usually a year. Real GDP is calculated by taking nominal GDP, which measures the dollar value of the goods and services at their current prices, and statistically eliminating the price changes that have occurred over time.</a:t>
            </a:r>
          </a:p>
          <a:p>
            <a:r>
              <a:rPr lang="en-US" altLang="en-US" dirty="0"/>
              <a:t>Unemployment is another important measure. High rates of unemployment are undesirable because they indicate that a large portion of the workforce is not producing. Inflation, the third measure, looks at the increases in the overall level of prices. High levels of inflation mean that it will cost the average family more to purchase the same goods and services.</a:t>
            </a:r>
          </a:p>
        </p:txBody>
      </p:sp>
    </p:spTree>
    <p:extLst>
      <p:ext uri="{BB962C8B-B14F-4D97-AF65-F5344CB8AC3E}">
        <p14:creationId xmlns:p14="http://schemas.microsoft.com/office/powerpoint/2010/main" val="3802532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Macroeconomic models are used to clarify many important questions about the power and limits of government economic policy. The answers to these questions are critical because countries experience vastly different economic results. The models help explain why large differences occur and how government policies can influence rates of growth, unemployment, and inflation.</a:t>
            </a:r>
          </a:p>
        </p:txBody>
      </p:sp>
    </p:spTree>
    <p:extLst>
      <p:ext uri="{BB962C8B-B14F-4D97-AF65-F5344CB8AC3E}">
        <p14:creationId xmlns:p14="http://schemas.microsoft.com/office/powerpoint/2010/main" val="2635930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These rates reflect the performance of the economy in the United States. When compared with other countries during the same period, we see vastly different results.</a:t>
            </a:r>
          </a:p>
        </p:txBody>
      </p:sp>
    </p:spTree>
    <p:extLst>
      <p:ext uri="{BB962C8B-B14F-4D97-AF65-F5344CB8AC3E}">
        <p14:creationId xmlns:p14="http://schemas.microsoft.com/office/powerpoint/2010/main" val="2119680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Industrial Revolution created a major shift in economic growth. Output began to rise much faster than population growth, leading to ever-increasing living standards in the industrialized countries. In countries that were not industrialized but rather still relied on agricultural industries, the growth rates tended to be much slower. This led to great differences today in the living standards of countries.</a:t>
            </a:r>
          </a:p>
        </p:txBody>
      </p:sp>
    </p:spTree>
    <p:extLst>
      <p:ext uri="{BB962C8B-B14F-4D97-AF65-F5344CB8AC3E}">
        <p14:creationId xmlns:p14="http://schemas.microsoft.com/office/powerpoint/2010/main" val="16425434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Global Perspective demonstrates the disparity of GDP that exists in the world today. The citizens of the richest nations have a standard of living more than 50 times higher than the citizens of the poorest countries. Prior to the Industrial Revolution, this gap was much narrower as countries were more equal.</a:t>
            </a:r>
          </a:p>
        </p:txBody>
      </p:sp>
    </p:spTree>
    <p:extLst>
      <p:ext uri="{BB962C8B-B14F-4D97-AF65-F5344CB8AC3E}">
        <p14:creationId xmlns:p14="http://schemas.microsoft.com/office/powerpoint/2010/main" val="1291592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At the heart of economic growth is the principle that to raise standards of living over time, an economy must devote some of its current output to increasing future output. This requires both saving and investment. Saving occurs when current consumption is less than current output, and investment occurs when resources are devoted to increasing future output. While households are the principal source of savings, businesses are the principal economic investors. The savings of households are collected by banks and other financial institutions which lend the funds to businesses who can invest it in equipment, factories, and other capital goods.</a:t>
            </a:r>
          </a:p>
        </p:txBody>
      </p:sp>
    </p:spTree>
    <p:extLst>
      <p:ext uri="{BB962C8B-B14F-4D97-AF65-F5344CB8AC3E}">
        <p14:creationId xmlns:p14="http://schemas.microsoft.com/office/powerpoint/2010/main" val="24817981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No one knows what the future holds. This uncertainty complicates decisions about savings and investments. Shocks occur when unexpected situations occur. Economies are exposed to both demand shocks and supply shocks. Demand shocks are unexpected changes in the demand for goods and services, while supply shocks involve unexpected changes in the supply of goods and services. These shocks can be caused by many factors. </a:t>
            </a:r>
          </a:p>
          <a:p>
            <a:endParaRPr lang="en-US" altLang="en-US" dirty="0"/>
          </a:p>
        </p:txBody>
      </p:sp>
    </p:spTree>
    <p:extLst>
      <p:ext uri="{BB962C8B-B14F-4D97-AF65-F5344CB8AC3E}">
        <p14:creationId xmlns:p14="http://schemas.microsoft.com/office/powerpoint/2010/main" val="10084532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If prices are flexible, the market price will be able to adjust to unexpected changes in demand. There would be no short-run fluctuations in output, production levels would remain constant, and unemployment levels would remain the same. In reality, many prices are inflexible and not able to change rapidly in response to unexpected demand changes. Since the price cannot change, businesses must pursue other avenues such as changing production to match the demand. They may store inventory to help with unexpected surges in demand, but this is very costly.</a:t>
            </a:r>
          </a:p>
        </p:txBody>
      </p:sp>
    </p:spTree>
    <p:extLst>
      <p:ext uri="{BB962C8B-B14F-4D97-AF65-F5344CB8AC3E}">
        <p14:creationId xmlns:p14="http://schemas.microsoft.com/office/powerpoint/2010/main" val="2287381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88657A85-16BC-4205-8A35-BE1329F8EFFB}"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6"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2759824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050FBD7F-2BD7-46DC-8ED8-E8C9AB063712}"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6"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1029902992"/>
      </p:ext>
    </p:extLst>
  </p:cSld>
  <p:clrMapOvr>
    <a:masterClrMapping/>
  </p:clrMapOvr>
  <p:hf sldNum="0"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FB7CE082-4CF2-4AF5-AC6C-F42CE8A7CBDA}"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6"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3822987114"/>
      </p:ext>
    </p:extLst>
  </p:cSld>
  <p:clrMapOvr>
    <a:masterClrMapping/>
  </p:clrMapOvr>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5"/>
          <p:cNvSpPr txBox="1">
            <a:spLocks noChangeArrowheads="1"/>
          </p:cNvSpPr>
          <p:nvPr/>
        </p:nvSpPr>
        <p:spPr bwMode="auto">
          <a:xfrm>
            <a:off x="7143750" y="6540500"/>
            <a:ext cx="1782763" cy="179388"/>
          </a:xfrm>
          <a:prstGeom prst="rect">
            <a:avLst/>
          </a:prstGeom>
          <a:noFill/>
          <a:ln w="9525">
            <a:noFill/>
            <a:round/>
            <a:headEnd/>
            <a:tailEnd/>
          </a:ln>
          <a:effectLst/>
        </p:spPr>
        <p:txBody>
          <a:bodyPr lIns="0" tIns="0" rIns="0" bIns="0"/>
          <a:lstStyle>
            <a:lvl1pPr>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1pPr>
            <a:lvl2pPr marL="742950" indent="-28575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2pPr>
            <a:lvl3pPr marL="1143000" indent="-22860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3pPr>
            <a:lvl4pPr marL="1600200" indent="-22860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4pPr>
            <a:lvl5pPr marL="2057400" indent="-22860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9pPr>
          </a:lstStyle>
          <a:p>
            <a:pPr algn="r" eaLnBrk="1" hangingPunct="1">
              <a:lnSpc>
                <a:spcPct val="102000"/>
              </a:lnSpc>
              <a:buFont typeface="Wingdings" panose="05000000000000000000" pitchFamily="2" charset="2"/>
              <a:buNone/>
              <a:defRPr/>
            </a:pPr>
            <a:r>
              <a:rPr lang="en-US" altLang="en-US" sz="1000" dirty="0">
                <a:cs typeface="Tahoma" panose="020B0604030504040204" pitchFamily="34" charset="0"/>
              </a:rPr>
              <a:t>26-</a:t>
            </a:r>
            <a:fld id="{53486C89-CD06-4035-BE8A-8E77DC633AFC}" type="slidenum">
              <a:rPr lang="en-US" altLang="en-US" sz="1000" smtClean="0">
                <a:cs typeface="Tahoma" panose="020B0604030504040204" pitchFamily="34" charset="0"/>
              </a:rPr>
              <a:pPr algn="r" eaLnBrk="1" hangingPunct="1">
                <a:lnSpc>
                  <a:spcPct val="102000"/>
                </a:lnSpc>
                <a:buFont typeface="Wingdings" panose="05000000000000000000" pitchFamily="2" charset="2"/>
                <a:buNone/>
                <a:defRPr/>
              </a:pPr>
              <a:t>‹#›</a:t>
            </a:fld>
            <a:endParaRPr lang="en-US" altLang="en-US" sz="1000" dirty="0">
              <a:cs typeface="Tahoma" panose="020B0604030504040204" pitchFamily="34" charset="0"/>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dirty="0"/>
              <a:t>LO</a:t>
            </a:r>
          </a:p>
        </p:txBody>
      </p:sp>
      <p:sp>
        <p:nvSpPr>
          <p:cNvPr id="6" name="Footer Placeholder 4"/>
          <p:cNvSpPr>
            <a:spLocks noGrp="1"/>
          </p:cNvSpPr>
          <p:nvPr>
            <p:ph type="ftr" sz="quarter" idx="11"/>
          </p:nvPr>
        </p:nvSpPr>
        <p:spPr/>
        <p:txBody>
          <a:bodyPr rtlCol="0"/>
          <a:lstStyle>
            <a:lvl1pPr>
              <a:defRPr>
                <a:latin typeface="Calibri" panose="020F0502020204030204" pitchFamily="34" charset="0"/>
                <a:ea typeface="+mn-ea"/>
                <a:cs typeface="Arial" panose="020B0604020202020204" pitchFamily="34" charset="0"/>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smtClean="0"/>
            </a:lvl1pPr>
          </a:lstStyle>
          <a:p>
            <a:pPr>
              <a:defRPr/>
            </a:pPr>
            <a:fld id="{8C00DA2B-7612-4AAA-A02E-0F072A03584D}" type="slidenum">
              <a:rPr lang="en-US" altLang="en-US"/>
              <a:pPr>
                <a:defRPr/>
              </a:pPr>
              <a:t>‹#›</a:t>
            </a:fld>
            <a:endParaRPr lang="en-US" altLang="en-US" dirty="0"/>
          </a:p>
        </p:txBody>
      </p:sp>
    </p:spTree>
    <p:extLst>
      <p:ext uri="{BB962C8B-B14F-4D97-AF65-F5344CB8AC3E}">
        <p14:creationId xmlns:p14="http://schemas.microsoft.com/office/powerpoint/2010/main" val="1747200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7F3E387B-3F37-41EC-876C-DDEBB1665C95}"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6"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282812051"/>
      </p:ext>
    </p:extLst>
  </p:cSld>
  <p:clrMapOvr>
    <a:masterClrMapping/>
  </p:clrMapOvr>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A8294ACA-7BA5-41CF-AED5-2F8D179034A0}" type="slidenum">
              <a:rPr lang="en-US" altLang="en-US"/>
              <a:pPr>
                <a:defRPr/>
              </a:pPr>
              <a:t>‹#›</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7"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1566820612"/>
      </p:ext>
    </p:extLst>
  </p:cSld>
  <p:clrMapOvr>
    <a:masterClrMapping/>
  </p:clrMapOvr>
  <p:hf sldNum="0"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ln/>
        </p:spPr>
        <p:txBody>
          <a:bodyPr/>
          <a:lstStyle>
            <a:lvl1pPr>
              <a:defRPr/>
            </a:lvl1pPr>
          </a:lstStyle>
          <a:p>
            <a:pPr>
              <a:defRPr/>
            </a:pPr>
            <a:fld id="{7F23D6BC-D5B6-4608-9E56-71502EB53669}" type="slidenum">
              <a:rPr lang="en-US" altLang="en-US"/>
              <a:pPr>
                <a:defRPr/>
              </a:pPr>
              <a:t>‹#›</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9"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1043361511"/>
      </p:ext>
    </p:extLst>
  </p:cSld>
  <p:clrMapOvr>
    <a:masterClrMapping/>
  </p:clrMapOvr>
  <p:hf sldNum="0"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a:ln/>
        </p:spPr>
        <p:txBody>
          <a:bodyPr/>
          <a:lstStyle>
            <a:lvl1pPr>
              <a:defRPr/>
            </a:lvl1pPr>
          </a:lstStyle>
          <a:p>
            <a:pPr>
              <a:defRPr/>
            </a:pPr>
            <a:fld id="{99C89F8A-0803-47F7-8E87-3007A96D7377}" type="slidenum">
              <a:rPr lang="en-US" altLang="en-US"/>
              <a:pPr>
                <a:defRPr/>
              </a:pPr>
              <a:t>‹#›</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5" name="Date Placeholder 3"/>
          <p:cNvSpPr>
            <a:spLocks noGrp="1"/>
          </p:cNvSpPr>
          <p:nvPr>
            <p:ph type="dt" sz="half" idx="12"/>
          </p:nvPr>
        </p:nvSpPr>
        <p:spPr/>
        <p:txBody>
          <a:bodyPr/>
          <a:lstStyle>
            <a:lvl1pPr>
              <a:defRPr/>
            </a:lvl1pPr>
          </a:lstStyle>
          <a:p>
            <a:pPr>
              <a:defRPr/>
            </a:pPr>
            <a:r>
              <a:rPr lang="en-US" dirty="0"/>
              <a:t>McGraw-Hill/Irwin</a:t>
            </a:r>
          </a:p>
        </p:txBody>
      </p:sp>
      <p:sp>
        <p:nvSpPr>
          <p:cNvPr id="6" name="Rectangle 5"/>
          <p:cNvSpPr txBox="1">
            <a:spLocks noChangeArrowheads="1"/>
          </p:cNvSpPr>
          <p:nvPr userDrawn="1"/>
        </p:nvSpPr>
        <p:spPr bwMode="auto">
          <a:xfrm>
            <a:off x="7143750" y="6540500"/>
            <a:ext cx="1782763" cy="179388"/>
          </a:xfrm>
          <a:prstGeom prst="rect">
            <a:avLst/>
          </a:prstGeom>
          <a:noFill/>
          <a:ln w="9525">
            <a:noFill/>
            <a:round/>
            <a:headEnd/>
            <a:tailEnd/>
          </a:ln>
          <a:effectLst/>
        </p:spPr>
        <p:txBody>
          <a:bodyPr lIns="0" tIns="0" rIns="0" bIns="0"/>
          <a:lstStyle>
            <a:lvl1pPr>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1pPr>
            <a:lvl2pPr marL="742950" indent="-28575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2pPr>
            <a:lvl3pPr marL="1143000" indent="-22860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3pPr>
            <a:lvl4pPr marL="1600200" indent="-22860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4pPr>
            <a:lvl5pPr marL="2057400" indent="-22860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9pPr>
          </a:lstStyle>
          <a:p>
            <a:pPr algn="r" eaLnBrk="1" hangingPunct="1">
              <a:lnSpc>
                <a:spcPct val="102000"/>
              </a:lnSpc>
              <a:buFont typeface="Wingdings" panose="05000000000000000000" pitchFamily="2" charset="2"/>
              <a:buNone/>
              <a:defRPr/>
            </a:pPr>
            <a:r>
              <a:rPr lang="en-US" altLang="en-US" sz="1000" dirty="0">
                <a:cs typeface="Tahoma" panose="020B0604030504040204" pitchFamily="34" charset="0"/>
              </a:rPr>
              <a:t>26-</a:t>
            </a:r>
            <a:fld id="{53486C89-CD06-4035-BE8A-8E77DC633AFC}" type="slidenum">
              <a:rPr lang="en-US" altLang="en-US" sz="1000" smtClean="0">
                <a:cs typeface="Tahoma" panose="020B0604030504040204" pitchFamily="34" charset="0"/>
              </a:rPr>
              <a:pPr algn="r" eaLnBrk="1" hangingPunct="1">
                <a:lnSpc>
                  <a:spcPct val="102000"/>
                </a:lnSpc>
                <a:buFont typeface="Wingdings" panose="05000000000000000000" pitchFamily="2" charset="2"/>
                <a:buNone/>
                <a:defRPr/>
              </a:pPr>
              <a:t>‹#›</a:t>
            </a:fld>
            <a:endParaRPr lang="en-US" altLang="en-US" sz="1000" dirty="0">
              <a:cs typeface="Tahoma" panose="020B0604030504040204" pitchFamily="34" charset="0"/>
            </a:endParaRPr>
          </a:p>
        </p:txBody>
      </p:sp>
    </p:spTree>
    <p:extLst>
      <p:ext uri="{BB962C8B-B14F-4D97-AF65-F5344CB8AC3E}">
        <p14:creationId xmlns:p14="http://schemas.microsoft.com/office/powerpoint/2010/main" val="1288617663"/>
      </p:ext>
    </p:extLst>
  </p:cSld>
  <p:clrMapOvr>
    <a:masterClrMapping/>
  </p:clrMapOvr>
  <p:hf sldNum="0"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A28571A0-678B-4421-B41E-29221657E336}" type="slidenum">
              <a:rPr lang="en-US" altLang="en-US"/>
              <a:pPr>
                <a:defRPr/>
              </a:pPr>
              <a:t>‹#›</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4"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1516595605"/>
      </p:ext>
    </p:extLst>
  </p:cSld>
  <p:clrMapOvr>
    <a:masterClrMapping/>
  </p:clrMapOvr>
  <p:hf sldNum="0"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4"/>
          </p:nvPr>
        </p:nvSpPr>
        <p:spPr>
          <a:ln/>
        </p:spPr>
        <p:txBody>
          <a:bodyPr/>
          <a:lstStyle>
            <a:lvl1pPr>
              <a:defRPr/>
            </a:lvl1pPr>
          </a:lstStyle>
          <a:p>
            <a:pPr>
              <a:defRPr/>
            </a:pPr>
            <a:fld id="{0F54D741-0417-4D33-A5C8-5EB21E8C069C}" type="slidenum">
              <a:rPr lang="en-US" altLang="en-US"/>
              <a:pPr>
                <a:defRPr/>
              </a:pPr>
              <a:t>‹#›</a:t>
            </a:fld>
            <a:endParaRPr lang="en-US" altLang="en-US" dirty="0"/>
          </a:p>
        </p:txBody>
      </p:sp>
      <p:sp>
        <p:nvSpPr>
          <p:cNvPr id="6" name="Footer Placeholder 4"/>
          <p:cNvSpPr>
            <a:spLocks noGrp="1"/>
          </p:cNvSpPr>
          <p:nvPr>
            <p:ph type="ftr" sz="quarter" idx="15"/>
          </p:nvPr>
        </p:nvSpPr>
        <p:spPr/>
        <p:txBody>
          <a:bodyPr/>
          <a:lstStyle>
            <a:lvl1pPr>
              <a:defRPr/>
            </a:lvl1pPr>
          </a:lstStyle>
          <a:p>
            <a:pPr>
              <a:defRPr/>
            </a:pPr>
            <a:r>
              <a:rPr lang="en-US" altLang="en-US" dirty="0"/>
              <a:t>Copyright © 2015 by McGraw-Hill Education. All rights reserved.</a:t>
            </a:r>
          </a:p>
        </p:txBody>
      </p:sp>
      <p:sp>
        <p:nvSpPr>
          <p:cNvPr id="7" name="Date Placeholder 3"/>
          <p:cNvSpPr>
            <a:spLocks noGrp="1"/>
          </p:cNvSpPr>
          <p:nvPr>
            <p:ph type="dt" sz="half" idx="16"/>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3321404342"/>
      </p:ext>
    </p:extLst>
  </p:cSld>
  <p:clrMapOvr>
    <a:masterClrMapping/>
  </p:clrMapOvr>
  <p:hf sldNum="0"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89EA0CA5-B403-4E29-B213-B18C3C42F5A6}" type="slidenum">
              <a:rPr lang="en-US" altLang="en-US"/>
              <a:pPr>
                <a:defRPr/>
              </a:pPr>
              <a:t>‹#›</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7"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1646822842"/>
      </p:ext>
    </p:extLst>
  </p:cSld>
  <p:clrMapOvr>
    <a:masterClrMapping/>
  </p:clrMapOvr>
  <p:hf sldNum="0"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smtClean="0">
                <a:solidFill>
                  <a:srgbClr val="FFFFFF"/>
                </a:solidFill>
              </a:defRPr>
            </a:lvl1pPr>
          </a:lstStyle>
          <a:p>
            <a:pPr>
              <a:defRPr/>
            </a:pPr>
            <a:fld id="{928159C9-AE1D-49CA-891C-F35F2FCEAC4E}" type="slidenum">
              <a:rPr lang="en-US" altLang="en-US"/>
              <a:pPr>
                <a:defRPr/>
              </a:pPr>
              <a:t>‹#›</a:t>
            </a:fld>
            <a:endParaRPr lang="en-US" altLang="en-US" dirty="0"/>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chemeClr val="bg2"/>
                </a:solidFill>
              </a:defRPr>
            </a:lvl1pPr>
          </a:lstStyle>
          <a:p>
            <a:pPr>
              <a:defRPr/>
            </a:pPr>
            <a:r>
              <a:rPr lang="en-US" altLang="en-US" dirty="0"/>
              <a:t>Copyright © 2015 by McGraw-Hill Education. All rights reserved.</a:t>
            </a:r>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latin typeface="Calibri" panose="020F0502020204030204" pitchFamily="34" charset="0"/>
                <a:ea typeface="+mn-ea"/>
                <a:cs typeface="Arial" panose="020B0604020202020204" pitchFamily="34" charset="0"/>
              </a:defRPr>
            </a:lvl1pPr>
          </a:lstStyle>
          <a:p>
            <a:pPr>
              <a:defRPr/>
            </a:pPr>
            <a:r>
              <a:rPr lang="en-US" dirty="0"/>
              <a:t>McGraw-Hill/Irwin</a:t>
            </a:r>
          </a:p>
        </p:txBody>
      </p:sp>
      <p:sp>
        <p:nvSpPr>
          <p:cNvPr id="9" name="Footer Placeholder 4"/>
          <p:cNvSpPr txBox="1">
            <a:spLocks noGrp="1"/>
          </p:cNvSpPr>
          <p:nvPr userDrawn="1"/>
        </p:nvSpPr>
        <p:spPr bwMode="auto">
          <a:xfrm>
            <a:off x="50800" y="6652419"/>
            <a:ext cx="8432800" cy="251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000" b="1" i="1" dirty="0">
                <a:latin typeface="Times New Roman" panose="02020603050405020304" pitchFamily="18" charset="0"/>
              </a:rPr>
              <a:t>Copyright © 2018 McGraw-Hill Education. All rights reserved. No reproduction or distribution without the prior written consent of McGraw-Hill Education.</a:t>
            </a:r>
            <a:endParaRPr lang="en-US" altLang="en-US" sz="1800" dirty="0"/>
          </a:p>
        </p:txBody>
      </p:sp>
    </p:spTree>
  </p:cSld>
  <p:clrMap bg1="lt1" tx1="dk1" bg2="lt2" tx2="dk2" accent1="accent1" accent2="accent2" accent3="accent3" accent4="accent4" accent5="accent5" accent6="accent6" hlink="hlink" folHlink="folHlink"/>
  <p:sldLayoutIdLst>
    <p:sldLayoutId id="2147483741" r:id="rId1"/>
    <p:sldLayoutId id="214748375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hf sldNum="0" hdr="0"/>
  <p:txStyles>
    <p:titleStyle>
      <a:lvl1pPr algn="l" rtl="0" eaLnBrk="0" fontAlgn="base" hangingPunct="0">
        <a:spcBef>
          <a:spcPct val="0"/>
        </a:spcBef>
        <a:spcAft>
          <a:spcPct val="0"/>
        </a:spcAft>
        <a:defRPr sz="4600" kern="1200" spc="-100">
          <a:solidFill>
            <a:schemeClr val="tx2"/>
          </a:solidFill>
          <a:latin typeface="+mj-lt"/>
          <a:ea typeface="MS PGothic" panose="020B0600070205080204" pitchFamily="34" charset="-128"/>
          <a:cs typeface="+mj-cs"/>
        </a:defRPr>
      </a:lvl1pPr>
      <a:lvl2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2pPr>
      <a:lvl3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3pPr>
      <a:lvl4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4pPr>
      <a:lvl5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5pPr>
      <a:lvl6pPr marL="457200" algn="l" rtl="0" fontAlgn="base">
        <a:spcBef>
          <a:spcPct val="0"/>
        </a:spcBef>
        <a:spcAft>
          <a:spcPct val="0"/>
        </a:spcAft>
        <a:defRPr sz="4600">
          <a:solidFill>
            <a:schemeClr val="tx2"/>
          </a:solidFill>
          <a:latin typeface="Tahoma" panose="020B0604030504040204" pitchFamily="34" charset="0"/>
        </a:defRPr>
      </a:lvl6pPr>
      <a:lvl7pPr marL="914400" algn="l" rtl="0" fontAlgn="base">
        <a:spcBef>
          <a:spcPct val="0"/>
        </a:spcBef>
        <a:spcAft>
          <a:spcPct val="0"/>
        </a:spcAft>
        <a:defRPr sz="4600">
          <a:solidFill>
            <a:schemeClr val="tx2"/>
          </a:solidFill>
          <a:latin typeface="Tahoma" panose="020B0604030504040204" pitchFamily="34" charset="0"/>
        </a:defRPr>
      </a:lvl7pPr>
      <a:lvl8pPr marL="1371600" algn="l" rtl="0" fontAlgn="base">
        <a:spcBef>
          <a:spcPct val="0"/>
        </a:spcBef>
        <a:spcAft>
          <a:spcPct val="0"/>
        </a:spcAft>
        <a:defRPr sz="4600">
          <a:solidFill>
            <a:schemeClr val="tx2"/>
          </a:solidFill>
          <a:latin typeface="Tahoma" panose="020B0604030504040204" pitchFamily="34" charset="0"/>
        </a:defRPr>
      </a:lvl8pPr>
      <a:lvl9pPr marL="1828800" algn="l" rtl="0" fontAlgn="base">
        <a:spcBef>
          <a:spcPct val="0"/>
        </a:spcBef>
        <a:spcAft>
          <a:spcPct val="0"/>
        </a:spcAft>
        <a:defRPr sz="4600">
          <a:solidFill>
            <a:schemeClr val="tx2"/>
          </a:solidFill>
          <a:latin typeface="Tahoma" panose="020B0604030504040204" pitchFamily="34" charset="0"/>
        </a:defRPr>
      </a:lvl9pPr>
    </p:titleStyle>
    <p:body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S PGothic" panose="020B0600070205080204" pitchFamily="34" charset="-128"/>
          <a:cs typeface="+mn-cs"/>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S PGothic" panose="020B0600070205080204" pitchFamily="34" charset="-128"/>
          <a:cs typeface="+mn-cs"/>
        </a:defRPr>
      </a:lvl2pPr>
      <a:lvl3pPr marL="1004888" indent="-228600" algn="l" rtl="0" eaLnBrk="0" fontAlgn="base" hangingPunct="0">
        <a:spcBef>
          <a:spcPct val="20000"/>
        </a:spcBef>
        <a:spcAft>
          <a:spcPct val="0"/>
        </a:spcAft>
        <a:buClr>
          <a:srgbClr val="9BBB59"/>
        </a:buClr>
        <a:buFont typeface="Arial" panose="020B0604020202020204" pitchFamily="34" charset="0"/>
        <a:buChar char="•"/>
        <a:defRPr kern="1200">
          <a:solidFill>
            <a:schemeClr val="tx1"/>
          </a:solidFill>
          <a:latin typeface="+mn-lt"/>
          <a:ea typeface="MS PGothic" panose="020B0600070205080204" pitchFamily="34" charset="-128"/>
          <a:cs typeface="+mn-cs"/>
        </a:defRPr>
      </a:lvl3pPr>
      <a:lvl4pPr marL="1279525" indent="-228600" algn="l" rtl="0" eaLnBrk="0" fontAlgn="base" hangingPunct="0">
        <a:spcBef>
          <a:spcPct val="20000"/>
        </a:spcBef>
        <a:spcAft>
          <a:spcPct val="0"/>
        </a:spcAft>
        <a:buClr>
          <a:srgbClr val="8064A2"/>
        </a:buClr>
        <a:buFont typeface="Arial" panose="020B0604020202020204" pitchFamily="34" charset="0"/>
        <a:buChar char="•"/>
        <a:defRPr sz="1600" kern="1200">
          <a:solidFill>
            <a:schemeClr val="tx1"/>
          </a:solidFill>
          <a:latin typeface="+mn-lt"/>
          <a:ea typeface="MS PGothic" panose="020B0600070205080204" pitchFamily="34" charset="-128"/>
          <a:cs typeface="+mn-cs"/>
        </a:defRPr>
      </a:lvl4pPr>
      <a:lvl5pPr marL="1554163" indent="-228600" algn="l" rtl="0" eaLnBrk="0" fontAlgn="base" hangingPunct="0">
        <a:spcBef>
          <a:spcPct val="20000"/>
        </a:spcBef>
        <a:spcAft>
          <a:spcPct val="0"/>
        </a:spcAft>
        <a:buClr>
          <a:srgbClr val="4BACC6"/>
        </a:buClr>
        <a:buFont typeface="Arial" panose="020B0604020202020204" pitchFamily="34" charset="0"/>
        <a:buChar char="•"/>
        <a:defRPr sz="1400" kern="1200">
          <a:solidFill>
            <a:schemeClr val="tx1"/>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p:txBody>
          <a:bodyPr/>
          <a:lstStyle/>
          <a:p>
            <a:pPr eaLnBrk="1" fontAlgn="auto" hangingPunct="1">
              <a:spcAft>
                <a:spcPts val="0"/>
              </a:spcAft>
              <a:defRPr/>
            </a:pPr>
            <a:r>
              <a:rPr lang="en-US" altLang="en-US" dirty="0">
                <a:ea typeface="+mj-ea"/>
              </a:rPr>
              <a:t>Chapter </a:t>
            </a:r>
            <a:r>
              <a:rPr lang="en-US" altLang="en-US" dirty="0" smtClean="0">
                <a:ea typeface="+mj-ea"/>
              </a:rPr>
              <a:t>20</a:t>
            </a:r>
            <a:endParaRPr lang="en-US" altLang="en-US" dirty="0">
              <a:ea typeface="+mj-ea"/>
            </a:endParaRPr>
          </a:p>
        </p:txBody>
      </p:sp>
      <p:sp>
        <p:nvSpPr>
          <p:cNvPr id="5123" name="Subtitle 2"/>
          <p:cNvSpPr>
            <a:spLocks noGrp="1"/>
          </p:cNvSpPr>
          <p:nvPr>
            <p:ph type="subTitle" idx="1"/>
          </p:nvPr>
        </p:nvSpPr>
        <p:spPr/>
        <p:txBody>
          <a:bodyPr rtlCol="0">
            <a:noAutofit/>
          </a:bodyPr>
          <a:lstStyle/>
          <a:p>
            <a:pPr eaLnBrk="1" fontAlgn="auto" hangingPunct="1">
              <a:spcAft>
                <a:spcPts val="0"/>
              </a:spcAft>
              <a:defRPr/>
            </a:pPr>
            <a:r>
              <a:rPr lang="en-US" altLang="en-US" sz="3600" dirty="0">
                <a:solidFill>
                  <a:schemeClr val="tx1">
                    <a:lumMod val="50000"/>
                    <a:lumOff val="50000"/>
                  </a:schemeClr>
                </a:solidFill>
                <a:latin typeface="+mj-lt"/>
                <a:ea typeface="+mn-ea"/>
              </a:rPr>
              <a:t>An Introduction to Macroeconomics</a:t>
            </a:r>
          </a:p>
        </p:txBody>
      </p:sp>
      <p:pic>
        <p:nvPicPr>
          <p:cNvPr id="5" name="Picture 4"/>
          <p:cNvPicPr>
            <a:picLocks noChangeAspect="1"/>
          </p:cNvPicPr>
          <p:nvPr/>
        </p:nvPicPr>
        <p:blipFill>
          <a:blip r:embed="rId3"/>
          <a:stretch>
            <a:fillRect/>
          </a:stretch>
        </p:blipFill>
        <p:spPr>
          <a:xfrm>
            <a:off x="5105400" y="241278"/>
            <a:ext cx="3098800" cy="396222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7620000" cy="929724"/>
          </a:xfrm>
        </p:spPr>
        <p:txBody>
          <a:bodyPr/>
          <a:lstStyle/>
          <a:p>
            <a:pPr eaLnBrk="1" fontAlgn="auto" hangingPunct="1">
              <a:spcAft>
                <a:spcPts val="0"/>
              </a:spcAft>
              <a:defRPr/>
            </a:pPr>
            <a:r>
              <a:rPr lang="en-US" altLang="en-US" dirty="0">
                <a:ea typeface="+mj-ea"/>
              </a:rPr>
              <a:t>Demand Shocks</a:t>
            </a:r>
          </a:p>
        </p:txBody>
      </p:sp>
      <p:grpSp>
        <p:nvGrpSpPr>
          <p:cNvPr id="4" name="Group 26"/>
          <p:cNvGrpSpPr>
            <a:grpSpLocks/>
          </p:cNvGrpSpPr>
          <p:nvPr/>
        </p:nvGrpSpPr>
        <p:grpSpPr bwMode="auto">
          <a:xfrm>
            <a:off x="2173288" y="1487488"/>
            <a:ext cx="5097462" cy="4646612"/>
            <a:chOff x="2354263" y="1219200"/>
            <a:chExt cx="5097462" cy="4646613"/>
          </a:xfrm>
        </p:grpSpPr>
        <p:pic>
          <p:nvPicPr>
            <p:cNvPr id="22552"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54263" y="1219200"/>
              <a:ext cx="5097462" cy="464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53" name="Rectangle 3"/>
            <p:cNvSpPr>
              <a:spLocks noChangeArrowheads="1"/>
            </p:cNvSpPr>
            <p:nvPr/>
          </p:nvSpPr>
          <p:spPr bwMode="auto">
            <a:xfrm>
              <a:off x="2362200" y="1219200"/>
              <a:ext cx="5089525" cy="449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grpSp>
      <p:sp>
        <p:nvSpPr>
          <p:cNvPr id="19460" name="Text Box 4"/>
          <p:cNvSpPr txBox="1">
            <a:spLocks noChangeArrowheads="1"/>
          </p:cNvSpPr>
          <p:nvPr/>
        </p:nvSpPr>
        <p:spPr bwMode="auto">
          <a:xfrm>
            <a:off x="3771900" y="6297613"/>
            <a:ext cx="1527175" cy="368300"/>
          </a:xfrm>
          <a:prstGeom prst="rect">
            <a:avLst/>
          </a:prstGeom>
          <a:noFill/>
          <a:ln>
            <a:noFill/>
          </a:ln>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b="1" dirty="0">
                <a:latin typeface="+mn-lt"/>
                <a:cs typeface="Arial" panose="020B0604020202020204" pitchFamily="34" charset="0"/>
              </a:rPr>
              <a:t>Cars per week</a:t>
            </a:r>
          </a:p>
        </p:txBody>
      </p:sp>
      <p:sp>
        <p:nvSpPr>
          <p:cNvPr id="19461" name="Text Box 5"/>
          <p:cNvSpPr txBox="1">
            <a:spLocks noChangeArrowheads="1"/>
          </p:cNvSpPr>
          <p:nvPr/>
        </p:nvSpPr>
        <p:spPr bwMode="auto">
          <a:xfrm rot="-5400000">
            <a:off x="654846" y="3525836"/>
            <a:ext cx="657225" cy="369888"/>
          </a:xfrm>
          <a:prstGeom prst="rect">
            <a:avLst/>
          </a:prstGeom>
          <a:noFill/>
          <a:ln>
            <a:noFill/>
          </a:ln>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b="1" dirty="0">
                <a:latin typeface="+mn-lt"/>
                <a:cs typeface="Arial" panose="020B0604020202020204" pitchFamily="34" charset="0"/>
              </a:rPr>
              <a:t>Price</a:t>
            </a:r>
          </a:p>
        </p:txBody>
      </p:sp>
      <p:sp>
        <p:nvSpPr>
          <p:cNvPr id="19463" name="Text Box 7"/>
          <p:cNvSpPr txBox="1">
            <a:spLocks noChangeArrowheads="1"/>
          </p:cNvSpPr>
          <p:nvPr/>
        </p:nvSpPr>
        <p:spPr bwMode="auto">
          <a:xfrm>
            <a:off x="5918200" y="5321300"/>
            <a:ext cx="506413" cy="396875"/>
          </a:xfrm>
          <a:prstGeom prst="rect">
            <a:avLst/>
          </a:prstGeom>
          <a:noFill/>
          <a:ln>
            <a:noFill/>
          </a:ln>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sz="2000" b="1" i="1" dirty="0">
                <a:latin typeface="+mn-lt"/>
                <a:cs typeface="Arial" panose="020B0604020202020204" pitchFamily="34" charset="0"/>
              </a:rPr>
              <a:t>D</a:t>
            </a:r>
            <a:r>
              <a:rPr lang="en-US" sz="2000" b="1" i="1" baseline="-25000" dirty="0">
                <a:latin typeface="+mn-lt"/>
                <a:cs typeface="Arial" panose="020B0604020202020204" pitchFamily="34" charset="0"/>
              </a:rPr>
              <a:t>M</a:t>
            </a:r>
          </a:p>
        </p:txBody>
      </p:sp>
      <p:sp>
        <p:nvSpPr>
          <p:cNvPr id="19471" name="Text Box 15"/>
          <p:cNvSpPr txBox="1">
            <a:spLocks noChangeArrowheads="1"/>
          </p:cNvSpPr>
          <p:nvPr/>
        </p:nvSpPr>
        <p:spPr bwMode="auto">
          <a:xfrm>
            <a:off x="5291138" y="5527675"/>
            <a:ext cx="419100" cy="400050"/>
          </a:xfrm>
          <a:prstGeom prst="rect">
            <a:avLst/>
          </a:prstGeom>
          <a:noFill/>
          <a:ln>
            <a:noFill/>
          </a:ln>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sz="2000" b="1" i="1" dirty="0">
                <a:latin typeface="+mn-lt"/>
                <a:cs typeface="Arial" panose="020B0604020202020204" pitchFamily="34" charset="0"/>
              </a:rPr>
              <a:t>D</a:t>
            </a:r>
            <a:r>
              <a:rPr lang="en-US" sz="2000" b="1" i="1" baseline="-25000" dirty="0">
                <a:latin typeface="+mn-lt"/>
                <a:cs typeface="Arial" panose="020B0604020202020204" pitchFamily="34" charset="0"/>
              </a:rPr>
              <a:t>L</a:t>
            </a:r>
          </a:p>
        </p:txBody>
      </p:sp>
      <p:cxnSp>
        <p:nvCxnSpPr>
          <p:cNvPr id="12308" name="Straight Connector 20"/>
          <p:cNvCxnSpPr>
            <a:cxnSpLocks noChangeShapeType="1"/>
          </p:cNvCxnSpPr>
          <p:nvPr/>
        </p:nvCxnSpPr>
        <p:spPr bwMode="auto">
          <a:xfrm rot="16200000" flipV="1">
            <a:off x="2439988" y="3887788"/>
            <a:ext cx="4191000" cy="0"/>
          </a:xfrm>
          <a:prstGeom prst="line">
            <a:avLst/>
          </a:prstGeom>
          <a:noFill/>
          <a:ln w="57150">
            <a:solidFill>
              <a:srgbClr val="800000"/>
            </a:solidFill>
            <a:round/>
            <a:headEnd/>
            <a:tailEnd/>
          </a:ln>
          <a:effectLst>
            <a:outerShdw blurRad="63500" dist="20000" dir="5400000" rotWithShape="0">
              <a:srgbClr val="000000">
                <a:alpha val="37999"/>
              </a:srgbClr>
            </a:outerShdw>
          </a:effectLst>
          <a:extLst/>
        </p:spPr>
      </p:cxnSp>
      <p:sp>
        <p:nvSpPr>
          <p:cNvPr id="19472" name="Text Box 16"/>
          <p:cNvSpPr txBox="1">
            <a:spLocks noChangeArrowheads="1"/>
          </p:cNvSpPr>
          <p:nvPr/>
        </p:nvSpPr>
        <p:spPr bwMode="auto">
          <a:xfrm>
            <a:off x="6681788" y="5126038"/>
            <a:ext cx="454025" cy="400050"/>
          </a:xfrm>
          <a:prstGeom prst="rect">
            <a:avLst/>
          </a:prstGeom>
          <a:noFill/>
          <a:ln>
            <a:noFill/>
          </a:ln>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sz="2000" b="1" i="1" dirty="0">
                <a:latin typeface="+mn-lt"/>
                <a:cs typeface="Arial" panose="020B0604020202020204" pitchFamily="34" charset="0"/>
              </a:rPr>
              <a:t>D</a:t>
            </a:r>
            <a:r>
              <a:rPr lang="en-US" sz="2000" b="1" i="1" baseline="-25000" dirty="0">
                <a:latin typeface="+mn-lt"/>
                <a:cs typeface="Arial" panose="020B0604020202020204" pitchFamily="34" charset="0"/>
              </a:rPr>
              <a:t>H</a:t>
            </a:r>
          </a:p>
        </p:txBody>
      </p:sp>
      <p:sp>
        <p:nvSpPr>
          <p:cNvPr id="19462" name="Arc 6"/>
          <p:cNvSpPr>
            <a:spLocks/>
          </p:cNvSpPr>
          <p:nvPr/>
        </p:nvSpPr>
        <p:spPr bwMode="auto">
          <a:xfrm rot="-1216564" flipH="1" flipV="1">
            <a:off x="4089400" y="1414463"/>
            <a:ext cx="3262313" cy="3743325"/>
          </a:xfrm>
          <a:custGeom>
            <a:avLst/>
            <a:gdLst>
              <a:gd name="T0" fmla="*/ 2147483646 w 21600"/>
              <a:gd name="T1" fmla="*/ 0 h 15790"/>
              <a:gd name="T2" fmla="*/ 2147483646 w 21600"/>
              <a:gd name="T3" fmla="*/ 2147483646 h 15790"/>
              <a:gd name="T4" fmla="*/ 0 w 21600"/>
              <a:gd name="T5" fmla="*/ 2147483646 h 15790"/>
              <a:gd name="T6" fmla="*/ 0 60000 65536"/>
              <a:gd name="T7" fmla="*/ 0 60000 65536"/>
              <a:gd name="T8" fmla="*/ 0 60000 65536"/>
              <a:gd name="T9" fmla="*/ 0 w 21600"/>
              <a:gd name="T10" fmla="*/ 0 h 15790"/>
              <a:gd name="T11" fmla="*/ 21600 w 21600"/>
              <a:gd name="T12" fmla="*/ 15790 h 15790"/>
            </a:gdLst>
            <a:ahLst/>
            <a:cxnLst>
              <a:cxn ang="T6">
                <a:pos x="T0" y="T1"/>
              </a:cxn>
              <a:cxn ang="T7">
                <a:pos x="T2" y="T3"/>
              </a:cxn>
              <a:cxn ang="T8">
                <a:pos x="T4" y="T5"/>
              </a:cxn>
            </a:cxnLst>
            <a:rect l="T9" t="T10" r="T11" b="T12"/>
            <a:pathLst>
              <a:path w="21600" h="15790" fill="none" extrusionOk="0">
                <a:moveTo>
                  <a:pt x="14738" y="0"/>
                </a:moveTo>
                <a:cubicBezTo>
                  <a:pt x="19115" y="4085"/>
                  <a:pt x="21600" y="9803"/>
                  <a:pt x="21600" y="15790"/>
                </a:cubicBezTo>
              </a:path>
              <a:path w="21600" h="15790" stroke="0" extrusionOk="0">
                <a:moveTo>
                  <a:pt x="14738" y="0"/>
                </a:moveTo>
                <a:cubicBezTo>
                  <a:pt x="19115" y="4085"/>
                  <a:pt x="21600" y="9803"/>
                  <a:pt x="21600" y="15790"/>
                </a:cubicBezTo>
                <a:lnTo>
                  <a:pt x="0" y="15790"/>
                </a:lnTo>
                <a:lnTo>
                  <a:pt x="14738" y="0"/>
                </a:lnTo>
                <a:close/>
              </a:path>
            </a:pathLst>
          </a:custGeom>
          <a:noFill/>
          <a:ln w="57150">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2305" name="TextBox 28"/>
          <p:cNvSpPr txBox="1">
            <a:spLocks noChangeArrowheads="1"/>
          </p:cNvSpPr>
          <p:nvPr/>
        </p:nvSpPr>
        <p:spPr bwMode="auto">
          <a:xfrm>
            <a:off x="4230688" y="6059488"/>
            <a:ext cx="609600" cy="366712"/>
          </a:xfrm>
          <a:prstGeom prst="rect">
            <a:avLst/>
          </a:prstGeom>
          <a:noFill/>
          <a:ln>
            <a:noFill/>
          </a:ln>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b="1" dirty="0">
                <a:latin typeface="+mn-lt"/>
                <a:cs typeface="Arial" panose="020B0604020202020204" pitchFamily="34" charset="0"/>
              </a:rPr>
              <a:t>900</a:t>
            </a:r>
          </a:p>
        </p:txBody>
      </p:sp>
      <p:sp>
        <p:nvSpPr>
          <p:cNvPr id="6" name="TextBox 29"/>
          <p:cNvSpPr txBox="1">
            <a:spLocks noChangeArrowheads="1"/>
          </p:cNvSpPr>
          <p:nvPr/>
        </p:nvSpPr>
        <p:spPr bwMode="auto">
          <a:xfrm>
            <a:off x="1182688" y="2325688"/>
            <a:ext cx="1143000" cy="366712"/>
          </a:xfrm>
          <a:prstGeom prst="rect">
            <a:avLst/>
          </a:prstGeom>
          <a:noFill/>
          <a:ln>
            <a:noFill/>
          </a:ln>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b="1" dirty="0">
                <a:latin typeface="+mn-lt"/>
                <a:cs typeface="Arial" panose="020B0604020202020204" pitchFamily="34" charset="0"/>
              </a:rPr>
              <a:t>$40,000</a:t>
            </a:r>
          </a:p>
        </p:txBody>
      </p:sp>
      <p:sp>
        <p:nvSpPr>
          <p:cNvPr id="12309" name="TextBox 30"/>
          <p:cNvSpPr txBox="1">
            <a:spLocks noChangeArrowheads="1"/>
          </p:cNvSpPr>
          <p:nvPr/>
        </p:nvSpPr>
        <p:spPr bwMode="auto">
          <a:xfrm>
            <a:off x="1182688" y="3697288"/>
            <a:ext cx="1143000" cy="366712"/>
          </a:xfrm>
          <a:prstGeom prst="rect">
            <a:avLst/>
          </a:prstGeom>
          <a:noFill/>
          <a:ln>
            <a:noFill/>
          </a:ln>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b="1" dirty="0">
                <a:latin typeface="+mn-lt"/>
                <a:cs typeface="Arial" panose="020B0604020202020204" pitchFamily="34" charset="0"/>
              </a:rPr>
              <a:t>$37,000</a:t>
            </a:r>
          </a:p>
        </p:txBody>
      </p:sp>
      <p:sp>
        <p:nvSpPr>
          <p:cNvPr id="12310" name="TextBox 31"/>
          <p:cNvSpPr txBox="1">
            <a:spLocks noChangeArrowheads="1"/>
          </p:cNvSpPr>
          <p:nvPr/>
        </p:nvSpPr>
        <p:spPr bwMode="auto">
          <a:xfrm flipH="1">
            <a:off x="1198563" y="4840288"/>
            <a:ext cx="1019175" cy="366712"/>
          </a:xfrm>
          <a:prstGeom prst="rect">
            <a:avLst/>
          </a:prstGeom>
          <a:noFill/>
          <a:ln>
            <a:noFill/>
          </a:ln>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b="1" dirty="0">
                <a:latin typeface="+mn-lt"/>
                <a:cs typeface="Arial" panose="020B0604020202020204" pitchFamily="34" charset="0"/>
              </a:rPr>
              <a:t>$35,000</a:t>
            </a:r>
          </a:p>
        </p:txBody>
      </p:sp>
      <p:sp>
        <p:nvSpPr>
          <p:cNvPr id="12311" name="TextBox 45"/>
          <p:cNvSpPr txBox="1">
            <a:spLocks noChangeArrowheads="1"/>
          </p:cNvSpPr>
          <p:nvPr/>
        </p:nvSpPr>
        <p:spPr bwMode="auto">
          <a:xfrm>
            <a:off x="5221288" y="1792288"/>
            <a:ext cx="1828800" cy="400050"/>
          </a:xfrm>
          <a:prstGeom prst="rect">
            <a:avLst/>
          </a:prstGeom>
          <a:noFill/>
          <a:ln>
            <a:noFill/>
          </a:ln>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sz="2000" b="1" dirty="0">
                <a:latin typeface="+mn-lt"/>
                <a:cs typeface="Arial" panose="020B0604020202020204" pitchFamily="34" charset="0"/>
              </a:rPr>
              <a:t>Flexible Prices</a:t>
            </a:r>
          </a:p>
        </p:txBody>
      </p:sp>
      <p:sp>
        <p:nvSpPr>
          <p:cNvPr id="12313" name="Up Arrow 47"/>
          <p:cNvSpPr>
            <a:spLocks noChangeArrowheads="1"/>
          </p:cNvSpPr>
          <p:nvPr/>
        </p:nvSpPr>
        <p:spPr bwMode="auto">
          <a:xfrm>
            <a:off x="1563688" y="2935288"/>
            <a:ext cx="304800" cy="609600"/>
          </a:xfrm>
          <a:prstGeom prst="upArrow">
            <a:avLst>
              <a:gd name="adj1" fmla="val 50000"/>
              <a:gd name="adj2" fmla="val 50000"/>
            </a:avLst>
          </a:prstGeom>
          <a:solidFill>
            <a:srgbClr val="2D2D8A"/>
          </a:solidFill>
          <a:ln>
            <a:noFill/>
          </a:ln>
          <a:effectLst>
            <a:outerShdw blurRad="63500" dist="23000" dir="5400000" rotWithShape="0">
              <a:srgbClr val="000000">
                <a:alpha val="34998"/>
              </a:srgbClr>
            </a:outerShdw>
          </a:effectLst>
          <a:extLst/>
        </p:spPr>
        <p:txBody>
          <a:bodyPr anchor="ctr"/>
          <a:lstStyle/>
          <a:p>
            <a:pPr algn="ctr" eaLnBrk="1" hangingPunct="1">
              <a:defRPr/>
            </a:pPr>
            <a:endParaRPr lang="en-US" dirty="0">
              <a:solidFill>
                <a:srgbClr val="FFFFFF"/>
              </a:solidFill>
              <a:latin typeface="Arial" charset="0"/>
              <a:ea typeface="ＭＳ Ｐゴシック" charset="0"/>
              <a:cs typeface="Arial" charset="0"/>
            </a:endParaRPr>
          </a:p>
        </p:txBody>
      </p:sp>
      <p:sp>
        <p:nvSpPr>
          <p:cNvPr id="12314" name="Down Arrow 48"/>
          <p:cNvSpPr>
            <a:spLocks noChangeArrowheads="1"/>
          </p:cNvSpPr>
          <p:nvPr/>
        </p:nvSpPr>
        <p:spPr bwMode="auto">
          <a:xfrm>
            <a:off x="1563688" y="4154488"/>
            <a:ext cx="304800" cy="609600"/>
          </a:xfrm>
          <a:prstGeom prst="downArrow">
            <a:avLst>
              <a:gd name="adj1" fmla="val 50000"/>
              <a:gd name="adj2" fmla="val 50000"/>
            </a:avLst>
          </a:prstGeom>
          <a:solidFill>
            <a:srgbClr val="2D2D8A"/>
          </a:solidFill>
          <a:ln>
            <a:noFill/>
          </a:ln>
          <a:effectLst>
            <a:outerShdw blurRad="63500" dist="23000" dir="5400000" rotWithShape="0">
              <a:srgbClr val="000000">
                <a:alpha val="34998"/>
              </a:srgbClr>
            </a:outerShdw>
          </a:effectLst>
          <a:extLst/>
        </p:spPr>
        <p:txBody>
          <a:bodyPr anchor="ctr"/>
          <a:lstStyle/>
          <a:p>
            <a:pPr algn="ctr" eaLnBrk="1" hangingPunct="1">
              <a:defRPr/>
            </a:pPr>
            <a:endParaRPr lang="en-US" dirty="0">
              <a:solidFill>
                <a:srgbClr val="FFFFFF"/>
              </a:solidFill>
              <a:latin typeface="Arial" charset="0"/>
              <a:ea typeface="ＭＳ Ｐゴシック" charset="0"/>
              <a:cs typeface="Arial" charset="0"/>
            </a:endParaRPr>
          </a:p>
        </p:txBody>
      </p:sp>
      <p:sp>
        <p:nvSpPr>
          <p:cNvPr id="44041" name="Oval 9"/>
          <p:cNvSpPr>
            <a:spLocks noChangeArrowheads="1"/>
          </p:cNvSpPr>
          <p:nvPr/>
        </p:nvSpPr>
        <p:spPr bwMode="auto">
          <a:xfrm>
            <a:off x="4465638" y="3849688"/>
            <a:ext cx="152400" cy="152400"/>
          </a:xfrm>
          <a:prstGeom prst="ellipse">
            <a:avLst/>
          </a:prstGeom>
          <a:solidFill>
            <a:schemeClr val="bg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600" dirty="0">
              <a:latin typeface="Arial" panose="020B0604020202020204" pitchFamily="34" charset="0"/>
            </a:endParaRPr>
          </a:p>
        </p:txBody>
      </p:sp>
      <p:sp>
        <p:nvSpPr>
          <p:cNvPr id="19468" name="Arc 12"/>
          <p:cNvSpPr>
            <a:spLocks/>
          </p:cNvSpPr>
          <p:nvPr/>
        </p:nvSpPr>
        <p:spPr bwMode="auto">
          <a:xfrm rot="-1216564" flipH="1" flipV="1">
            <a:off x="4716463" y="868363"/>
            <a:ext cx="3375025" cy="4100512"/>
          </a:xfrm>
          <a:custGeom>
            <a:avLst/>
            <a:gdLst>
              <a:gd name="T0" fmla="*/ 2147483646 w 21600"/>
              <a:gd name="T1" fmla="*/ 0 h 15790"/>
              <a:gd name="T2" fmla="*/ 2147483646 w 21600"/>
              <a:gd name="T3" fmla="*/ 2147483646 h 15790"/>
              <a:gd name="T4" fmla="*/ 0 w 21600"/>
              <a:gd name="T5" fmla="*/ 2147483646 h 15790"/>
              <a:gd name="T6" fmla="*/ 0 60000 65536"/>
              <a:gd name="T7" fmla="*/ 0 60000 65536"/>
              <a:gd name="T8" fmla="*/ 0 60000 65536"/>
              <a:gd name="T9" fmla="*/ 0 w 21600"/>
              <a:gd name="T10" fmla="*/ 0 h 15790"/>
              <a:gd name="T11" fmla="*/ 21600 w 21600"/>
              <a:gd name="T12" fmla="*/ 15790 h 15790"/>
            </a:gdLst>
            <a:ahLst/>
            <a:cxnLst>
              <a:cxn ang="T6">
                <a:pos x="T0" y="T1"/>
              </a:cxn>
              <a:cxn ang="T7">
                <a:pos x="T2" y="T3"/>
              </a:cxn>
              <a:cxn ang="T8">
                <a:pos x="T4" y="T5"/>
              </a:cxn>
            </a:cxnLst>
            <a:rect l="T9" t="T10" r="T11" b="T12"/>
            <a:pathLst>
              <a:path w="21600" h="15790" fill="none" extrusionOk="0">
                <a:moveTo>
                  <a:pt x="14738" y="0"/>
                </a:moveTo>
                <a:cubicBezTo>
                  <a:pt x="19115" y="4085"/>
                  <a:pt x="21600" y="9803"/>
                  <a:pt x="21600" y="15790"/>
                </a:cubicBezTo>
              </a:path>
              <a:path w="21600" h="15790" stroke="0" extrusionOk="0">
                <a:moveTo>
                  <a:pt x="14738" y="0"/>
                </a:moveTo>
                <a:cubicBezTo>
                  <a:pt x="19115" y="4085"/>
                  <a:pt x="21600" y="9803"/>
                  <a:pt x="21600" y="15790"/>
                </a:cubicBezTo>
                <a:lnTo>
                  <a:pt x="0" y="15790"/>
                </a:lnTo>
                <a:lnTo>
                  <a:pt x="14738" y="0"/>
                </a:lnTo>
                <a:close/>
              </a:path>
            </a:pathLst>
          </a:custGeom>
          <a:noFill/>
          <a:ln w="57150">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3" name="Oval 9"/>
          <p:cNvSpPr>
            <a:spLocks noChangeArrowheads="1"/>
          </p:cNvSpPr>
          <p:nvPr/>
        </p:nvSpPr>
        <p:spPr bwMode="auto">
          <a:xfrm>
            <a:off x="4459288" y="2511425"/>
            <a:ext cx="152400" cy="152400"/>
          </a:xfrm>
          <a:prstGeom prst="ellipse">
            <a:avLst/>
          </a:prstGeom>
          <a:solidFill>
            <a:schemeClr val="bg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600" dirty="0">
              <a:latin typeface="Arial" panose="020B0604020202020204" pitchFamily="34" charset="0"/>
            </a:endParaRPr>
          </a:p>
        </p:txBody>
      </p:sp>
      <p:sp>
        <p:nvSpPr>
          <p:cNvPr id="19470" name="Arc 14"/>
          <p:cNvSpPr>
            <a:spLocks/>
          </p:cNvSpPr>
          <p:nvPr/>
        </p:nvSpPr>
        <p:spPr bwMode="auto">
          <a:xfrm rot="-1216564" flipH="1" flipV="1">
            <a:off x="3503613" y="1862138"/>
            <a:ext cx="3262312" cy="3697287"/>
          </a:xfrm>
          <a:custGeom>
            <a:avLst/>
            <a:gdLst>
              <a:gd name="T0" fmla="*/ 2147483646 w 21600"/>
              <a:gd name="T1" fmla="*/ 0 h 15595"/>
              <a:gd name="T2" fmla="*/ 2147483646 w 21600"/>
              <a:gd name="T3" fmla="*/ 2147483646 h 15595"/>
              <a:gd name="T4" fmla="*/ 0 w 21600"/>
              <a:gd name="T5" fmla="*/ 2147483646 h 15595"/>
              <a:gd name="T6" fmla="*/ 0 60000 65536"/>
              <a:gd name="T7" fmla="*/ 0 60000 65536"/>
              <a:gd name="T8" fmla="*/ 0 60000 65536"/>
              <a:gd name="T9" fmla="*/ 0 w 21600"/>
              <a:gd name="T10" fmla="*/ 0 h 15595"/>
              <a:gd name="T11" fmla="*/ 21600 w 21600"/>
              <a:gd name="T12" fmla="*/ 15595 h 15595"/>
            </a:gdLst>
            <a:ahLst/>
            <a:cxnLst>
              <a:cxn ang="T6">
                <a:pos x="T0" y="T1"/>
              </a:cxn>
              <a:cxn ang="T7">
                <a:pos x="T2" y="T3"/>
              </a:cxn>
              <a:cxn ang="T8">
                <a:pos x="T4" y="T5"/>
              </a:cxn>
            </a:cxnLst>
            <a:rect l="T9" t="T10" r="T11" b="T12"/>
            <a:pathLst>
              <a:path w="21600" h="15595" fill="none" extrusionOk="0">
                <a:moveTo>
                  <a:pt x="14945" y="-1"/>
                </a:moveTo>
                <a:cubicBezTo>
                  <a:pt x="19196" y="4073"/>
                  <a:pt x="21600" y="9706"/>
                  <a:pt x="21600" y="15595"/>
                </a:cubicBezTo>
              </a:path>
              <a:path w="21600" h="15595" stroke="0" extrusionOk="0">
                <a:moveTo>
                  <a:pt x="14945" y="-1"/>
                </a:moveTo>
                <a:cubicBezTo>
                  <a:pt x="19196" y="4073"/>
                  <a:pt x="21600" y="9706"/>
                  <a:pt x="21600" y="15595"/>
                </a:cubicBezTo>
                <a:lnTo>
                  <a:pt x="0" y="15595"/>
                </a:lnTo>
                <a:lnTo>
                  <a:pt x="14945" y="-1"/>
                </a:lnTo>
                <a:close/>
              </a:path>
            </a:pathLst>
          </a:custGeom>
          <a:noFill/>
          <a:ln w="57150">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2" name="Oval 9"/>
          <p:cNvSpPr>
            <a:spLocks noChangeArrowheads="1"/>
          </p:cNvSpPr>
          <p:nvPr/>
        </p:nvSpPr>
        <p:spPr bwMode="auto">
          <a:xfrm>
            <a:off x="4441825" y="4991100"/>
            <a:ext cx="152400" cy="152400"/>
          </a:xfrm>
          <a:prstGeom prst="ellipse">
            <a:avLst/>
          </a:prstGeom>
          <a:solidFill>
            <a:schemeClr val="bg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600" dirty="0">
              <a:latin typeface="Arial" panose="020B0604020202020204" pitchFamily="34" charset="0"/>
            </a:endParaRPr>
          </a:p>
        </p:txBody>
      </p:sp>
      <p:sp>
        <p:nvSpPr>
          <p:cNvPr id="26"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LO4</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9461"/>
                                        </p:tgtEl>
                                        <p:attrNameLst>
                                          <p:attrName>style.visibility</p:attrName>
                                        </p:attrNameLst>
                                      </p:cBhvr>
                                      <p:to>
                                        <p:strVal val="visible"/>
                                      </p:to>
                                    </p:set>
                                    <p:anim calcmode="lin" valueType="num">
                                      <p:cBhvr>
                                        <p:cTn id="11" dur="500" fill="hold"/>
                                        <p:tgtEl>
                                          <p:spTgt spid="19461"/>
                                        </p:tgtEl>
                                        <p:attrNameLst>
                                          <p:attrName>ppt_w</p:attrName>
                                        </p:attrNameLst>
                                      </p:cBhvr>
                                      <p:tavLst>
                                        <p:tav tm="0">
                                          <p:val>
                                            <p:fltVal val="0"/>
                                          </p:val>
                                        </p:tav>
                                        <p:tav tm="100000">
                                          <p:val>
                                            <p:strVal val="#ppt_w"/>
                                          </p:val>
                                        </p:tav>
                                      </p:tavLst>
                                    </p:anim>
                                    <p:anim calcmode="lin" valueType="num">
                                      <p:cBhvr>
                                        <p:cTn id="12" dur="500" fill="hold"/>
                                        <p:tgtEl>
                                          <p:spTgt spid="19461"/>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19460"/>
                                        </p:tgtEl>
                                        <p:attrNameLst>
                                          <p:attrName>style.visibility</p:attrName>
                                        </p:attrNameLst>
                                      </p:cBhvr>
                                      <p:to>
                                        <p:strVal val="visible"/>
                                      </p:to>
                                    </p:set>
                                    <p:anim calcmode="lin" valueType="num">
                                      <p:cBhvr>
                                        <p:cTn id="15" dur="500" fill="hold"/>
                                        <p:tgtEl>
                                          <p:spTgt spid="19460"/>
                                        </p:tgtEl>
                                        <p:attrNameLst>
                                          <p:attrName>ppt_w</p:attrName>
                                        </p:attrNameLst>
                                      </p:cBhvr>
                                      <p:tavLst>
                                        <p:tav tm="0">
                                          <p:val>
                                            <p:fltVal val="0"/>
                                          </p:val>
                                        </p:tav>
                                        <p:tav tm="100000">
                                          <p:val>
                                            <p:strVal val="#ppt_w"/>
                                          </p:val>
                                        </p:tav>
                                      </p:tavLst>
                                    </p:anim>
                                    <p:anim calcmode="lin" valueType="num">
                                      <p:cBhvr>
                                        <p:cTn id="16" dur="500" fill="hold"/>
                                        <p:tgtEl>
                                          <p:spTgt spid="19460"/>
                                        </p:tgtEl>
                                        <p:attrNameLst>
                                          <p:attrName>ppt_h</p:attrName>
                                        </p:attrNameLst>
                                      </p:cBhvr>
                                      <p:tavLst>
                                        <p:tav tm="0">
                                          <p:val>
                                            <p:fltVal val="0"/>
                                          </p:val>
                                        </p:tav>
                                        <p:tav tm="100000">
                                          <p:val>
                                            <p:strVal val="#ppt_h"/>
                                          </p:val>
                                        </p:tav>
                                      </p:tavLst>
                                    </p:anim>
                                  </p:childTnLst>
                                </p:cTn>
                              </p:par>
                              <p:par>
                                <p:cTn id="17" presetID="23" presetClass="entr" presetSubtype="16" fill="hold" nodeType="withEffect">
                                  <p:stCondLst>
                                    <p:cond delay="0"/>
                                  </p:stCondLst>
                                  <p:childTnLst>
                                    <p:set>
                                      <p:cBhvr>
                                        <p:cTn id="18" dur="1" fill="hold">
                                          <p:stCondLst>
                                            <p:cond delay="0"/>
                                          </p:stCondLst>
                                        </p:cTn>
                                        <p:tgtEl>
                                          <p:spTgt spid="12308"/>
                                        </p:tgtEl>
                                        <p:attrNameLst>
                                          <p:attrName>style.visibility</p:attrName>
                                        </p:attrNameLst>
                                      </p:cBhvr>
                                      <p:to>
                                        <p:strVal val="visible"/>
                                      </p:to>
                                    </p:set>
                                    <p:anim calcmode="lin" valueType="num">
                                      <p:cBhvr>
                                        <p:cTn id="19" dur="500" fill="hold"/>
                                        <p:tgtEl>
                                          <p:spTgt spid="12308"/>
                                        </p:tgtEl>
                                        <p:attrNameLst>
                                          <p:attrName>ppt_w</p:attrName>
                                        </p:attrNameLst>
                                      </p:cBhvr>
                                      <p:tavLst>
                                        <p:tav tm="0">
                                          <p:val>
                                            <p:fltVal val="0"/>
                                          </p:val>
                                        </p:tav>
                                        <p:tav tm="100000">
                                          <p:val>
                                            <p:strVal val="#ppt_w"/>
                                          </p:val>
                                        </p:tav>
                                      </p:tavLst>
                                    </p:anim>
                                    <p:anim calcmode="lin" valueType="num">
                                      <p:cBhvr>
                                        <p:cTn id="20" dur="500" fill="hold"/>
                                        <p:tgtEl>
                                          <p:spTgt spid="12308"/>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ppt_w</p:attrName>
                                        </p:attrNameLst>
                                      </p:cBhvr>
                                      <p:tavLst>
                                        <p:tav tm="0">
                                          <p:val>
                                            <p:fltVal val="0"/>
                                          </p:val>
                                        </p:tav>
                                        <p:tav tm="100000">
                                          <p:val>
                                            <p:strVal val="#ppt_w"/>
                                          </p:val>
                                        </p:tav>
                                      </p:tavLst>
                                    </p:anim>
                                    <p:anim calcmode="lin" valueType="num">
                                      <p:cBhvr>
                                        <p:cTn id="24" dur="500" fill="hold"/>
                                        <p:tgtEl>
                                          <p:spTgt spid="6"/>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12313"/>
                                        </p:tgtEl>
                                        <p:attrNameLst>
                                          <p:attrName>style.visibility</p:attrName>
                                        </p:attrNameLst>
                                      </p:cBhvr>
                                      <p:to>
                                        <p:strVal val="visible"/>
                                      </p:to>
                                    </p:set>
                                    <p:anim calcmode="lin" valueType="num">
                                      <p:cBhvr>
                                        <p:cTn id="27" dur="500" fill="hold"/>
                                        <p:tgtEl>
                                          <p:spTgt spid="12313"/>
                                        </p:tgtEl>
                                        <p:attrNameLst>
                                          <p:attrName>ppt_w</p:attrName>
                                        </p:attrNameLst>
                                      </p:cBhvr>
                                      <p:tavLst>
                                        <p:tav tm="0">
                                          <p:val>
                                            <p:fltVal val="0"/>
                                          </p:val>
                                        </p:tav>
                                        <p:tav tm="100000">
                                          <p:val>
                                            <p:strVal val="#ppt_w"/>
                                          </p:val>
                                        </p:tav>
                                      </p:tavLst>
                                    </p:anim>
                                    <p:anim calcmode="lin" valueType="num">
                                      <p:cBhvr>
                                        <p:cTn id="28" dur="500" fill="hold"/>
                                        <p:tgtEl>
                                          <p:spTgt spid="12313"/>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12309"/>
                                        </p:tgtEl>
                                        <p:attrNameLst>
                                          <p:attrName>style.visibility</p:attrName>
                                        </p:attrNameLst>
                                      </p:cBhvr>
                                      <p:to>
                                        <p:strVal val="visible"/>
                                      </p:to>
                                    </p:set>
                                    <p:anim calcmode="lin" valueType="num">
                                      <p:cBhvr>
                                        <p:cTn id="31" dur="500" fill="hold"/>
                                        <p:tgtEl>
                                          <p:spTgt spid="12309"/>
                                        </p:tgtEl>
                                        <p:attrNameLst>
                                          <p:attrName>ppt_w</p:attrName>
                                        </p:attrNameLst>
                                      </p:cBhvr>
                                      <p:tavLst>
                                        <p:tav tm="0">
                                          <p:val>
                                            <p:fltVal val="0"/>
                                          </p:val>
                                        </p:tav>
                                        <p:tav tm="100000">
                                          <p:val>
                                            <p:strVal val="#ppt_w"/>
                                          </p:val>
                                        </p:tav>
                                      </p:tavLst>
                                    </p:anim>
                                    <p:anim calcmode="lin" valueType="num">
                                      <p:cBhvr>
                                        <p:cTn id="32" dur="500" fill="hold"/>
                                        <p:tgtEl>
                                          <p:spTgt spid="12309"/>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0"/>
                                  </p:stCondLst>
                                  <p:childTnLst>
                                    <p:set>
                                      <p:cBhvr>
                                        <p:cTn id="34" dur="1" fill="hold">
                                          <p:stCondLst>
                                            <p:cond delay="0"/>
                                          </p:stCondLst>
                                        </p:cTn>
                                        <p:tgtEl>
                                          <p:spTgt spid="12314"/>
                                        </p:tgtEl>
                                        <p:attrNameLst>
                                          <p:attrName>style.visibility</p:attrName>
                                        </p:attrNameLst>
                                      </p:cBhvr>
                                      <p:to>
                                        <p:strVal val="visible"/>
                                      </p:to>
                                    </p:set>
                                    <p:anim calcmode="lin" valueType="num">
                                      <p:cBhvr>
                                        <p:cTn id="35" dur="500" fill="hold"/>
                                        <p:tgtEl>
                                          <p:spTgt spid="12314"/>
                                        </p:tgtEl>
                                        <p:attrNameLst>
                                          <p:attrName>ppt_w</p:attrName>
                                        </p:attrNameLst>
                                      </p:cBhvr>
                                      <p:tavLst>
                                        <p:tav tm="0">
                                          <p:val>
                                            <p:fltVal val="0"/>
                                          </p:val>
                                        </p:tav>
                                        <p:tav tm="100000">
                                          <p:val>
                                            <p:strVal val="#ppt_w"/>
                                          </p:val>
                                        </p:tav>
                                      </p:tavLst>
                                    </p:anim>
                                    <p:anim calcmode="lin" valueType="num">
                                      <p:cBhvr>
                                        <p:cTn id="36" dur="500" fill="hold"/>
                                        <p:tgtEl>
                                          <p:spTgt spid="12314"/>
                                        </p:tgtEl>
                                        <p:attrNameLst>
                                          <p:attrName>ppt_h</p:attrName>
                                        </p:attrNameLst>
                                      </p:cBhvr>
                                      <p:tavLst>
                                        <p:tav tm="0">
                                          <p:val>
                                            <p:fltVal val="0"/>
                                          </p:val>
                                        </p:tav>
                                        <p:tav tm="100000">
                                          <p:val>
                                            <p:strVal val="#ppt_h"/>
                                          </p:val>
                                        </p:tav>
                                      </p:tavLst>
                                    </p:anim>
                                  </p:childTnLst>
                                </p:cTn>
                              </p:par>
                              <p:par>
                                <p:cTn id="37" presetID="23" presetClass="entr" presetSubtype="16" fill="hold" grpId="0" nodeType="withEffect">
                                  <p:stCondLst>
                                    <p:cond delay="0"/>
                                  </p:stCondLst>
                                  <p:childTnLst>
                                    <p:set>
                                      <p:cBhvr>
                                        <p:cTn id="38" dur="1" fill="hold">
                                          <p:stCondLst>
                                            <p:cond delay="0"/>
                                          </p:stCondLst>
                                        </p:cTn>
                                        <p:tgtEl>
                                          <p:spTgt spid="12310"/>
                                        </p:tgtEl>
                                        <p:attrNameLst>
                                          <p:attrName>style.visibility</p:attrName>
                                        </p:attrNameLst>
                                      </p:cBhvr>
                                      <p:to>
                                        <p:strVal val="visible"/>
                                      </p:to>
                                    </p:set>
                                    <p:anim calcmode="lin" valueType="num">
                                      <p:cBhvr>
                                        <p:cTn id="39" dur="500" fill="hold"/>
                                        <p:tgtEl>
                                          <p:spTgt spid="12310"/>
                                        </p:tgtEl>
                                        <p:attrNameLst>
                                          <p:attrName>ppt_w</p:attrName>
                                        </p:attrNameLst>
                                      </p:cBhvr>
                                      <p:tavLst>
                                        <p:tav tm="0">
                                          <p:val>
                                            <p:fltVal val="0"/>
                                          </p:val>
                                        </p:tav>
                                        <p:tav tm="100000">
                                          <p:val>
                                            <p:strVal val="#ppt_w"/>
                                          </p:val>
                                        </p:tav>
                                      </p:tavLst>
                                    </p:anim>
                                    <p:anim calcmode="lin" valueType="num">
                                      <p:cBhvr>
                                        <p:cTn id="40" dur="500" fill="hold"/>
                                        <p:tgtEl>
                                          <p:spTgt spid="12310"/>
                                        </p:tgtEl>
                                        <p:attrNameLst>
                                          <p:attrName>ppt_h</p:attrName>
                                        </p:attrNameLst>
                                      </p:cBhvr>
                                      <p:tavLst>
                                        <p:tav tm="0">
                                          <p:val>
                                            <p:fltVal val="0"/>
                                          </p:val>
                                        </p:tav>
                                        <p:tav tm="100000">
                                          <p:val>
                                            <p:strVal val="#ppt_h"/>
                                          </p:val>
                                        </p:tav>
                                      </p:tavLst>
                                    </p:anim>
                                  </p:childTnLst>
                                </p:cTn>
                              </p:par>
                            </p:childTnLst>
                          </p:cTn>
                        </p:par>
                        <p:par>
                          <p:cTn id="41" fill="hold" nodeType="afterGroup">
                            <p:stCondLst>
                              <p:cond delay="500"/>
                            </p:stCondLst>
                            <p:childTnLst>
                              <p:par>
                                <p:cTn id="42" presetID="22" presetClass="entr" presetSubtype="1" fill="hold" nodeType="afterEffect">
                                  <p:stCondLst>
                                    <p:cond delay="0"/>
                                  </p:stCondLst>
                                  <p:childTnLst>
                                    <p:set>
                                      <p:cBhvr>
                                        <p:cTn id="43" dur="1" fill="hold">
                                          <p:stCondLst>
                                            <p:cond delay="0"/>
                                          </p:stCondLst>
                                        </p:cTn>
                                        <p:tgtEl>
                                          <p:spTgt spid="19462"/>
                                        </p:tgtEl>
                                        <p:attrNameLst>
                                          <p:attrName>style.visibility</p:attrName>
                                        </p:attrNameLst>
                                      </p:cBhvr>
                                      <p:to>
                                        <p:strVal val="visible"/>
                                      </p:to>
                                    </p:set>
                                    <p:animEffect transition="in" filter="wipe(up)">
                                      <p:cBhvr>
                                        <p:cTn id="44" dur="500"/>
                                        <p:tgtEl>
                                          <p:spTgt spid="19462"/>
                                        </p:tgtEl>
                                      </p:cBhvr>
                                    </p:animEffect>
                                  </p:childTnLst>
                                </p:cTn>
                              </p:par>
                            </p:childTnLst>
                          </p:cTn>
                        </p:par>
                        <p:par>
                          <p:cTn id="45" fill="hold" nodeType="afterGroup">
                            <p:stCondLst>
                              <p:cond delay="1000"/>
                            </p:stCondLst>
                            <p:childTnLst>
                              <p:par>
                                <p:cTn id="46" presetID="1" presetClass="entr" presetSubtype="0" fill="hold" grpId="0" nodeType="afterEffect">
                                  <p:stCondLst>
                                    <p:cond delay="0"/>
                                  </p:stCondLst>
                                  <p:childTnLst>
                                    <p:set>
                                      <p:cBhvr>
                                        <p:cTn id="47" dur="1" fill="hold">
                                          <p:stCondLst>
                                            <p:cond delay="0"/>
                                          </p:stCondLst>
                                        </p:cTn>
                                        <p:tgtEl>
                                          <p:spTgt spid="19463"/>
                                        </p:tgtEl>
                                        <p:attrNameLst>
                                          <p:attrName>style.visibility</p:attrName>
                                        </p:attrNameLst>
                                      </p:cBhvr>
                                      <p:to>
                                        <p:strVal val="visible"/>
                                      </p:to>
                                    </p:set>
                                  </p:childTnLst>
                                </p:cTn>
                              </p:par>
                            </p:childTnLst>
                          </p:cTn>
                        </p:par>
                        <p:par>
                          <p:cTn id="48" fill="hold" nodeType="afterGroup">
                            <p:stCondLst>
                              <p:cond delay="1000"/>
                            </p:stCondLst>
                            <p:childTnLst>
                              <p:par>
                                <p:cTn id="49" presetID="23" presetClass="entr" presetSubtype="16" fill="hold" grpId="0" nodeType="afterEffect">
                                  <p:stCondLst>
                                    <p:cond delay="0"/>
                                  </p:stCondLst>
                                  <p:childTnLst>
                                    <p:set>
                                      <p:cBhvr>
                                        <p:cTn id="50" dur="1" fill="hold">
                                          <p:stCondLst>
                                            <p:cond delay="0"/>
                                          </p:stCondLst>
                                        </p:cTn>
                                        <p:tgtEl>
                                          <p:spTgt spid="44041"/>
                                        </p:tgtEl>
                                        <p:attrNameLst>
                                          <p:attrName>style.visibility</p:attrName>
                                        </p:attrNameLst>
                                      </p:cBhvr>
                                      <p:to>
                                        <p:strVal val="visible"/>
                                      </p:to>
                                    </p:set>
                                    <p:anim calcmode="lin" valueType="num">
                                      <p:cBhvr>
                                        <p:cTn id="51" dur="1000" fill="hold"/>
                                        <p:tgtEl>
                                          <p:spTgt spid="44041"/>
                                        </p:tgtEl>
                                        <p:attrNameLst>
                                          <p:attrName>ppt_w</p:attrName>
                                        </p:attrNameLst>
                                      </p:cBhvr>
                                      <p:tavLst>
                                        <p:tav tm="0">
                                          <p:val>
                                            <p:fltVal val="0"/>
                                          </p:val>
                                        </p:tav>
                                        <p:tav tm="100000">
                                          <p:val>
                                            <p:strVal val="#ppt_w"/>
                                          </p:val>
                                        </p:tav>
                                      </p:tavLst>
                                    </p:anim>
                                    <p:anim calcmode="lin" valueType="num">
                                      <p:cBhvr>
                                        <p:cTn id="52" dur="1000" fill="hold"/>
                                        <p:tgtEl>
                                          <p:spTgt spid="44041"/>
                                        </p:tgtEl>
                                        <p:attrNameLst>
                                          <p:attrName>ppt_h</p:attrName>
                                        </p:attrNameLst>
                                      </p:cBhvr>
                                      <p:tavLst>
                                        <p:tav tm="0">
                                          <p:val>
                                            <p:fltVal val="0"/>
                                          </p:val>
                                        </p:tav>
                                        <p:tav tm="100000">
                                          <p:val>
                                            <p:strVal val="#ppt_h"/>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nodeType="clickEffect">
                                  <p:stCondLst>
                                    <p:cond delay="0"/>
                                  </p:stCondLst>
                                  <p:childTnLst>
                                    <p:set>
                                      <p:cBhvr>
                                        <p:cTn id="56" dur="1" fill="hold">
                                          <p:stCondLst>
                                            <p:cond delay="0"/>
                                          </p:stCondLst>
                                        </p:cTn>
                                        <p:tgtEl>
                                          <p:spTgt spid="19468"/>
                                        </p:tgtEl>
                                        <p:attrNameLst>
                                          <p:attrName>style.visibility</p:attrName>
                                        </p:attrNameLst>
                                      </p:cBhvr>
                                      <p:to>
                                        <p:strVal val="visible"/>
                                      </p:to>
                                    </p:set>
                                  </p:childTnLst>
                                </p:cTn>
                              </p:par>
                            </p:childTnLst>
                          </p:cTn>
                        </p:par>
                        <p:par>
                          <p:cTn id="57" fill="hold" nodeType="afterGroup">
                            <p:stCondLst>
                              <p:cond delay="0"/>
                            </p:stCondLst>
                            <p:childTnLst>
                              <p:par>
                                <p:cTn id="58" presetID="63" presetClass="path" presetSubtype="0" accel="50000" decel="50000" fill="hold" nodeType="afterEffect">
                                  <p:stCondLst>
                                    <p:cond delay="0"/>
                                  </p:stCondLst>
                                  <p:childTnLst>
                                    <p:animMotion origin="layout" path="M -0.0632 0.04283 L 0.00798 0.00093 " pathEditMode="relative" rAng="0" ptsTypes="AA">
                                      <p:cBhvr>
                                        <p:cTn id="59" dur="2000" fill="hold"/>
                                        <p:tgtEl>
                                          <p:spTgt spid="19468"/>
                                        </p:tgtEl>
                                        <p:attrNameLst>
                                          <p:attrName>ppt_x</p:attrName>
                                          <p:attrName>ppt_y</p:attrName>
                                        </p:attrNameLst>
                                      </p:cBhvr>
                                      <p:rCtr x="3559" y="-2106"/>
                                    </p:animMotion>
                                  </p:childTnLst>
                                </p:cTn>
                              </p:par>
                            </p:childTnLst>
                          </p:cTn>
                        </p:par>
                        <p:par>
                          <p:cTn id="60" fill="hold" nodeType="afterGroup">
                            <p:stCondLst>
                              <p:cond delay="2000"/>
                            </p:stCondLst>
                            <p:childTnLst>
                              <p:par>
                                <p:cTn id="61" presetID="1" presetClass="entr" presetSubtype="0" fill="hold" grpId="0" nodeType="afterEffect">
                                  <p:stCondLst>
                                    <p:cond delay="0"/>
                                  </p:stCondLst>
                                  <p:childTnLst>
                                    <p:set>
                                      <p:cBhvr>
                                        <p:cTn id="62" dur="1" fill="hold">
                                          <p:stCondLst>
                                            <p:cond delay="0"/>
                                          </p:stCondLst>
                                        </p:cTn>
                                        <p:tgtEl>
                                          <p:spTgt spid="19472"/>
                                        </p:tgtEl>
                                        <p:attrNameLst>
                                          <p:attrName>style.visibility</p:attrName>
                                        </p:attrNameLst>
                                      </p:cBhvr>
                                      <p:to>
                                        <p:strVal val="visible"/>
                                      </p:to>
                                    </p:set>
                                  </p:childTnLst>
                                </p:cTn>
                              </p:par>
                            </p:childTnLst>
                          </p:cTn>
                        </p:par>
                        <p:par>
                          <p:cTn id="63" fill="hold" nodeType="afterGroup">
                            <p:stCondLst>
                              <p:cond delay="2000"/>
                            </p:stCondLst>
                            <p:childTnLst>
                              <p:par>
                                <p:cTn id="64" presetID="23" presetClass="entr" presetSubtype="16" fill="hold" grpId="0" nodeType="afterEffect">
                                  <p:stCondLst>
                                    <p:cond delay="0"/>
                                  </p:stCondLst>
                                  <p:childTnLst>
                                    <p:set>
                                      <p:cBhvr>
                                        <p:cTn id="65" dur="1" fill="hold">
                                          <p:stCondLst>
                                            <p:cond delay="0"/>
                                          </p:stCondLst>
                                        </p:cTn>
                                        <p:tgtEl>
                                          <p:spTgt spid="3"/>
                                        </p:tgtEl>
                                        <p:attrNameLst>
                                          <p:attrName>style.visibility</p:attrName>
                                        </p:attrNameLst>
                                      </p:cBhvr>
                                      <p:to>
                                        <p:strVal val="visible"/>
                                      </p:to>
                                    </p:set>
                                    <p:anim calcmode="lin" valueType="num">
                                      <p:cBhvr>
                                        <p:cTn id="66" dur="1000" fill="hold"/>
                                        <p:tgtEl>
                                          <p:spTgt spid="3"/>
                                        </p:tgtEl>
                                        <p:attrNameLst>
                                          <p:attrName>ppt_w</p:attrName>
                                        </p:attrNameLst>
                                      </p:cBhvr>
                                      <p:tavLst>
                                        <p:tav tm="0">
                                          <p:val>
                                            <p:fltVal val="0"/>
                                          </p:val>
                                        </p:tav>
                                        <p:tav tm="100000">
                                          <p:val>
                                            <p:strVal val="#ppt_w"/>
                                          </p:val>
                                        </p:tav>
                                      </p:tavLst>
                                    </p:anim>
                                    <p:anim calcmode="lin" valueType="num">
                                      <p:cBhvr>
                                        <p:cTn id="67" dur="1000" fill="hold"/>
                                        <p:tgtEl>
                                          <p:spTgt spid="3"/>
                                        </p:tgtEl>
                                        <p:attrNameLst>
                                          <p:attrName>ppt_h</p:attrName>
                                        </p:attrNameLst>
                                      </p:cBhvr>
                                      <p:tavLst>
                                        <p:tav tm="0">
                                          <p:val>
                                            <p:fltVal val="0"/>
                                          </p:val>
                                        </p:tav>
                                        <p:tav tm="100000">
                                          <p:val>
                                            <p:strVal val="#ppt_h"/>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1" presetClass="entr" presetSubtype="0" fill="hold" nodeType="clickEffect">
                                  <p:stCondLst>
                                    <p:cond delay="0"/>
                                  </p:stCondLst>
                                  <p:childTnLst>
                                    <p:set>
                                      <p:cBhvr>
                                        <p:cTn id="71" dur="1" fill="hold">
                                          <p:stCondLst>
                                            <p:cond delay="0"/>
                                          </p:stCondLst>
                                        </p:cTn>
                                        <p:tgtEl>
                                          <p:spTgt spid="19470"/>
                                        </p:tgtEl>
                                        <p:attrNameLst>
                                          <p:attrName>style.visibility</p:attrName>
                                        </p:attrNameLst>
                                      </p:cBhvr>
                                      <p:to>
                                        <p:strVal val="visible"/>
                                      </p:to>
                                    </p:set>
                                  </p:childTnLst>
                                </p:cTn>
                              </p:par>
                            </p:childTnLst>
                          </p:cTn>
                        </p:par>
                        <p:par>
                          <p:cTn id="72" fill="hold" nodeType="afterGroup">
                            <p:stCondLst>
                              <p:cond delay="0"/>
                            </p:stCondLst>
                            <p:childTnLst>
                              <p:par>
                                <p:cTn id="73" presetID="35" presetClass="path" presetSubtype="0" accel="50000" decel="50000" fill="hold" nodeType="afterEffect">
                                  <p:stCondLst>
                                    <p:cond delay="0"/>
                                  </p:stCondLst>
                                  <p:childTnLst>
                                    <p:animMotion origin="layout" path="M 0.07864 -0.0375 L 0.00173 0.01204 " pathEditMode="relative" rAng="0" ptsTypes="AA">
                                      <p:cBhvr>
                                        <p:cTn id="74" dur="2000" fill="hold"/>
                                        <p:tgtEl>
                                          <p:spTgt spid="19470"/>
                                        </p:tgtEl>
                                        <p:attrNameLst>
                                          <p:attrName>ppt_x</p:attrName>
                                          <p:attrName>ppt_y</p:attrName>
                                        </p:attrNameLst>
                                      </p:cBhvr>
                                      <p:rCtr x="-3854" y="2477"/>
                                    </p:animMotion>
                                  </p:childTnLst>
                                </p:cTn>
                              </p:par>
                            </p:childTnLst>
                          </p:cTn>
                        </p:par>
                        <p:par>
                          <p:cTn id="75" fill="hold" nodeType="afterGroup">
                            <p:stCondLst>
                              <p:cond delay="2000"/>
                            </p:stCondLst>
                            <p:childTnLst>
                              <p:par>
                                <p:cTn id="76" presetID="1" presetClass="entr" presetSubtype="0" fill="hold" grpId="0" nodeType="afterEffect">
                                  <p:stCondLst>
                                    <p:cond delay="0"/>
                                  </p:stCondLst>
                                  <p:childTnLst>
                                    <p:set>
                                      <p:cBhvr>
                                        <p:cTn id="77" dur="1" fill="hold">
                                          <p:stCondLst>
                                            <p:cond delay="0"/>
                                          </p:stCondLst>
                                        </p:cTn>
                                        <p:tgtEl>
                                          <p:spTgt spid="19471"/>
                                        </p:tgtEl>
                                        <p:attrNameLst>
                                          <p:attrName>style.visibility</p:attrName>
                                        </p:attrNameLst>
                                      </p:cBhvr>
                                      <p:to>
                                        <p:strVal val="visible"/>
                                      </p:to>
                                    </p:set>
                                  </p:childTnLst>
                                </p:cTn>
                              </p:par>
                            </p:childTnLst>
                          </p:cTn>
                        </p:par>
                        <p:par>
                          <p:cTn id="78" fill="hold" nodeType="afterGroup">
                            <p:stCondLst>
                              <p:cond delay="2000"/>
                            </p:stCondLst>
                            <p:childTnLst>
                              <p:par>
                                <p:cTn id="79" presetID="23" presetClass="entr" presetSubtype="16" fill="hold" grpId="0" nodeType="afterEffect">
                                  <p:stCondLst>
                                    <p:cond delay="0"/>
                                  </p:stCondLst>
                                  <p:childTnLst>
                                    <p:set>
                                      <p:cBhvr>
                                        <p:cTn id="80" dur="1" fill="hold">
                                          <p:stCondLst>
                                            <p:cond delay="0"/>
                                          </p:stCondLst>
                                        </p:cTn>
                                        <p:tgtEl>
                                          <p:spTgt spid="2"/>
                                        </p:tgtEl>
                                        <p:attrNameLst>
                                          <p:attrName>style.visibility</p:attrName>
                                        </p:attrNameLst>
                                      </p:cBhvr>
                                      <p:to>
                                        <p:strVal val="visible"/>
                                      </p:to>
                                    </p:set>
                                    <p:anim calcmode="lin" valueType="num">
                                      <p:cBhvr>
                                        <p:cTn id="81" dur="1000" fill="hold"/>
                                        <p:tgtEl>
                                          <p:spTgt spid="2"/>
                                        </p:tgtEl>
                                        <p:attrNameLst>
                                          <p:attrName>ppt_w</p:attrName>
                                        </p:attrNameLst>
                                      </p:cBhvr>
                                      <p:tavLst>
                                        <p:tav tm="0">
                                          <p:val>
                                            <p:fltVal val="0"/>
                                          </p:val>
                                        </p:tav>
                                        <p:tav tm="100000">
                                          <p:val>
                                            <p:strVal val="#ppt_w"/>
                                          </p:val>
                                        </p:tav>
                                      </p:tavLst>
                                    </p:anim>
                                    <p:anim calcmode="lin" valueType="num">
                                      <p:cBhvr>
                                        <p:cTn id="82" dur="10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p:bldP spid="19461" grpId="0"/>
      <p:bldP spid="19463" grpId="0"/>
      <p:bldP spid="19471" grpId="0"/>
      <p:bldP spid="19472" grpId="0"/>
      <p:bldP spid="6" grpId="0"/>
      <p:bldP spid="12309" grpId="0"/>
      <p:bldP spid="12310" grpId="0"/>
      <p:bldP spid="12313" grpId="0" animBg="1"/>
      <p:bldP spid="12314" grpId="0" animBg="1"/>
      <p:bldP spid="44041" grpId="0" animBg="1"/>
      <p:bldP spid="3" grpId="0" animBg="1"/>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Demand Shocks Continued</a:t>
            </a:r>
          </a:p>
        </p:txBody>
      </p:sp>
      <p:grpSp>
        <p:nvGrpSpPr>
          <p:cNvPr id="4" name="Group 21"/>
          <p:cNvGrpSpPr>
            <a:grpSpLocks/>
          </p:cNvGrpSpPr>
          <p:nvPr/>
        </p:nvGrpSpPr>
        <p:grpSpPr bwMode="auto">
          <a:xfrm>
            <a:off x="2092325" y="1550988"/>
            <a:ext cx="5089525" cy="4646612"/>
            <a:chOff x="2438400" y="1219200"/>
            <a:chExt cx="5089525" cy="4646613"/>
          </a:xfrm>
        </p:grpSpPr>
        <p:pic>
          <p:nvPicPr>
            <p:cNvPr id="24597"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1219200"/>
              <a:ext cx="5089525" cy="464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98" name="Rectangle 3"/>
            <p:cNvSpPr>
              <a:spLocks noChangeArrowheads="1"/>
            </p:cNvSpPr>
            <p:nvPr/>
          </p:nvSpPr>
          <p:spPr bwMode="auto">
            <a:xfrm>
              <a:off x="2438400" y="1219200"/>
              <a:ext cx="5089525" cy="449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grpSp>
      <p:sp>
        <p:nvSpPr>
          <p:cNvPr id="19460" name="Text Box 4"/>
          <p:cNvSpPr txBox="1">
            <a:spLocks noChangeArrowheads="1"/>
          </p:cNvSpPr>
          <p:nvPr/>
        </p:nvSpPr>
        <p:spPr bwMode="auto">
          <a:xfrm>
            <a:off x="3873499" y="6379324"/>
            <a:ext cx="1527175" cy="368300"/>
          </a:xfrm>
          <a:prstGeom prst="rect">
            <a:avLst/>
          </a:prstGeom>
          <a:noFill/>
          <a:ln>
            <a:noFill/>
          </a:ln>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b="1" dirty="0">
                <a:latin typeface="+mn-lt"/>
                <a:cs typeface="Arial" panose="020B0604020202020204" pitchFamily="34" charset="0"/>
              </a:rPr>
              <a:t>Cars per week</a:t>
            </a:r>
          </a:p>
        </p:txBody>
      </p:sp>
      <p:sp>
        <p:nvSpPr>
          <p:cNvPr id="19463" name="Text Box 7"/>
          <p:cNvSpPr txBox="1">
            <a:spLocks noChangeArrowheads="1"/>
          </p:cNvSpPr>
          <p:nvPr/>
        </p:nvSpPr>
        <p:spPr bwMode="auto">
          <a:xfrm>
            <a:off x="5826125" y="5437188"/>
            <a:ext cx="506413" cy="396875"/>
          </a:xfrm>
          <a:prstGeom prst="rect">
            <a:avLst/>
          </a:prstGeom>
          <a:noFill/>
          <a:ln>
            <a:noFill/>
          </a:ln>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sz="2000" b="1" i="1" dirty="0">
                <a:latin typeface="+mn-lt"/>
                <a:cs typeface="Arial" panose="020B0604020202020204" pitchFamily="34" charset="0"/>
              </a:rPr>
              <a:t>D</a:t>
            </a:r>
            <a:r>
              <a:rPr lang="en-US" sz="2000" b="1" i="1" baseline="-25000" dirty="0">
                <a:latin typeface="+mn-lt"/>
                <a:cs typeface="Arial" panose="020B0604020202020204" pitchFamily="34" charset="0"/>
              </a:rPr>
              <a:t>M</a:t>
            </a:r>
          </a:p>
        </p:txBody>
      </p:sp>
      <p:sp>
        <p:nvSpPr>
          <p:cNvPr id="19468" name="Arc 12"/>
          <p:cNvSpPr>
            <a:spLocks/>
          </p:cNvSpPr>
          <p:nvPr/>
        </p:nvSpPr>
        <p:spPr bwMode="auto">
          <a:xfrm rot="-1216564" flipH="1" flipV="1">
            <a:off x="4622800" y="1525588"/>
            <a:ext cx="3248025" cy="3197225"/>
          </a:xfrm>
          <a:custGeom>
            <a:avLst/>
            <a:gdLst>
              <a:gd name="T0" fmla="*/ 2147483646 w 21600"/>
              <a:gd name="T1" fmla="*/ 0 h 15790"/>
              <a:gd name="T2" fmla="*/ 2147483646 w 21600"/>
              <a:gd name="T3" fmla="*/ 2147483646 h 15790"/>
              <a:gd name="T4" fmla="*/ 0 w 21600"/>
              <a:gd name="T5" fmla="*/ 2147483646 h 15790"/>
              <a:gd name="T6" fmla="*/ 0 60000 65536"/>
              <a:gd name="T7" fmla="*/ 0 60000 65536"/>
              <a:gd name="T8" fmla="*/ 0 60000 65536"/>
              <a:gd name="T9" fmla="*/ 0 w 21600"/>
              <a:gd name="T10" fmla="*/ 0 h 15790"/>
              <a:gd name="T11" fmla="*/ 21600 w 21600"/>
              <a:gd name="T12" fmla="*/ 15790 h 15790"/>
            </a:gdLst>
            <a:ahLst/>
            <a:cxnLst>
              <a:cxn ang="T6">
                <a:pos x="T0" y="T1"/>
              </a:cxn>
              <a:cxn ang="T7">
                <a:pos x="T2" y="T3"/>
              </a:cxn>
              <a:cxn ang="T8">
                <a:pos x="T4" y="T5"/>
              </a:cxn>
            </a:cxnLst>
            <a:rect l="T9" t="T10" r="T11" b="T12"/>
            <a:pathLst>
              <a:path w="21600" h="15790" fill="none" extrusionOk="0">
                <a:moveTo>
                  <a:pt x="14738" y="0"/>
                </a:moveTo>
                <a:cubicBezTo>
                  <a:pt x="19115" y="4085"/>
                  <a:pt x="21600" y="9803"/>
                  <a:pt x="21600" y="15790"/>
                </a:cubicBezTo>
              </a:path>
              <a:path w="21600" h="15790" stroke="0" extrusionOk="0">
                <a:moveTo>
                  <a:pt x="14738" y="0"/>
                </a:moveTo>
                <a:cubicBezTo>
                  <a:pt x="19115" y="4085"/>
                  <a:pt x="21600" y="9803"/>
                  <a:pt x="21600" y="15790"/>
                </a:cubicBezTo>
                <a:lnTo>
                  <a:pt x="0" y="15790"/>
                </a:lnTo>
                <a:lnTo>
                  <a:pt x="14738" y="0"/>
                </a:lnTo>
                <a:close/>
              </a:path>
            </a:pathLst>
          </a:custGeom>
          <a:noFill/>
          <a:ln w="57150">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9470" name="Arc 14"/>
          <p:cNvSpPr>
            <a:spLocks/>
          </p:cNvSpPr>
          <p:nvPr/>
        </p:nvSpPr>
        <p:spPr bwMode="auto">
          <a:xfrm rot="-1216564" flipH="1" flipV="1">
            <a:off x="3470275" y="2001838"/>
            <a:ext cx="3262313" cy="3697287"/>
          </a:xfrm>
          <a:custGeom>
            <a:avLst/>
            <a:gdLst>
              <a:gd name="T0" fmla="*/ 2147483646 w 21600"/>
              <a:gd name="T1" fmla="*/ 0 h 15595"/>
              <a:gd name="T2" fmla="*/ 2147483646 w 21600"/>
              <a:gd name="T3" fmla="*/ 2147483646 h 15595"/>
              <a:gd name="T4" fmla="*/ 0 w 21600"/>
              <a:gd name="T5" fmla="*/ 2147483646 h 15595"/>
              <a:gd name="T6" fmla="*/ 0 60000 65536"/>
              <a:gd name="T7" fmla="*/ 0 60000 65536"/>
              <a:gd name="T8" fmla="*/ 0 60000 65536"/>
              <a:gd name="T9" fmla="*/ 0 w 21600"/>
              <a:gd name="T10" fmla="*/ 0 h 15595"/>
              <a:gd name="T11" fmla="*/ 21600 w 21600"/>
              <a:gd name="T12" fmla="*/ 15595 h 15595"/>
            </a:gdLst>
            <a:ahLst/>
            <a:cxnLst>
              <a:cxn ang="T6">
                <a:pos x="T0" y="T1"/>
              </a:cxn>
              <a:cxn ang="T7">
                <a:pos x="T2" y="T3"/>
              </a:cxn>
              <a:cxn ang="T8">
                <a:pos x="T4" y="T5"/>
              </a:cxn>
            </a:cxnLst>
            <a:rect l="T9" t="T10" r="T11" b="T12"/>
            <a:pathLst>
              <a:path w="21600" h="15595" fill="none" extrusionOk="0">
                <a:moveTo>
                  <a:pt x="14945" y="-1"/>
                </a:moveTo>
                <a:cubicBezTo>
                  <a:pt x="19196" y="4073"/>
                  <a:pt x="21600" y="9706"/>
                  <a:pt x="21600" y="15595"/>
                </a:cubicBezTo>
              </a:path>
              <a:path w="21600" h="15595" stroke="0" extrusionOk="0">
                <a:moveTo>
                  <a:pt x="14945" y="-1"/>
                </a:moveTo>
                <a:cubicBezTo>
                  <a:pt x="19196" y="4073"/>
                  <a:pt x="21600" y="9706"/>
                  <a:pt x="21600" y="15595"/>
                </a:cubicBezTo>
                <a:lnTo>
                  <a:pt x="0" y="15595"/>
                </a:lnTo>
                <a:lnTo>
                  <a:pt x="14945" y="-1"/>
                </a:lnTo>
                <a:close/>
              </a:path>
            </a:pathLst>
          </a:custGeom>
          <a:noFill/>
          <a:ln w="57150">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9471" name="Text Box 15"/>
          <p:cNvSpPr txBox="1">
            <a:spLocks noChangeArrowheads="1"/>
          </p:cNvSpPr>
          <p:nvPr/>
        </p:nvSpPr>
        <p:spPr bwMode="auto">
          <a:xfrm>
            <a:off x="5216525" y="5589588"/>
            <a:ext cx="417513" cy="400050"/>
          </a:xfrm>
          <a:prstGeom prst="rect">
            <a:avLst/>
          </a:prstGeom>
          <a:noFill/>
          <a:ln>
            <a:noFill/>
          </a:ln>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sz="2000" b="1" i="1" dirty="0">
                <a:latin typeface="+mn-lt"/>
                <a:cs typeface="Arial" panose="020B0604020202020204" pitchFamily="34" charset="0"/>
              </a:rPr>
              <a:t>D</a:t>
            </a:r>
            <a:r>
              <a:rPr lang="en-US" sz="2000" b="1" i="1" baseline="-25000" dirty="0">
                <a:latin typeface="+mn-lt"/>
                <a:cs typeface="Arial" panose="020B0604020202020204" pitchFamily="34" charset="0"/>
              </a:rPr>
              <a:t>L</a:t>
            </a:r>
          </a:p>
        </p:txBody>
      </p:sp>
      <p:sp>
        <p:nvSpPr>
          <p:cNvPr id="19472" name="Text Box 16"/>
          <p:cNvSpPr txBox="1">
            <a:spLocks noChangeArrowheads="1"/>
          </p:cNvSpPr>
          <p:nvPr/>
        </p:nvSpPr>
        <p:spPr bwMode="auto">
          <a:xfrm>
            <a:off x="6511925" y="5056188"/>
            <a:ext cx="453970" cy="400110"/>
          </a:xfrm>
          <a:prstGeom prst="rect">
            <a:avLst/>
          </a:prstGeom>
          <a:noFill/>
          <a:ln>
            <a:noFill/>
          </a:ln>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sz="2000" b="1" i="1" dirty="0">
                <a:latin typeface="+mn-lt"/>
                <a:cs typeface="Arial" panose="020B0604020202020204" pitchFamily="34" charset="0"/>
              </a:rPr>
              <a:t>D</a:t>
            </a:r>
            <a:r>
              <a:rPr lang="en-US" sz="2000" b="1" i="1" baseline="-25000" dirty="0">
                <a:latin typeface="+mn-lt"/>
                <a:cs typeface="Arial" panose="020B0604020202020204" pitchFamily="34" charset="0"/>
              </a:rPr>
              <a:t>H</a:t>
            </a:r>
          </a:p>
        </p:txBody>
      </p:sp>
      <p:sp>
        <p:nvSpPr>
          <p:cNvPr id="19462" name="Arc 6"/>
          <p:cNvSpPr>
            <a:spLocks/>
          </p:cNvSpPr>
          <p:nvPr/>
        </p:nvSpPr>
        <p:spPr bwMode="auto">
          <a:xfrm rot="-1216564" flipH="1" flipV="1">
            <a:off x="4149725" y="1725613"/>
            <a:ext cx="3262313" cy="3743325"/>
          </a:xfrm>
          <a:custGeom>
            <a:avLst/>
            <a:gdLst>
              <a:gd name="T0" fmla="*/ 2147483646 w 21600"/>
              <a:gd name="T1" fmla="*/ 0 h 15790"/>
              <a:gd name="T2" fmla="*/ 2147483646 w 21600"/>
              <a:gd name="T3" fmla="*/ 2147483646 h 15790"/>
              <a:gd name="T4" fmla="*/ 0 w 21600"/>
              <a:gd name="T5" fmla="*/ 2147483646 h 15790"/>
              <a:gd name="T6" fmla="*/ 0 60000 65536"/>
              <a:gd name="T7" fmla="*/ 0 60000 65536"/>
              <a:gd name="T8" fmla="*/ 0 60000 65536"/>
              <a:gd name="T9" fmla="*/ 0 w 21600"/>
              <a:gd name="T10" fmla="*/ 0 h 15790"/>
              <a:gd name="T11" fmla="*/ 21600 w 21600"/>
              <a:gd name="T12" fmla="*/ 15790 h 15790"/>
            </a:gdLst>
            <a:ahLst/>
            <a:cxnLst>
              <a:cxn ang="T6">
                <a:pos x="T0" y="T1"/>
              </a:cxn>
              <a:cxn ang="T7">
                <a:pos x="T2" y="T3"/>
              </a:cxn>
              <a:cxn ang="T8">
                <a:pos x="T4" y="T5"/>
              </a:cxn>
            </a:cxnLst>
            <a:rect l="T9" t="T10" r="T11" b="T12"/>
            <a:pathLst>
              <a:path w="21600" h="15790" fill="none" extrusionOk="0">
                <a:moveTo>
                  <a:pt x="14738" y="0"/>
                </a:moveTo>
                <a:cubicBezTo>
                  <a:pt x="19115" y="4085"/>
                  <a:pt x="21600" y="9803"/>
                  <a:pt x="21600" y="15790"/>
                </a:cubicBezTo>
              </a:path>
              <a:path w="21600" h="15790" stroke="0" extrusionOk="0">
                <a:moveTo>
                  <a:pt x="14738" y="0"/>
                </a:moveTo>
                <a:cubicBezTo>
                  <a:pt x="19115" y="4085"/>
                  <a:pt x="21600" y="9803"/>
                  <a:pt x="21600" y="15790"/>
                </a:cubicBezTo>
                <a:lnTo>
                  <a:pt x="0" y="15790"/>
                </a:lnTo>
                <a:lnTo>
                  <a:pt x="14738" y="0"/>
                </a:lnTo>
                <a:close/>
              </a:path>
            </a:pathLst>
          </a:custGeom>
          <a:noFill/>
          <a:ln w="57150">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grpSp>
        <p:nvGrpSpPr>
          <p:cNvPr id="5" name="Group 25"/>
          <p:cNvGrpSpPr>
            <a:grpSpLocks/>
          </p:cNvGrpSpPr>
          <p:nvPr/>
        </p:nvGrpSpPr>
        <p:grpSpPr bwMode="auto">
          <a:xfrm>
            <a:off x="1101725" y="1931988"/>
            <a:ext cx="5867400" cy="4568825"/>
            <a:chOff x="1200" y="1152"/>
            <a:chExt cx="3696" cy="2878"/>
          </a:xfrm>
        </p:grpSpPr>
        <p:cxnSp>
          <p:nvCxnSpPr>
            <p:cNvPr id="24593" name="Straight Connector 20"/>
            <p:cNvCxnSpPr>
              <a:cxnSpLocks noChangeShapeType="1"/>
            </p:cNvCxnSpPr>
            <p:nvPr/>
          </p:nvCxnSpPr>
          <p:spPr bwMode="auto">
            <a:xfrm>
              <a:off x="1824" y="2448"/>
              <a:ext cx="2880" cy="1"/>
            </a:xfrm>
            <a:prstGeom prst="line">
              <a:avLst/>
            </a:prstGeom>
            <a:noFill/>
            <a:ln w="38100">
              <a:solidFill>
                <a:srgbClr val="800000"/>
              </a:solidFill>
              <a:round/>
              <a:headEnd/>
              <a:tailEnd/>
            </a:ln>
            <a:effectLst>
              <a:outerShdw blurRad="63500" dist="20000" dir="5400000" rotWithShape="0">
                <a:srgbClr val="000000">
                  <a:alpha val="37999"/>
                </a:srgbClr>
              </a:outerShdw>
            </a:effectLst>
            <a:extLst/>
          </p:spPr>
        </p:cxnSp>
        <p:sp>
          <p:nvSpPr>
            <p:cNvPr id="6" name="TextBox 28"/>
            <p:cNvSpPr txBox="1">
              <a:spLocks noChangeArrowheads="1"/>
            </p:cNvSpPr>
            <p:nvPr/>
          </p:nvSpPr>
          <p:spPr bwMode="auto">
            <a:xfrm>
              <a:off x="2352" y="3799"/>
              <a:ext cx="2448" cy="231"/>
            </a:xfrm>
            <a:prstGeom prst="rect">
              <a:avLst/>
            </a:prstGeom>
            <a:noFill/>
            <a:ln>
              <a:noFill/>
            </a:ln>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b="1" dirty="0">
                  <a:latin typeface="+mn-lt"/>
                  <a:cs typeface="Arial" panose="020B0604020202020204" pitchFamily="34" charset="0"/>
                </a:rPr>
                <a:t>        700          900        1150</a:t>
              </a:r>
            </a:p>
          </p:txBody>
        </p:sp>
        <p:sp>
          <p:nvSpPr>
            <p:cNvPr id="13331" name="TextBox 30"/>
            <p:cNvSpPr txBox="1">
              <a:spLocks noChangeArrowheads="1"/>
            </p:cNvSpPr>
            <p:nvPr/>
          </p:nvSpPr>
          <p:spPr bwMode="auto">
            <a:xfrm>
              <a:off x="1200" y="2352"/>
              <a:ext cx="720" cy="231"/>
            </a:xfrm>
            <a:prstGeom prst="rect">
              <a:avLst/>
            </a:prstGeom>
            <a:noFill/>
            <a:ln>
              <a:noFill/>
            </a:ln>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b="1" dirty="0">
                  <a:latin typeface="+mn-lt"/>
                  <a:cs typeface="Arial" panose="020B0604020202020204" pitchFamily="34" charset="0"/>
                </a:rPr>
                <a:t>$37,000</a:t>
              </a:r>
            </a:p>
          </p:txBody>
        </p:sp>
        <p:sp>
          <p:nvSpPr>
            <p:cNvPr id="13332" name="TextBox 45"/>
            <p:cNvSpPr txBox="1">
              <a:spLocks noChangeArrowheads="1"/>
            </p:cNvSpPr>
            <p:nvPr/>
          </p:nvSpPr>
          <p:spPr bwMode="auto">
            <a:xfrm>
              <a:off x="3744" y="1152"/>
              <a:ext cx="1152" cy="250"/>
            </a:xfrm>
            <a:prstGeom prst="rect">
              <a:avLst/>
            </a:prstGeom>
            <a:noFill/>
            <a:ln>
              <a:noFill/>
            </a:ln>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sz="2000" b="1" dirty="0">
                  <a:latin typeface="+mn-lt"/>
                  <a:cs typeface="Arial" panose="020B0604020202020204" pitchFamily="34" charset="0"/>
                </a:rPr>
                <a:t>Fixed Prices</a:t>
              </a:r>
            </a:p>
          </p:txBody>
        </p:sp>
      </p:grpSp>
      <p:sp>
        <p:nvSpPr>
          <p:cNvPr id="44041" name="Oval 9"/>
          <p:cNvSpPr>
            <a:spLocks noChangeArrowheads="1"/>
          </p:cNvSpPr>
          <p:nvPr/>
        </p:nvSpPr>
        <p:spPr bwMode="auto">
          <a:xfrm>
            <a:off x="4341813" y="3932238"/>
            <a:ext cx="152400" cy="152400"/>
          </a:xfrm>
          <a:prstGeom prst="ellipse">
            <a:avLst/>
          </a:prstGeom>
          <a:solidFill>
            <a:schemeClr val="bg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600" dirty="0">
              <a:latin typeface="Arial" panose="020B0604020202020204" pitchFamily="34" charset="0"/>
            </a:endParaRPr>
          </a:p>
        </p:txBody>
      </p:sp>
      <p:sp>
        <p:nvSpPr>
          <p:cNvPr id="2" name="Oval 9"/>
          <p:cNvSpPr>
            <a:spLocks noChangeArrowheads="1"/>
          </p:cNvSpPr>
          <p:nvPr/>
        </p:nvSpPr>
        <p:spPr bwMode="auto">
          <a:xfrm>
            <a:off x="3463925" y="3913188"/>
            <a:ext cx="152400" cy="152400"/>
          </a:xfrm>
          <a:prstGeom prst="ellipse">
            <a:avLst/>
          </a:prstGeom>
          <a:solidFill>
            <a:schemeClr val="bg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600" dirty="0">
              <a:latin typeface="Arial" panose="020B0604020202020204" pitchFamily="34" charset="0"/>
            </a:endParaRPr>
          </a:p>
        </p:txBody>
      </p:sp>
      <p:sp>
        <p:nvSpPr>
          <p:cNvPr id="3" name="Oval 9"/>
          <p:cNvSpPr>
            <a:spLocks noChangeArrowheads="1"/>
          </p:cNvSpPr>
          <p:nvPr/>
        </p:nvSpPr>
        <p:spPr bwMode="auto">
          <a:xfrm>
            <a:off x="5140325" y="3913188"/>
            <a:ext cx="152400" cy="152400"/>
          </a:xfrm>
          <a:prstGeom prst="ellipse">
            <a:avLst/>
          </a:prstGeom>
          <a:solidFill>
            <a:schemeClr val="bg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600" dirty="0">
              <a:latin typeface="Arial" panose="020B0604020202020204" pitchFamily="34" charset="0"/>
            </a:endParaRPr>
          </a:p>
        </p:txBody>
      </p:sp>
      <p:sp>
        <p:nvSpPr>
          <p:cNvPr id="19461" name="Text Box 5"/>
          <p:cNvSpPr txBox="1">
            <a:spLocks noChangeArrowheads="1"/>
          </p:cNvSpPr>
          <p:nvPr/>
        </p:nvSpPr>
        <p:spPr bwMode="auto">
          <a:xfrm rot="-5400000">
            <a:off x="589841" y="3614737"/>
            <a:ext cx="658812" cy="368300"/>
          </a:xfrm>
          <a:prstGeom prst="rect">
            <a:avLst/>
          </a:prstGeom>
          <a:noFill/>
          <a:ln>
            <a:noFill/>
          </a:ln>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b="1" dirty="0">
                <a:latin typeface="+mn-lt"/>
                <a:cs typeface="Arial" panose="020B0604020202020204" pitchFamily="34" charset="0"/>
              </a:rPr>
              <a:t>Price</a:t>
            </a:r>
          </a:p>
        </p:txBody>
      </p:sp>
      <p:sp>
        <p:nvSpPr>
          <p:cNvPr id="23"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LO4</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1" presetClass="entr" presetSubtype="0"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childTnLst>
                                </p:cTn>
                              </p:par>
                              <p:par>
                                <p:cTn id="12" presetID="23" presetClass="entr" presetSubtype="16" fill="hold" nodeType="withEffect">
                                  <p:stCondLst>
                                    <p:cond delay="0"/>
                                  </p:stCondLst>
                                  <p:childTnLst>
                                    <p:set>
                                      <p:cBhvr>
                                        <p:cTn id="13" dur="1" fill="hold">
                                          <p:stCondLst>
                                            <p:cond delay="0"/>
                                          </p:stCondLst>
                                        </p:cTn>
                                        <p:tgtEl>
                                          <p:spTgt spid="19460"/>
                                        </p:tgtEl>
                                        <p:attrNameLst>
                                          <p:attrName>style.visibility</p:attrName>
                                        </p:attrNameLst>
                                      </p:cBhvr>
                                      <p:to>
                                        <p:strVal val="visible"/>
                                      </p:to>
                                    </p:set>
                                    <p:anim calcmode="lin" valueType="num">
                                      <p:cBhvr>
                                        <p:cTn id="14" dur="500" fill="hold"/>
                                        <p:tgtEl>
                                          <p:spTgt spid="19460"/>
                                        </p:tgtEl>
                                        <p:attrNameLst>
                                          <p:attrName>ppt_w</p:attrName>
                                        </p:attrNameLst>
                                      </p:cBhvr>
                                      <p:tavLst>
                                        <p:tav tm="0">
                                          <p:val>
                                            <p:fltVal val="0"/>
                                          </p:val>
                                        </p:tav>
                                        <p:tav tm="100000">
                                          <p:val>
                                            <p:strVal val="#ppt_w"/>
                                          </p:val>
                                        </p:tav>
                                      </p:tavLst>
                                    </p:anim>
                                    <p:anim calcmode="lin" valueType="num">
                                      <p:cBhvr>
                                        <p:cTn id="15" dur="500" fill="hold"/>
                                        <p:tgtEl>
                                          <p:spTgt spid="19460"/>
                                        </p:tgtEl>
                                        <p:attrNameLst>
                                          <p:attrName>ppt_h</p:attrName>
                                        </p:attrNameLst>
                                      </p:cBhvr>
                                      <p:tavLst>
                                        <p:tav tm="0">
                                          <p:val>
                                            <p:fltVal val="0"/>
                                          </p:val>
                                        </p:tav>
                                        <p:tav tm="100000">
                                          <p:val>
                                            <p:strVal val="#ppt_h"/>
                                          </p:val>
                                        </p:tav>
                                      </p:tavLst>
                                    </p:anim>
                                  </p:childTnLst>
                                </p:cTn>
                              </p:par>
                            </p:childTnLst>
                          </p:cTn>
                        </p:par>
                        <p:par>
                          <p:cTn id="16" fill="hold" nodeType="afterGroup">
                            <p:stCondLst>
                              <p:cond delay="1000"/>
                            </p:stCondLst>
                            <p:childTnLst>
                              <p:par>
                                <p:cTn id="17" presetID="22" presetClass="entr" presetSubtype="1" fill="hold" nodeType="afterEffect">
                                  <p:stCondLst>
                                    <p:cond delay="0"/>
                                  </p:stCondLst>
                                  <p:childTnLst>
                                    <p:set>
                                      <p:cBhvr>
                                        <p:cTn id="18" dur="1" fill="hold">
                                          <p:stCondLst>
                                            <p:cond delay="0"/>
                                          </p:stCondLst>
                                        </p:cTn>
                                        <p:tgtEl>
                                          <p:spTgt spid="19462"/>
                                        </p:tgtEl>
                                        <p:attrNameLst>
                                          <p:attrName>style.visibility</p:attrName>
                                        </p:attrNameLst>
                                      </p:cBhvr>
                                      <p:to>
                                        <p:strVal val="visible"/>
                                      </p:to>
                                    </p:set>
                                    <p:animEffect transition="in" filter="wipe(up)">
                                      <p:cBhvr>
                                        <p:cTn id="19" dur="500"/>
                                        <p:tgtEl>
                                          <p:spTgt spid="19462"/>
                                        </p:tgtEl>
                                      </p:cBhvr>
                                    </p:animEffect>
                                  </p:childTnLst>
                                </p:cTn>
                              </p:par>
                            </p:childTnLst>
                          </p:cTn>
                        </p:par>
                        <p:par>
                          <p:cTn id="20" fill="hold" nodeType="afterGroup">
                            <p:stCondLst>
                              <p:cond delay="1500"/>
                            </p:stCondLst>
                            <p:childTnLst>
                              <p:par>
                                <p:cTn id="21" presetID="1" presetClass="entr" presetSubtype="0" fill="hold" grpId="0" nodeType="afterEffect">
                                  <p:stCondLst>
                                    <p:cond delay="0"/>
                                  </p:stCondLst>
                                  <p:childTnLst>
                                    <p:set>
                                      <p:cBhvr>
                                        <p:cTn id="22" dur="1" fill="hold">
                                          <p:stCondLst>
                                            <p:cond delay="0"/>
                                          </p:stCondLst>
                                        </p:cTn>
                                        <p:tgtEl>
                                          <p:spTgt spid="19463"/>
                                        </p:tgtEl>
                                        <p:attrNameLst>
                                          <p:attrName>style.visibility</p:attrName>
                                        </p:attrNameLst>
                                      </p:cBhvr>
                                      <p:to>
                                        <p:strVal val="visible"/>
                                      </p:to>
                                    </p:set>
                                  </p:childTnLst>
                                </p:cTn>
                              </p:par>
                            </p:childTnLst>
                          </p:cTn>
                        </p:par>
                        <p:par>
                          <p:cTn id="23" fill="hold" nodeType="afterGroup">
                            <p:stCondLst>
                              <p:cond delay="1500"/>
                            </p:stCondLst>
                            <p:childTnLst>
                              <p:par>
                                <p:cTn id="24" presetID="23" presetClass="entr" presetSubtype="16" fill="hold" grpId="0" nodeType="afterEffect">
                                  <p:stCondLst>
                                    <p:cond delay="0"/>
                                  </p:stCondLst>
                                  <p:childTnLst>
                                    <p:set>
                                      <p:cBhvr>
                                        <p:cTn id="25" dur="1" fill="hold">
                                          <p:stCondLst>
                                            <p:cond delay="0"/>
                                          </p:stCondLst>
                                        </p:cTn>
                                        <p:tgtEl>
                                          <p:spTgt spid="44041"/>
                                        </p:tgtEl>
                                        <p:attrNameLst>
                                          <p:attrName>style.visibility</p:attrName>
                                        </p:attrNameLst>
                                      </p:cBhvr>
                                      <p:to>
                                        <p:strVal val="visible"/>
                                      </p:to>
                                    </p:set>
                                    <p:anim calcmode="lin" valueType="num">
                                      <p:cBhvr>
                                        <p:cTn id="26" dur="1000" fill="hold"/>
                                        <p:tgtEl>
                                          <p:spTgt spid="44041"/>
                                        </p:tgtEl>
                                        <p:attrNameLst>
                                          <p:attrName>ppt_w</p:attrName>
                                        </p:attrNameLst>
                                      </p:cBhvr>
                                      <p:tavLst>
                                        <p:tav tm="0">
                                          <p:val>
                                            <p:fltVal val="0"/>
                                          </p:val>
                                        </p:tav>
                                        <p:tav tm="100000">
                                          <p:val>
                                            <p:strVal val="#ppt_w"/>
                                          </p:val>
                                        </p:tav>
                                      </p:tavLst>
                                    </p:anim>
                                    <p:anim calcmode="lin" valueType="num">
                                      <p:cBhvr>
                                        <p:cTn id="27" dur="1000" fill="hold"/>
                                        <p:tgtEl>
                                          <p:spTgt spid="44041"/>
                                        </p:tgtEl>
                                        <p:attrNameLst>
                                          <p:attrName>ppt_h</p:attrName>
                                        </p:attrNameLst>
                                      </p:cBhvr>
                                      <p:tavLst>
                                        <p:tav tm="0">
                                          <p:val>
                                            <p:fltVal val="0"/>
                                          </p:val>
                                        </p:tav>
                                        <p:tav tm="100000">
                                          <p:val>
                                            <p:strVal val="#ppt_h"/>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0"/>
                                          </p:stCondLst>
                                        </p:cTn>
                                        <p:tgtEl>
                                          <p:spTgt spid="19468"/>
                                        </p:tgtEl>
                                        <p:attrNameLst>
                                          <p:attrName>style.visibility</p:attrName>
                                        </p:attrNameLst>
                                      </p:cBhvr>
                                      <p:to>
                                        <p:strVal val="visible"/>
                                      </p:to>
                                    </p:set>
                                  </p:childTnLst>
                                </p:cTn>
                              </p:par>
                            </p:childTnLst>
                          </p:cTn>
                        </p:par>
                        <p:par>
                          <p:cTn id="32" fill="hold" nodeType="afterGroup">
                            <p:stCondLst>
                              <p:cond delay="0"/>
                            </p:stCondLst>
                            <p:childTnLst>
                              <p:par>
                                <p:cTn id="33" presetID="63" presetClass="path" presetSubtype="0" accel="50000" decel="50000" fill="hold" nodeType="afterEffect">
                                  <p:stCondLst>
                                    <p:cond delay="0"/>
                                  </p:stCondLst>
                                  <p:childTnLst>
                                    <p:animMotion origin="layout" path="M -0.06319 0.04282 L 0.00799 0.00092 " pathEditMode="relative" rAng="0" ptsTypes="AA">
                                      <p:cBhvr>
                                        <p:cTn id="34" dur="2000" fill="hold"/>
                                        <p:tgtEl>
                                          <p:spTgt spid="19468"/>
                                        </p:tgtEl>
                                        <p:attrNameLst>
                                          <p:attrName>ppt_x</p:attrName>
                                          <p:attrName>ppt_y</p:attrName>
                                        </p:attrNameLst>
                                      </p:cBhvr>
                                      <p:rCtr x="3559" y="-2106"/>
                                    </p:animMotion>
                                  </p:childTnLst>
                                </p:cTn>
                              </p:par>
                            </p:childTnLst>
                          </p:cTn>
                        </p:par>
                        <p:par>
                          <p:cTn id="35" fill="hold" nodeType="afterGroup">
                            <p:stCondLst>
                              <p:cond delay="2000"/>
                            </p:stCondLst>
                            <p:childTnLst>
                              <p:par>
                                <p:cTn id="36" presetID="1" presetClass="entr" presetSubtype="0" fill="hold" grpId="0" nodeType="afterEffect">
                                  <p:stCondLst>
                                    <p:cond delay="0"/>
                                  </p:stCondLst>
                                  <p:childTnLst>
                                    <p:set>
                                      <p:cBhvr>
                                        <p:cTn id="37" dur="1" fill="hold">
                                          <p:stCondLst>
                                            <p:cond delay="0"/>
                                          </p:stCondLst>
                                        </p:cTn>
                                        <p:tgtEl>
                                          <p:spTgt spid="19472"/>
                                        </p:tgtEl>
                                        <p:attrNameLst>
                                          <p:attrName>style.visibility</p:attrName>
                                        </p:attrNameLst>
                                      </p:cBhvr>
                                      <p:to>
                                        <p:strVal val="visible"/>
                                      </p:to>
                                    </p:set>
                                  </p:childTnLst>
                                </p:cTn>
                              </p:par>
                            </p:childTnLst>
                          </p:cTn>
                        </p:par>
                        <p:par>
                          <p:cTn id="38" fill="hold" nodeType="afterGroup">
                            <p:stCondLst>
                              <p:cond delay="2000"/>
                            </p:stCondLst>
                            <p:childTnLst>
                              <p:par>
                                <p:cTn id="39" presetID="23" presetClass="entr" presetSubtype="16" fill="hold" grpId="0" nodeType="after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p:cTn id="41" dur="1000" fill="hold"/>
                                        <p:tgtEl>
                                          <p:spTgt spid="3"/>
                                        </p:tgtEl>
                                        <p:attrNameLst>
                                          <p:attrName>ppt_w</p:attrName>
                                        </p:attrNameLst>
                                      </p:cBhvr>
                                      <p:tavLst>
                                        <p:tav tm="0">
                                          <p:val>
                                            <p:fltVal val="0"/>
                                          </p:val>
                                        </p:tav>
                                        <p:tav tm="100000">
                                          <p:val>
                                            <p:strVal val="#ppt_w"/>
                                          </p:val>
                                        </p:tav>
                                      </p:tavLst>
                                    </p:anim>
                                    <p:anim calcmode="lin" valueType="num">
                                      <p:cBhvr>
                                        <p:cTn id="42" dur="1000" fill="hold"/>
                                        <p:tgtEl>
                                          <p:spTgt spid="3"/>
                                        </p:tgtEl>
                                        <p:attrNameLst>
                                          <p:attrName>ppt_h</p:attrName>
                                        </p:attrNameLst>
                                      </p:cBhvr>
                                      <p:tavLst>
                                        <p:tav tm="0">
                                          <p:val>
                                            <p:fltVal val="0"/>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19470"/>
                                        </p:tgtEl>
                                        <p:attrNameLst>
                                          <p:attrName>style.visibility</p:attrName>
                                        </p:attrNameLst>
                                      </p:cBhvr>
                                      <p:to>
                                        <p:strVal val="visible"/>
                                      </p:to>
                                    </p:set>
                                  </p:childTnLst>
                                </p:cTn>
                              </p:par>
                            </p:childTnLst>
                          </p:cTn>
                        </p:par>
                        <p:par>
                          <p:cTn id="47" fill="hold" nodeType="afterGroup">
                            <p:stCondLst>
                              <p:cond delay="0"/>
                            </p:stCondLst>
                            <p:childTnLst>
                              <p:par>
                                <p:cTn id="48" presetID="35" presetClass="path" presetSubtype="0" accel="50000" decel="50000" fill="hold" nodeType="afterEffect">
                                  <p:stCondLst>
                                    <p:cond delay="0"/>
                                  </p:stCondLst>
                                  <p:childTnLst>
                                    <p:animMotion origin="layout" path="M 0.07865 -0.0375 L 0.00174 0.01204 " pathEditMode="relative" rAng="0" ptsTypes="AA">
                                      <p:cBhvr>
                                        <p:cTn id="49" dur="2000" fill="hold"/>
                                        <p:tgtEl>
                                          <p:spTgt spid="19470"/>
                                        </p:tgtEl>
                                        <p:attrNameLst>
                                          <p:attrName>ppt_x</p:attrName>
                                          <p:attrName>ppt_y</p:attrName>
                                        </p:attrNameLst>
                                      </p:cBhvr>
                                      <p:rCtr x="-3854" y="2477"/>
                                    </p:animMotion>
                                  </p:childTnLst>
                                </p:cTn>
                              </p:par>
                            </p:childTnLst>
                          </p:cTn>
                        </p:par>
                        <p:par>
                          <p:cTn id="50" fill="hold" nodeType="afterGroup">
                            <p:stCondLst>
                              <p:cond delay="2000"/>
                            </p:stCondLst>
                            <p:childTnLst>
                              <p:par>
                                <p:cTn id="51" presetID="1" presetClass="entr" presetSubtype="0" fill="hold" grpId="0" nodeType="afterEffect">
                                  <p:stCondLst>
                                    <p:cond delay="0"/>
                                  </p:stCondLst>
                                  <p:childTnLst>
                                    <p:set>
                                      <p:cBhvr>
                                        <p:cTn id="52" dur="1" fill="hold">
                                          <p:stCondLst>
                                            <p:cond delay="0"/>
                                          </p:stCondLst>
                                        </p:cTn>
                                        <p:tgtEl>
                                          <p:spTgt spid="19471"/>
                                        </p:tgtEl>
                                        <p:attrNameLst>
                                          <p:attrName>style.visibility</p:attrName>
                                        </p:attrNameLst>
                                      </p:cBhvr>
                                      <p:to>
                                        <p:strVal val="visible"/>
                                      </p:to>
                                    </p:set>
                                  </p:childTnLst>
                                </p:cTn>
                              </p:par>
                            </p:childTnLst>
                          </p:cTn>
                        </p:par>
                        <p:par>
                          <p:cTn id="53" fill="hold" nodeType="afterGroup">
                            <p:stCondLst>
                              <p:cond delay="2000"/>
                            </p:stCondLst>
                            <p:childTnLst>
                              <p:par>
                                <p:cTn id="54" presetID="23" presetClass="entr" presetSubtype="16" fill="hold" grpId="0" nodeType="afterEffect">
                                  <p:stCondLst>
                                    <p:cond delay="0"/>
                                  </p:stCondLst>
                                  <p:childTnLst>
                                    <p:set>
                                      <p:cBhvr>
                                        <p:cTn id="55" dur="1" fill="hold">
                                          <p:stCondLst>
                                            <p:cond delay="0"/>
                                          </p:stCondLst>
                                        </p:cTn>
                                        <p:tgtEl>
                                          <p:spTgt spid="2"/>
                                        </p:tgtEl>
                                        <p:attrNameLst>
                                          <p:attrName>style.visibility</p:attrName>
                                        </p:attrNameLst>
                                      </p:cBhvr>
                                      <p:to>
                                        <p:strVal val="visible"/>
                                      </p:to>
                                    </p:set>
                                    <p:anim calcmode="lin" valueType="num">
                                      <p:cBhvr>
                                        <p:cTn id="56" dur="1000" fill="hold"/>
                                        <p:tgtEl>
                                          <p:spTgt spid="2"/>
                                        </p:tgtEl>
                                        <p:attrNameLst>
                                          <p:attrName>ppt_w</p:attrName>
                                        </p:attrNameLst>
                                      </p:cBhvr>
                                      <p:tavLst>
                                        <p:tav tm="0">
                                          <p:val>
                                            <p:fltVal val="0"/>
                                          </p:val>
                                        </p:tav>
                                        <p:tav tm="100000">
                                          <p:val>
                                            <p:strVal val="#ppt_w"/>
                                          </p:val>
                                        </p:tav>
                                      </p:tavLst>
                                    </p:anim>
                                    <p:anim calcmode="lin" valueType="num">
                                      <p:cBhvr>
                                        <p:cTn id="57" dur="1000" fill="hold"/>
                                        <p:tgtEl>
                                          <p:spTgt spid="2"/>
                                        </p:tgtEl>
                                        <p:attrNameLst>
                                          <p:attrName>ppt_h</p:attrName>
                                        </p:attrNameLst>
                                      </p:cBhvr>
                                      <p:tavLst>
                                        <p:tav tm="0">
                                          <p:val>
                                            <p:fltVal val="0"/>
                                          </p:val>
                                        </p:tav>
                                        <p:tav tm="100000">
                                          <p:val>
                                            <p:strVal val="#ppt_h"/>
                                          </p:val>
                                        </p:tav>
                                      </p:tavLst>
                                    </p:anim>
                                  </p:childTnLst>
                                </p:cTn>
                              </p:par>
                              <p:par>
                                <p:cTn id="58" presetID="23" presetClass="entr" presetSubtype="16" fill="hold" grpId="0" nodeType="withEffect">
                                  <p:stCondLst>
                                    <p:cond delay="0"/>
                                  </p:stCondLst>
                                  <p:childTnLst>
                                    <p:set>
                                      <p:cBhvr>
                                        <p:cTn id="59" dur="1" fill="hold">
                                          <p:stCondLst>
                                            <p:cond delay="0"/>
                                          </p:stCondLst>
                                        </p:cTn>
                                        <p:tgtEl>
                                          <p:spTgt spid="19461"/>
                                        </p:tgtEl>
                                        <p:attrNameLst>
                                          <p:attrName>style.visibility</p:attrName>
                                        </p:attrNameLst>
                                      </p:cBhvr>
                                      <p:to>
                                        <p:strVal val="visible"/>
                                      </p:to>
                                    </p:set>
                                    <p:anim calcmode="lin" valueType="num">
                                      <p:cBhvr>
                                        <p:cTn id="60" dur="500" fill="hold"/>
                                        <p:tgtEl>
                                          <p:spTgt spid="19461"/>
                                        </p:tgtEl>
                                        <p:attrNameLst>
                                          <p:attrName>ppt_w</p:attrName>
                                        </p:attrNameLst>
                                      </p:cBhvr>
                                      <p:tavLst>
                                        <p:tav tm="0">
                                          <p:val>
                                            <p:fltVal val="0"/>
                                          </p:val>
                                        </p:tav>
                                        <p:tav tm="100000">
                                          <p:val>
                                            <p:strVal val="#ppt_w"/>
                                          </p:val>
                                        </p:tav>
                                      </p:tavLst>
                                    </p:anim>
                                    <p:anim calcmode="lin" valueType="num">
                                      <p:cBhvr>
                                        <p:cTn id="61" dur="500" fill="hold"/>
                                        <p:tgtEl>
                                          <p:spTgt spid="1946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3" grpId="0"/>
      <p:bldP spid="19471" grpId="0"/>
      <p:bldP spid="19472" grpId="0"/>
      <p:bldP spid="44041" grpId="0" animBg="1"/>
      <p:bldP spid="2" grpId="0" animBg="1"/>
      <p:bldP spid="3" grpId="0" animBg="1"/>
      <p:bldP spid="1946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fontAlgn="auto" hangingPunct="1">
              <a:spcAft>
                <a:spcPts val="0"/>
              </a:spcAft>
              <a:defRPr/>
            </a:pPr>
            <a:r>
              <a:rPr lang="en-US" altLang="en-US" dirty="0">
                <a:ea typeface="+mj-ea"/>
              </a:rPr>
              <a:t>Sticky Prices</a:t>
            </a:r>
          </a:p>
        </p:txBody>
      </p:sp>
      <p:graphicFrame>
        <p:nvGraphicFramePr>
          <p:cNvPr id="14392" name="Group 56"/>
          <p:cNvGraphicFramePr>
            <a:graphicFrameLocks noGrp="1"/>
          </p:cNvGraphicFramePr>
          <p:nvPr>
            <p:extLst>
              <p:ext uri="{D42A27DB-BD31-4B8C-83A1-F6EECF244321}">
                <p14:modId xmlns:p14="http://schemas.microsoft.com/office/powerpoint/2010/main" val="1439274584"/>
              </p:ext>
            </p:extLst>
          </p:nvPr>
        </p:nvGraphicFramePr>
        <p:xfrm>
          <a:off x="1905000" y="1417632"/>
          <a:ext cx="4381500" cy="4459309"/>
        </p:xfrm>
        <a:graphic>
          <a:graphicData uri="http://schemas.openxmlformats.org/drawingml/2006/table">
            <a:tbl>
              <a:tblPr firstRow="1"/>
              <a:tblGrid>
                <a:gridCol w="2847975">
                  <a:extLst>
                    <a:ext uri="{9D8B030D-6E8A-4147-A177-3AD203B41FA5}">
                      <a16:colId xmlns:a16="http://schemas.microsoft.com/office/drawing/2014/main" val="20000"/>
                    </a:ext>
                  </a:extLst>
                </a:gridCol>
                <a:gridCol w="1533525">
                  <a:extLst>
                    <a:ext uri="{9D8B030D-6E8A-4147-A177-3AD203B41FA5}">
                      <a16:colId xmlns:a16="http://schemas.microsoft.com/office/drawing/2014/main" val="20001"/>
                    </a:ext>
                  </a:extLst>
                </a:gridCol>
              </a:tblGrid>
              <a:tr h="365934">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sz="1400" b="1" i="0" u="none" strike="noStrike" cap="none" normalizeH="0" baseline="0" dirty="0">
                          <a:ln>
                            <a:noFill/>
                          </a:ln>
                          <a:solidFill>
                            <a:schemeClr val="tx1"/>
                          </a:solidFill>
                          <a:effectLst/>
                          <a:latin typeface="+mn-lt"/>
                          <a:ea typeface="ＭＳ Ｐゴシック" panose="020B0600070205080204" pitchFamily="34" charset="-128"/>
                        </a:rPr>
                        <a:t>Item</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sz="1400" b="1" i="0" u="none" strike="noStrike" cap="none" normalizeH="0" baseline="0" dirty="0">
                          <a:ln>
                            <a:noFill/>
                          </a:ln>
                          <a:solidFill>
                            <a:schemeClr val="tx1"/>
                          </a:solidFill>
                          <a:effectLst/>
                          <a:latin typeface="+mn-lt"/>
                          <a:ea typeface="ＭＳ Ｐゴシック" panose="020B0600070205080204" pitchFamily="34" charset="-128"/>
                        </a:rPr>
                        <a:t>Months</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14875">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Coin-operated laundry machines</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46.4</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extLst>
                  <a:ext uri="{0D108BD9-81ED-4DB2-BD59-A6C34878D82A}">
                    <a16:rowId xmlns:a16="http://schemas.microsoft.com/office/drawing/2014/main" val="10001"/>
                  </a:ext>
                </a:extLst>
              </a:tr>
              <a:tr h="314875">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Newspapers</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29.9</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extLst>
                  <a:ext uri="{0D108BD9-81ED-4DB2-BD59-A6C34878D82A}">
                    <a16:rowId xmlns:a16="http://schemas.microsoft.com/office/drawing/2014/main" val="10002"/>
                  </a:ext>
                </a:extLst>
              </a:tr>
              <a:tr h="314875">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Haircuts</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25.5</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extLst>
                  <a:ext uri="{0D108BD9-81ED-4DB2-BD59-A6C34878D82A}">
                    <a16:rowId xmlns:a16="http://schemas.microsoft.com/office/drawing/2014/main" val="10003"/>
                  </a:ext>
                </a:extLst>
              </a:tr>
              <a:tr h="314875">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Taxi fare</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19.7</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extLst>
                  <a:ext uri="{0D108BD9-81ED-4DB2-BD59-A6C34878D82A}">
                    <a16:rowId xmlns:a16="http://schemas.microsoft.com/office/drawing/2014/main" val="10004"/>
                  </a:ext>
                </a:extLst>
              </a:tr>
              <a:tr h="314875">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Veterinary services</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14.9</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extLst>
                  <a:ext uri="{0D108BD9-81ED-4DB2-BD59-A6C34878D82A}">
                    <a16:rowId xmlns:a16="http://schemas.microsoft.com/office/drawing/2014/main" val="10005"/>
                  </a:ext>
                </a:extLst>
              </a:tr>
              <a:tr h="314875">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Magazines</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11.2</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extLst>
                  <a:ext uri="{0D108BD9-81ED-4DB2-BD59-A6C34878D82A}">
                    <a16:rowId xmlns:a16="http://schemas.microsoft.com/office/drawing/2014/main" val="10006"/>
                  </a:ext>
                </a:extLst>
              </a:tr>
              <a:tr h="314875">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Computer software</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5.5</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extLst>
                  <a:ext uri="{0D108BD9-81ED-4DB2-BD59-A6C34878D82A}">
                    <a16:rowId xmlns:a16="http://schemas.microsoft.com/office/drawing/2014/main" val="10007"/>
                  </a:ext>
                </a:extLst>
              </a:tr>
              <a:tr h="314875">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Beer</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4.3</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extLst>
                  <a:ext uri="{0D108BD9-81ED-4DB2-BD59-A6C34878D82A}">
                    <a16:rowId xmlns:a16="http://schemas.microsoft.com/office/drawing/2014/main" val="10008"/>
                  </a:ext>
                </a:extLst>
              </a:tr>
              <a:tr h="314875">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Microwaves ovens</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3.0</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extLst>
                  <a:ext uri="{0D108BD9-81ED-4DB2-BD59-A6C34878D82A}">
                    <a16:rowId xmlns:a16="http://schemas.microsoft.com/office/drawing/2014/main" val="10009"/>
                  </a:ext>
                </a:extLst>
              </a:tr>
              <a:tr h="314875">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Milk</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2.4</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extLst>
                  <a:ext uri="{0D108BD9-81ED-4DB2-BD59-A6C34878D82A}">
                    <a16:rowId xmlns:a16="http://schemas.microsoft.com/office/drawing/2014/main" val="10010"/>
                  </a:ext>
                </a:extLst>
              </a:tr>
              <a:tr h="314875">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Electricity</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1.8</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extLst>
                  <a:ext uri="{0D108BD9-81ED-4DB2-BD59-A6C34878D82A}">
                    <a16:rowId xmlns:a16="http://schemas.microsoft.com/office/drawing/2014/main" val="10011"/>
                  </a:ext>
                </a:extLst>
              </a:tr>
              <a:tr h="314875">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Airline tickets</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1.0</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extLst>
                  <a:ext uri="{0D108BD9-81ED-4DB2-BD59-A6C34878D82A}">
                    <a16:rowId xmlns:a16="http://schemas.microsoft.com/office/drawing/2014/main" val="10012"/>
                  </a:ext>
                </a:extLst>
              </a:tr>
              <a:tr h="314875">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Gasoline</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EF7F8"/>
                    </a:solidFill>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0.6</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EF7F8"/>
                    </a:solidFill>
                  </a:tcPr>
                </a:tc>
                <a:extLst>
                  <a:ext uri="{0D108BD9-81ED-4DB2-BD59-A6C34878D82A}">
                    <a16:rowId xmlns:a16="http://schemas.microsoft.com/office/drawing/2014/main" val="10013"/>
                  </a:ext>
                </a:extLst>
              </a:tr>
            </a:tbl>
          </a:graphicData>
        </a:graphic>
      </p:graphicFrame>
      <p:sp>
        <p:nvSpPr>
          <p:cNvPr id="26675" name="Text Box 58"/>
          <p:cNvSpPr txBox="1">
            <a:spLocks noChangeArrowheads="1"/>
          </p:cNvSpPr>
          <p:nvPr/>
        </p:nvSpPr>
        <p:spPr bwMode="auto">
          <a:xfrm>
            <a:off x="457200" y="6019816"/>
            <a:ext cx="7696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ClrTx/>
              <a:buFontTx/>
              <a:buNone/>
            </a:pPr>
            <a:r>
              <a:rPr lang="en-US" altLang="en-US" sz="1200" i="1" dirty="0"/>
              <a:t>Source: </a:t>
            </a:r>
            <a:r>
              <a:rPr lang="en-US" altLang="en-US" sz="1200" dirty="0"/>
              <a:t>Mark Bils and Peter J. Klenow, </a:t>
            </a:r>
            <a:r>
              <a:rPr lang="ja-JP" altLang="en-US" sz="1200" dirty="0"/>
              <a:t>“</a:t>
            </a:r>
            <a:r>
              <a:rPr lang="en-US" altLang="ja-JP" sz="1200" dirty="0"/>
              <a:t>Some Evidence on the Importance of Sticky Prices</a:t>
            </a:r>
            <a:r>
              <a:rPr lang="ja-JP" altLang="en-US" sz="1200" dirty="0"/>
              <a:t>”</a:t>
            </a:r>
            <a:r>
              <a:rPr lang="en-US" altLang="ja-JP" sz="1200" dirty="0"/>
              <a:t>,</a:t>
            </a:r>
            <a:r>
              <a:rPr lang="en-US" altLang="ja-JP" sz="1200" i="1" dirty="0"/>
              <a:t> Journal of Political Economy, </a:t>
            </a:r>
            <a:r>
              <a:rPr lang="en-US" altLang="ja-JP" sz="1200" dirty="0"/>
              <a:t>October 2004, pp 947-985, Used with permission of The University of Chicago Press.</a:t>
            </a:r>
            <a:endParaRPr lang="en-US" altLang="en-US" sz="1200" dirty="0"/>
          </a:p>
        </p:txBody>
      </p:sp>
      <p:sp>
        <p:nvSpPr>
          <p:cNvPr id="6"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LO5</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fontAlgn="auto" hangingPunct="1">
              <a:spcAft>
                <a:spcPts val="0"/>
              </a:spcAft>
              <a:defRPr/>
            </a:pPr>
            <a:r>
              <a:rPr lang="en-US" altLang="en-US" dirty="0">
                <a:ea typeface="+mj-ea"/>
              </a:rPr>
              <a:t>Sticky Prices Continued</a:t>
            </a:r>
          </a:p>
        </p:txBody>
      </p:sp>
      <p:sp>
        <p:nvSpPr>
          <p:cNvPr id="28675" name="Content Placeholder 2"/>
          <p:cNvSpPr>
            <a:spLocks noGrp="1"/>
          </p:cNvSpPr>
          <p:nvPr>
            <p:ph idx="1"/>
          </p:nvPr>
        </p:nvSpPr>
        <p:spPr/>
        <p:txBody>
          <a:bodyPr/>
          <a:lstStyle/>
          <a:p>
            <a:pPr eaLnBrk="1" hangingPunct="1">
              <a:buSzPct val="125000"/>
            </a:pPr>
            <a:r>
              <a:rPr lang="en-US" altLang="en-US" sz="3200" dirty="0"/>
              <a:t>Many prices are sticky in the short run</a:t>
            </a:r>
          </a:p>
          <a:p>
            <a:pPr lvl="1" eaLnBrk="1" hangingPunct="1">
              <a:buClr>
                <a:schemeClr val="accent1"/>
              </a:buClr>
              <a:buSzPct val="125000"/>
            </a:pPr>
            <a:r>
              <a:rPr lang="en-US" altLang="en-US" sz="3200" dirty="0"/>
              <a:t>Consumers prefer stable prices</a:t>
            </a:r>
          </a:p>
          <a:p>
            <a:pPr lvl="1" eaLnBrk="1" hangingPunct="1">
              <a:buClr>
                <a:schemeClr val="accent1"/>
              </a:buClr>
              <a:buSzPct val="125000"/>
            </a:pPr>
            <a:r>
              <a:rPr lang="en-US" altLang="en-US" sz="3200" dirty="0"/>
              <a:t>Firms want to avoid price wars</a:t>
            </a:r>
          </a:p>
          <a:p>
            <a:pPr eaLnBrk="1" hangingPunct="1">
              <a:buSzPct val="125000"/>
            </a:pPr>
            <a:r>
              <a:rPr lang="en-US" altLang="en-US" sz="3200" dirty="0"/>
              <a:t>All prices are flexible in the long run</a:t>
            </a:r>
          </a:p>
          <a:p>
            <a:pPr lvl="1" eaLnBrk="1" hangingPunct="1">
              <a:buClr>
                <a:schemeClr val="accent1"/>
              </a:buClr>
              <a:buSzPct val="125000"/>
            </a:pPr>
            <a:r>
              <a:rPr lang="en-US" altLang="en-US" sz="3200" dirty="0"/>
              <a:t>Firms adjust to unexpected, but permanent changes in demand</a:t>
            </a:r>
          </a:p>
        </p:txBody>
      </p:sp>
      <p:sp>
        <p:nvSpPr>
          <p:cNvPr id="5"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LO5</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fontAlgn="auto" hangingPunct="1">
              <a:spcAft>
                <a:spcPts val="0"/>
              </a:spcAft>
              <a:defRPr/>
            </a:pPr>
            <a:r>
              <a:rPr lang="en-US" altLang="en-US" dirty="0">
                <a:ea typeface="+mj-ea"/>
              </a:rPr>
              <a:t>Debating the Great Recession</a:t>
            </a:r>
          </a:p>
        </p:txBody>
      </p:sp>
      <p:sp>
        <p:nvSpPr>
          <p:cNvPr id="30723" name="Content Placeholder 2"/>
          <p:cNvSpPr>
            <a:spLocks noGrp="1"/>
          </p:cNvSpPr>
          <p:nvPr>
            <p:ph idx="1"/>
          </p:nvPr>
        </p:nvSpPr>
        <p:spPr/>
        <p:txBody>
          <a:bodyPr/>
          <a:lstStyle/>
          <a:p>
            <a:pPr eaLnBrk="1" hangingPunct="1">
              <a:buSzPct val="125000"/>
            </a:pPr>
            <a:r>
              <a:rPr lang="en-US" altLang="en-US" sz="3200" dirty="0"/>
              <a:t>The Minksy Explanation: Euphoric Bubbles</a:t>
            </a:r>
          </a:p>
          <a:p>
            <a:pPr eaLnBrk="1" hangingPunct="1">
              <a:buSzPct val="125000"/>
            </a:pPr>
            <a:r>
              <a:rPr lang="en-US" altLang="en-US" sz="3200" dirty="0"/>
              <a:t>The Austrian Explanation: Excessively Low Interest Rates</a:t>
            </a:r>
          </a:p>
          <a:p>
            <a:pPr eaLnBrk="1" hangingPunct="1">
              <a:buSzPct val="125000"/>
            </a:pPr>
            <a:r>
              <a:rPr lang="en-US" altLang="en-US" sz="3200" dirty="0"/>
              <a:t>The Stimulus Solution</a:t>
            </a:r>
          </a:p>
          <a:p>
            <a:pPr eaLnBrk="1" hangingPunct="1">
              <a:buSzPct val="125000"/>
            </a:pPr>
            <a:r>
              <a:rPr lang="en-US" altLang="en-US" sz="3200" dirty="0"/>
              <a:t>The Structural Solution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fontAlgn="auto" hangingPunct="1">
              <a:spcAft>
                <a:spcPts val="0"/>
              </a:spcAft>
              <a:defRPr/>
            </a:pPr>
            <a:r>
              <a:rPr lang="en-US" altLang="en-US" dirty="0">
                <a:ea typeface="+mj-ea"/>
              </a:rPr>
              <a:t>Performance and Policy</a:t>
            </a:r>
          </a:p>
        </p:txBody>
      </p:sp>
      <p:sp>
        <p:nvSpPr>
          <p:cNvPr id="4099" name="Content Placeholder 2"/>
          <p:cNvSpPr>
            <a:spLocks noGrp="1"/>
          </p:cNvSpPr>
          <p:nvPr>
            <p:ph idx="1"/>
          </p:nvPr>
        </p:nvSpPr>
        <p:spPr>
          <a:xfrm>
            <a:off x="457200" y="1524000"/>
            <a:ext cx="7620000" cy="4800600"/>
          </a:xfrm>
        </p:spPr>
        <p:txBody>
          <a:bodyPr rtlCol="0">
            <a:normAutofit fontScale="92500" lnSpcReduction="10000"/>
          </a:bodyPr>
          <a:lstStyle/>
          <a:p>
            <a:pPr eaLnBrk="1" fontAlgn="auto" hangingPunct="1">
              <a:spcAft>
                <a:spcPts val="0"/>
              </a:spcAft>
              <a:buSzPct val="125000"/>
              <a:defRPr/>
            </a:pPr>
            <a:r>
              <a:rPr lang="en-US" sz="3200" b="1" dirty="0">
                <a:solidFill>
                  <a:schemeClr val="accent5">
                    <a:lumMod val="75000"/>
                  </a:schemeClr>
                </a:solidFill>
                <a:ea typeface="+mn-ea"/>
              </a:rPr>
              <a:t>Business Cycle</a:t>
            </a:r>
          </a:p>
          <a:p>
            <a:pPr marL="640080" lvl="1" eaLnBrk="1" fontAlgn="auto" hangingPunct="1">
              <a:spcAft>
                <a:spcPts val="0"/>
              </a:spcAft>
              <a:buClr>
                <a:schemeClr val="accent1"/>
              </a:buClr>
              <a:buSzPct val="125000"/>
              <a:defRPr/>
            </a:pPr>
            <a:r>
              <a:rPr lang="en-US" sz="3200" dirty="0">
                <a:ea typeface="+mn-ea"/>
              </a:rPr>
              <a:t>Recession</a:t>
            </a:r>
          </a:p>
          <a:p>
            <a:pPr eaLnBrk="1" fontAlgn="auto" hangingPunct="1">
              <a:spcAft>
                <a:spcPts val="0"/>
              </a:spcAft>
              <a:buSzPct val="125000"/>
              <a:defRPr/>
            </a:pPr>
            <a:r>
              <a:rPr lang="en-US" sz="3200" b="1" dirty="0">
                <a:solidFill>
                  <a:schemeClr val="accent5">
                    <a:lumMod val="75000"/>
                  </a:schemeClr>
                </a:solidFill>
                <a:ea typeface="+mn-ea"/>
              </a:rPr>
              <a:t>Real GDP</a:t>
            </a:r>
          </a:p>
          <a:p>
            <a:pPr marL="640080" lvl="1" eaLnBrk="1" fontAlgn="auto" hangingPunct="1">
              <a:spcAft>
                <a:spcPts val="0"/>
              </a:spcAft>
              <a:buClr>
                <a:schemeClr val="accent1"/>
              </a:buClr>
              <a:buSzPct val="125000"/>
              <a:defRPr/>
            </a:pPr>
            <a:r>
              <a:rPr lang="en-US" sz="3200" dirty="0">
                <a:ea typeface="ＭＳ Ｐゴシック" panose="020B0600070205080204" pitchFamily="34" charset="-128"/>
              </a:rPr>
              <a:t>Corrects for price changes</a:t>
            </a:r>
          </a:p>
          <a:p>
            <a:pPr eaLnBrk="1" fontAlgn="auto" hangingPunct="1">
              <a:spcAft>
                <a:spcPts val="0"/>
              </a:spcAft>
              <a:buSzPct val="125000"/>
              <a:defRPr/>
            </a:pPr>
            <a:r>
              <a:rPr lang="en-US" sz="3200" b="1" dirty="0">
                <a:solidFill>
                  <a:schemeClr val="accent5">
                    <a:lumMod val="75000"/>
                  </a:schemeClr>
                </a:solidFill>
                <a:ea typeface="+mn-ea"/>
              </a:rPr>
              <a:t>Nominal GDP</a:t>
            </a:r>
          </a:p>
          <a:p>
            <a:pPr marL="640080" lvl="1" eaLnBrk="1" fontAlgn="auto" hangingPunct="1">
              <a:spcAft>
                <a:spcPts val="0"/>
              </a:spcAft>
              <a:buClr>
                <a:schemeClr val="accent1"/>
              </a:buClr>
              <a:buSzPct val="125000"/>
              <a:defRPr/>
            </a:pPr>
            <a:r>
              <a:rPr lang="en-US" sz="3200" dirty="0">
                <a:ea typeface="ＭＳ Ｐゴシック" panose="020B0600070205080204" pitchFamily="34" charset="-128"/>
              </a:rPr>
              <a:t>Uses current prices </a:t>
            </a:r>
          </a:p>
          <a:p>
            <a:pPr eaLnBrk="1" fontAlgn="auto" hangingPunct="1">
              <a:spcAft>
                <a:spcPts val="0"/>
              </a:spcAft>
              <a:buSzPct val="125000"/>
              <a:defRPr/>
            </a:pPr>
            <a:r>
              <a:rPr lang="en-US" sz="3200" b="1" dirty="0">
                <a:solidFill>
                  <a:schemeClr val="accent5">
                    <a:lumMod val="75000"/>
                  </a:schemeClr>
                </a:solidFill>
                <a:ea typeface="+mn-ea"/>
              </a:rPr>
              <a:t>Unemployment</a:t>
            </a:r>
          </a:p>
          <a:p>
            <a:pPr eaLnBrk="1" fontAlgn="auto" hangingPunct="1">
              <a:spcAft>
                <a:spcPts val="0"/>
              </a:spcAft>
              <a:buSzPct val="125000"/>
              <a:defRPr/>
            </a:pPr>
            <a:r>
              <a:rPr lang="en-US" sz="3200" b="1" dirty="0">
                <a:solidFill>
                  <a:schemeClr val="accent5">
                    <a:lumMod val="75000"/>
                  </a:schemeClr>
                </a:solidFill>
                <a:ea typeface="+mn-ea"/>
              </a:rPr>
              <a:t>Inflation </a:t>
            </a:r>
          </a:p>
          <a:p>
            <a:pPr marL="640080" lvl="1" eaLnBrk="1" fontAlgn="auto" hangingPunct="1">
              <a:spcAft>
                <a:spcPts val="0"/>
              </a:spcAft>
              <a:buClr>
                <a:schemeClr val="accent1"/>
              </a:buClr>
              <a:buSzPct val="125000"/>
              <a:defRPr/>
            </a:pPr>
            <a:r>
              <a:rPr lang="en-US" sz="3200" dirty="0">
                <a:ea typeface="ＭＳ Ｐゴシック" panose="020B0600070205080204" pitchFamily="34" charset="-128"/>
              </a:rPr>
              <a:t>Increase in overall level of prices</a:t>
            </a:r>
            <a:endParaRPr lang="en-US" sz="3200" dirty="0">
              <a:ea typeface="+mn-ea"/>
            </a:endParaRPr>
          </a:p>
        </p:txBody>
      </p:sp>
      <p:sp>
        <p:nvSpPr>
          <p:cNvPr id="5"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7772400" cy="1143000"/>
          </a:xfrm>
        </p:spPr>
        <p:txBody>
          <a:bodyPr/>
          <a:lstStyle/>
          <a:p>
            <a:pPr eaLnBrk="1" fontAlgn="auto" hangingPunct="1">
              <a:spcAft>
                <a:spcPts val="0"/>
              </a:spcAft>
              <a:defRPr/>
            </a:pPr>
            <a:r>
              <a:rPr lang="en-US" altLang="en-US" dirty="0">
                <a:ea typeface="+mj-ea"/>
              </a:rPr>
              <a:t>Performance and Policy </a:t>
            </a:r>
            <a:r>
              <a:rPr lang="en-US" altLang="en-US" dirty="0" smtClean="0">
                <a:ea typeface="+mj-ea"/>
              </a:rPr>
              <a:t>Cont’d</a:t>
            </a:r>
            <a:endParaRPr lang="en-US" altLang="en-US" dirty="0">
              <a:ea typeface="+mj-ea"/>
            </a:endParaRPr>
          </a:p>
        </p:txBody>
      </p:sp>
      <p:sp>
        <p:nvSpPr>
          <p:cNvPr id="8195" name="Content Placeholder 2"/>
          <p:cNvSpPr>
            <a:spLocks noGrp="1"/>
          </p:cNvSpPr>
          <p:nvPr>
            <p:ph idx="1"/>
          </p:nvPr>
        </p:nvSpPr>
        <p:spPr/>
        <p:txBody>
          <a:bodyPr/>
          <a:lstStyle/>
          <a:p>
            <a:pPr eaLnBrk="1" hangingPunct="1">
              <a:buSzPct val="125000"/>
            </a:pPr>
            <a:r>
              <a:rPr lang="en-US" altLang="en-US" sz="3200" dirty="0"/>
              <a:t>Can governments:</a:t>
            </a:r>
          </a:p>
          <a:p>
            <a:pPr lvl="1" eaLnBrk="1" hangingPunct="1">
              <a:buClr>
                <a:schemeClr val="accent1"/>
              </a:buClr>
              <a:buSzPct val="125000"/>
            </a:pPr>
            <a:r>
              <a:rPr lang="en-US" altLang="en-US" sz="3200" dirty="0"/>
              <a:t>Promote economic growth?</a:t>
            </a:r>
          </a:p>
          <a:p>
            <a:pPr lvl="1" eaLnBrk="1" hangingPunct="1">
              <a:buClr>
                <a:schemeClr val="accent1"/>
              </a:buClr>
              <a:buSzPct val="125000"/>
            </a:pPr>
            <a:r>
              <a:rPr lang="en-US" altLang="en-US" sz="3200" dirty="0"/>
              <a:t>Reduce severity of recession?</a:t>
            </a:r>
          </a:p>
          <a:p>
            <a:pPr eaLnBrk="1" hangingPunct="1">
              <a:buSzPct val="125000"/>
            </a:pPr>
            <a:r>
              <a:rPr lang="en-US" altLang="en-US" sz="3200" dirty="0"/>
              <a:t>Is monetary or fiscal policy more effective at mitigating recession?</a:t>
            </a:r>
          </a:p>
          <a:p>
            <a:pPr eaLnBrk="1" hangingPunct="1">
              <a:buSzPct val="125000"/>
            </a:pPr>
            <a:r>
              <a:rPr lang="en-US" altLang="en-US" sz="3200" dirty="0"/>
              <a:t>Is there a tradeoff between inflation and unemployment?</a:t>
            </a:r>
          </a:p>
          <a:p>
            <a:pPr eaLnBrk="1" hangingPunct="1">
              <a:buSzPct val="125000"/>
            </a:pPr>
            <a:r>
              <a:rPr lang="en-US" altLang="en-US" sz="3200" dirty="0"/>
              <a:t>Is anticipated or unanticipated government policy more effective?</a:t>
            </a:r>
          </a:p>
        </p:txBody>
      </p:sp>
      <p:sp>
        <p:nvSpPr>
          <p:cNvPr id="5"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4638"/>
            <a:ext cx="7620000" cy="944562"/>
          </a:xfrm>
        </p:spPr>
        <p:txBody>
          <a:bodyPr/>
          <a:lstStyle/>
          <a:p>
            <a:pPr eaLnBrk="1" fontAlgn="auto" hangingPunct="1">
              <a:spcAft>
                <a:spcPts val="0"/>
              </a:spcAft>
              <a:defRPr/>
            </a:pPr>
            <a:r>
              <a:rPr lang="en-US" altLang="en-US" dirty="0">
                <a:ea typeface="+mj-ea"/>
              </a:rPr>
              <a:t>Performance and Policy Concluded</a:t>
            </a:r>
          </a:p>
        </p:txBody>
      </p:sp>
      <p:sp>
        <p:nvSpPr>
          <p:cNvPr id="10243" name="Content Placeholder 2"/>
          <p:cNvSpPr>
            <a:spLocks noGrp="1"/>
          </p:cNvSpPr>
          <p:nvPr>
            <p:ph idx="1"/>
          </p:nvPr>
        </p:nvSpPr>
        <p:spPr/>
        <p:txBody>
          <a:bodyPr>
            <a:normAutofit fontScale="92500" lnSpcReduction="10000"/>
          </a:bodyPr>
          <a:lstStyle/>
          <a:p>
            <a:pPr eaLnBrk="1" hangingPunct="1">
              <a:buSzPct val="125000"/>
            </a:pPr>
            <a:r>
              <a:rPr lang="en-US" altLang="en-US" sz="3200" dirty="0"/>
              <a:t>Output growth</a:t>
            </a:r>
          </a:p>
          <a:p>
            <a:pPr lvl="1" eaLnBrk="1" hangingPunct="1">
              <a:buClr>
                <a:schemeClr val="accent1"/>
              </a:buClr>
              <a:buSzPct val="125000"/>
            </a:pPr>
            <a:r>
              <a:rPr lang="en-US" altLang="en-US" sz="3200" dirty="0"/>
              <a:t>2.7% per year 1995-2007</a:t>
            </a:r>
          </a:p>
          <a:p>
            <a:pPr eaLnBrk="1" hangingPunct="1">
              <a:buSzPct val="125000"/>
            </a:pPr>
            <a:r>
              <a:rPr lang="en-US" altLang="en-US" sz="3200" dirty="0"/>
              <a:t>U.S. unemployment rate</a:t>
            </a:r>
          </a:p>
          <a:p>
            <a:pPr lvl="1" eaLnBrk="1" hangingPunct="1">
              <a:buClr>
                <a:schemeClr val="accent1"/>
              </a:buClr>
              <a:buSzPct val="125000"/>
            </a:pPr>
            <a:r>
              <a:rPr lang="en-US" altLang="en-US" sz="3200" dirty="0"/>
              <a:t>5.3 % in 2015</a:t>
            </a:r>
          </a:p>
          <a:p>
            <a:pPr lvl="2" eaLnBrk="1" hangingPunct="1">
              <a:buClr>
                <a:schemeClr val="accent1"/>
              </a:buClr>
              <a:buSzPct val="125000"/>
            </a:pPr>
            <a:r>
              <a:rPr lang="en-US" altLang="en-US" sz="3000" dirty="0" smtClean="0"/>
              <a:t>25% </a:t>
            </a:r>
            <a:r>
              <a:rPr lang="en-US" altLang="en-US" sz="3000" dirty="0"/>
              <a:t>in Greece, 3.6% in S. Korea, 10.4% in France, 40.6% in Haiti</a:t>
            </a:r>
          </a:p>
          <a:p>
            <a:pPr eaLnBrk="1" hangingPunct="1">
              <a:buSzPct val="125000"/>
            </a:pPr>
            <a:r>
              <a:rPr lang="en-US" altLang="en-US" sz="3200" dirty="0"/>
              <a:t>U.S. inflation rate</a:t>
            </a:r>
          </a:p>
          <a:p>
            <a:pPr lvl="1" eaLnBrk="1" hangingPunct="1">
              <a:buClr>
                <a:schemeClr val="accent1"/>
              </a:buClr>
              <a:buSzPct val="125000"/>
            </a:pPr>
            <a:r>
              <a:rPr lang="en-US" altLang="en-US" sz="3200" dirty="0"/>
              <a:t>0.1% in 2015</a:t>
            </a:r>
          </a:p>
          <a:p>
            <a:pPr lvl="2" eaLnBrk="1" hangingPunct="1">
              <a:buClr>
                <a:schemeClr val="accent1"/>
              </a:buClr>
              <a:buSzPct val="125000"/>
            </a:pPr>
            <a:r>
              <a:rPr lang="en-US" altLang="en-US" sz="3000" dirty="0"/>
              <a:t>2.2% in Norway, 6.6% in Kenya, 121.7% in Venezuela, 2.7% in Mexico</a:t>
            </a:r>
          </a:p>
        </p:txBody>
      </p:sp>
      <p:sp>
        <p:nvSpPr>
          <p:cNvPr id="5"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fontAlgn="auto" hangingPunct="1">
              <a:spcAft>
                <a:spcPts val="0"/>
              </a:spcAft>
              <a:defRPr/>
            </a:pPr>
            <a:r>
              <a:rPr lang="en-US" altLang="en-US" dirty="0">
                <a:ea typeface="+mj-ea"/>
              </a:rPr>
              <a:t>Modern Economic Growth</a:t>
            </a:r>
          </a:p>
        </p:txBody>
      </p:sp>
      <p:sp>
        <p:nvSpPr>
          <p:cNvPr id="7171" name="Content Placeholder 2"/>
          <p:cNvSpPr>
            <a:spLocks noGrp="1"/>
          </p:cNvSpPr>
          <p:nvPr>
            <p:ph idx="1"/>
          </p:nvPr>
        </p:nvSpPr>
        <p:spPr/>
        <p:txBody>
          <a:bodyPr rtlCol="0">
            <a:normAutofit/>
          </a:bodyPr>
          <a:lstStyle/>
          <a:p>
            <a:pPr eaLnBrk="1" fontAlgn="auto" hangingPunct="1">
              <a:spcAft>
                <a:spcPts val="0"/>
              </a:spcAft>
              <a:buSzPct val="125000"/>
              <a:defRPr/>
            </a:pPr>
            <a:r>
              <a:rPr lang="en-US" sz="3200" dirty="0">
                <a:ea typeface="+mn-ea"/>
              </a:rPr>
              <a:t>Standard of living measured by output per person</a:t>
            </a:r>
          </a:p>
          <a:p>
            <a:pPr eaLnBrk="1" fontAlgn="auto" hangingPunct="1">
              <a:spcAft>
                <a:spcPts val="0"/>
              </a:spcAft>
              <a:buSzPct val="125000"/>
              <a:defRPr/>
            </a:pPr>
            <a:r>
              <a:rPr lang="en-US" sz="3200" dirty="0">
                <a:ea typeface="+mn-ea"/>
              </a:rPr>
              <a:t>No growth in living standards prior to Industrial Revolution</a:t>
            </a:r>
          </a:p>
          <a:p>
            <a:pPr eaLnBrk="1" fontAlgn="auto" hangingPunct="1">
              <a:spcAft>
                <a:spcPts val="0"/>
              </a:spcAft>
              <a:buSzPct val="125000"/>
              <a:defRPr/>
            </a:pPr>
            <a:r>
              <a:rPr lang="en-US" sz="3200" b="1" dirty="0">
                <a:solidFill>
                  <a:schemeClr val="accent5">
                    <a:lumMod val="75000"/>
                  </a:schemeClr>
                </a:solidFill>
                <a:ea typeface="+mn-ea"/>
              </a:rPr>
              <a:t>Modern economic growth</a:t>
            </a:r>
          </a:p>
          <a:p>
            <a:pPr marL="640080" lvl="1" eaLnBrk="1" fontAlgn="auto" hangingPunct="1">
              <a:spcAft>
                <a:spcPts val="0"/>
              </a:spcAft>
              <a:buClr>
                <a:schemeClr val="accent1"/>
              </a:buClr>
              <a:buSzPct val="125000"/>
              <a:defRPr/>
            </a:pPr>
            <a:r>
              <a:rPr lang="en-US" sz="3200" dirty="0">
                <a:ea typeface="ＭＳ Ｐゴシック" panose="020B0600070205080204" pitchFamily="34" charset="-128"/>
              </a:rPr>
              <a:t>Output per person rises</a:t>
            </a:r>
          </a:p>
          <a:p>
            <a:pPr marL="640080" lvl="1" eaLnBrk="1" fontAlgn="auto" hangingPunct="1">
              <a:spcAft>
                <a:spcPts val="0"/>
              </a:spcAft>
              <a:buClr>
                <a:schemeClr val="accent1"/>
              </a:buClr>
              <a:buSzPct val="125000"/>
              <a:defRPr/>
            </a:pPr>
            <a:r>
              <a:rPr lang="en-US" sz="3200" dirty="0">
                <a:ea typeface="ＭＳ Ｐゴシック" panose="020B0600070205080204" pitchFamily="34" charset="-128"/>
              </a:rPr>
              <a:t>Not experienced by all countries</a:t>
            </a:r>
          </a:p>
        </p:txBody>
      </p:sp>
      <p:sp>
        <p:nvSpPr>
          <p:cNvPr id="5"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7620000" cy="792162"/>
          </a:xfrm>
        </p:spPr>
        <p:txBody>
          <a:bodyPr/>
          <a:lstStyle/>
          <a:p>
            <a:pPr eaLnBrk="1" fontAlgn="auto" hangingPunct="1">
              <a:spcAft>
                <a:spcPts val="0"/>
              </a:spcAft>
              <a:defRPr/>
            </a:pPr>
            <a:r>
              <a:rPr lang="en-US" altLang="en-US" dirty="0">
                <a:ea typeface="+mj-ea"/>
              </a:rPr>
              <a:t>Global Perspective</a:t>
            </a:r>
          </a:p>
        </p:txBody>
      </p:sp>
      <p:sp>
        <p:nvSpPr>
          <p:cNvPr id="5"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LO2</a:t>
            </a:r>
          </a:p>
        </p:txBody>
      </p:sp>
      <p:pic>
        <p:nvPicPr>
          <p:cNvPr id="2" name="Picture 1"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630" y="1417638"/>
            <a:ext cx="3587139" cy="519851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fontAlgn="auto" hangingPunct="1">
              <a:spcAft>
                <a:spcPts val="0"/>
              </a:spcAft>
              <a:defRPr/>
            </a:pPr>
            <a:r>
              <a:rPr lang="en-US" altLang="en-US" dirty="0">
                <a:ea typeface="+mj-ea"/>
              </a:rPr>
              <a:t>Saving and Investment</a:t>
            </a:r>
          </a:p>
        </p:txBody>
      </p:sp>
      <p:sp>
        <p:nvSpPr>
          <p:cNvPr id="9219" name="Content Placeholder 2"/>
          <p:cNvSpPr>
            <a:spLocks noGrp="1"/>
          </p:cNvSpPr>
          <p:nvPr>
            <p:ph idx="1"/>
          </p:nvPr>
        </p:nvSpPr>
        <p:spPr/>
        <p:txBody>
          <a:bodyPr rtlCol="0">
            <a:normAutofit/>
          </a:bodyPr>
          <a:lstStyle/>
          <a:p>
            <a:pPr eaLnBrk="1" fontAlgn="auto" hangingPunct="1">
              <a:spcAft>
                <a:spcPts val="0"/>
              </a:spcAft>
              <a:buSzPct val="125000"/>
              <a:defRPr/>
            </a:pPr>
            <a:r>
              <a:rPr lang="en-US" sz="3200" b="1" dirty="0">
                <a:solidFill>
                  <a:schemeClr val="accent5">
                    <a:lumMod val="75000"/>
                  </a:schemeClr>
                </a:solidFill>
                <a:ea typeface="+mn-ea"/>
              </a:rPr>
              <a:t>Saving</a:t>
            </a:r>
          </a:p>
          <a:p>
            <a:pPr marL="640080" lvl="1" eaLnBrk="1" fontAlgn="auto" hangingPunct="1">
              <a:spcAft>
                <a:spcPts val="0"/>
              </a:spcAft>
              <a:buClr>
                <a:schemeClr val="accent1"/>
              </a:buClr>
              <a:buSzPct val="125000"/>
              <a:defRPr/>
            </a:pPr>
            <a:r>
              <a:rPr lang="en-US" sz="3200" dirty="0">
                <a:ea typeface="ＭＳ Ｐゴシック" panose="020B0600070205080204" pitchFamily="34" charset="-128"/>
              </a:rPr>
              <a:t>Trade-off current for future consumption </a:t>
            </a:r>
          </a:p>
          <a:p>
            <a:pPr eaLnBrk="1" fontAlgn="auto" hangingPunct="1">
              <a:spcAft>
                <a:spcPts val="0"/>
              </a:spcAft>
              <a:buSzPct val="125000"/>
              <a:defRPr/>
            </a:pPr>
            <a:r>
              <a:rPr lang="en-US" sz="3200" b="1" dirty="0">
                <a:solidFill>
                  <a:schemeClr val="accent5">
                    <a:lumMod val="75000"/>
                  </a:schemeClr>
                </a:solidFill>
                <a:ea typeface="+mn-ea"/>
              </a:rPr>
              <a:t>Investment</a:t>
            </a:r>
          </a:p>
          <a:p>
            <a:pPr marL="640080" lvl="1" eaLnBrk="1" fontAlgn="auto" hangingPunct="1">
              <a:spcAft>
                <a:spcPts val="0"/>
              </a:spcAft>
              <a:buClr>
                <a:schemeClr val="accent1"/>
              </a:buClr>
              <a:buSzPct val="125000"/>
              <a:defRPr/>
            </a:pPr>
            <a:r>
              <a:rPr lang="en-US" sz="3200" b="1" dirty="0">
                <a:solidFill>
                  <a:schemeClr val="accent5">
                    <a:lumMod val="75000"/>
                  </a:schemeClr>
                </a:solidFill>
                <a:ea typeface="ＭＳ Ｐゴシック" panose="020B0600070205080204" pitchFamily="34" charset="-128"/>
              </a:rPr>
              <a:t>Financial investment</a:t>
            </a:r>
          </a:p>
          <a:p>
            <a:pPr marL="640080" lvl="1" eaLnBrk="1" fontAlgn="auto" hangingPunct="1">
              <a:spcAft>
                <a:spcPts val="0"/>
              </a:spcAft>
              <a:buClr>
                <a:schemeClr val="accent1"/>
              </a:buClr>
              <a:buSzPct val="125000"/>
              <a:defRPr/>
            </a:pPr>
            <a:r>
              <a:rPr lang="en-US" sz="3200" b="1" dirty="0">
                <a:solidFill>
                  <a:schemeClr val="accent5">
                    <a:lumMod val="75000"/>
                  </a:schemeClr>
                </a:solidFill>
                <a:ea typeface="ＭＳ Ｐゴシック" panose="020B0600070205080204" pitchFamily="34" charset="-128"/>
              </a:rPr>
              <a:t>Economic investment </a:t>
            </a:r>
          </a:p>
          <a:p>
            <a:pPr eaLnBrk="1" fontAlgn="auto" hangingPunct="1">
              <a:spcAft>
                <a:spcPts val="0"/>
              </a:spcAft>
              <a:buSzPct val="125000"/>
              <a:defRPr/>
            </a:pPr>
            <a:r>
              <a:rPr lang="en-US" sz="3200" dirty="0">
                <a:ea typeface="+mn-ea"/>
              </a:rPr>
              <a:t>Banks and financial institutions</a:t>
            </a:r>
          </a:p>
        </p:txBody>
      </p:sp>
      <p:sp>
        <p:nvSpPr>
          <p:cNvPr id="5"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LO3</a:t>
            </a: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fontAlgn="auto" hangingPunct="1">
              <a:spcAft>
                <a:spcPts val="0"/>
              </a:spcAft>
              <a:defRPr/>
            </a:pPr>
            <a:r>
              <a:rPr lang="en-US" altLang="en-US" dirty="0">
                <a:ea typeface="+mj-ea"/>
              </a:rPr>
              <a:t>Uncertainty, Expectations, and Shocks</a:t>
            </a:r>
          </a:p>
        </p:txBody>
      </p:sp>
      <p:sp>
        <p:nvSpPr>
          <p:cNvPr id="10243" name="Content Placeholder 2"/>
          <p:cNvSpPr>
            <a:spLocks noGrp="1"/>
          </p:cNvSpPr>
          <p:nvPr>
            <p:ph idx="1"/>
          </p:nvPr>
        </p:nvSpPr>
        <p:spPr>
          <a:xfrm>
            <a:off x="457200" y="1752600"/>
            <a:ext cx="7620000" cy="4800600"/>
          </a:xfrm>
        </p:spPr>
        <p:txBody>
          <a:bodyPr rtlCol="0">
            <a:normAutofit/>
          </a:bodyPr>
          <a:lstStyle/>
          <a:p>
            <a:pPr eaLnBrk="1" fontAlgn="auto" hangingPunct="1">
              <a:spcAft>
                <a:spcPts val="0"/>
              </a:spcAft>
              <a:buSzPct val="125000"/>
              <a:defRPr/>
            </a:pPr>
            <a:r>
              <a:rPr lang="en-US" sz="3200" dirty="0">
                <a:ea typeface="+mn-ea"/>
              </a:rPr>
              <a:t>The importance of </a:t>
            </a:r>
            <a:r>
              <a:rPr lang="en-US" sz="3200" b="1" dirty="0">
                <a:solidFill>
                  <a:schemeClr val="accent5">
                    <a:lumMod val="75000"/>
                  </a:schemeClr>
                </a:solidFill>
                <a:ea typeface="+mn-ea"/>
              </a:rPr>
              <a:t>expectations</a:t>
            </a:r>
            <a:r>
              <a:rPr lang="en-US" sz="3200" dirty="0">
                <a:ea typeface="+mn-ea"/>
              </a:rPr>
              <a:t> and </a:t>
            </a:r>
            <a:r>
              <a:rPr lang="en-US" sz="3200" b="1" dirty="0">
                <a:solidFill>
                  <a:schemeClr val="accent5">
                    <a:lumMod val="75000"/>
                  </a:schemeClr>
                </a:solidFill>
                <a:ea typeface="+mn-ea"/>
              </a:rPr>
              <a:t>shocks</a:t>
            </a:r>
          </a:p>
          <a:p>
            <a:pPr eaLnBrk="1" fontAlgn="auto" hangingPunct="1">
              <a:spcAft>
                <a:spcPts val="0"/>
              </a:spcAft>
              <a:buSzPct val="125000"/>
              <a:defRPr/>
            </a:pPr>
            <a:r>
              <a:rPr lang="en-US" sz="3200" dirty="0">
                <a:ea typeface="+mn-ea"/>
              </a:rPr>
              <a:t>Expectations affect investment</a:t>
            </a:r>
          </a:p>
          <a:p>
            <a:pPr eaLnBrk="1" fontAlgn="auto" hangingPunct="1">
              <a:spcAft>
                <a:spcPts val="0"/>
              </a:spcAft>
              <a:buSzPct val="125000"/>
              <a:defRPr/>
            </a:pPr>
            <a:r>
              <a:rPr lang="en-US" sz="3200" dirty="0">
                <a:ea typeface="+mn-ea"/>
              </a:rPr>
              <a:t>Shocks </a:t>
            </a:r>
          </a:p>
          <a:p>
            <a:pPr marL="640080" lvl="1" eaLnBrk="1" fontAlgn="auto" hangingPunct="1">
              <a:spcAft>
                <a:spcPts val="0"/>
              </a:spcAft>
              <a:buClr>
                <a:schemeClr val="accent1"/>
              </a:buClr>
              <a:buSzPct val="125000"/>
              <a:defRPr/>
            </a:pPr>
            <a:r>
              <a:rPr lang="en-US" sz="3200" dirty="0">
                <a:ea typeface="ＭＳ Ｐゴシック" panose="020B0600070205080204" pitchFamily="34" charset="-128"/>
              </a:rPr>
              <a:t>What happens is not what you expected</a:t>
            </a:r>
          </a:p>
          <a:p>
            <a:pPr eaLnBrk="1" fontAlgn="auto" hangingPunct="1">
              <a:spcAft>
                <a:spcPts val="0"/>
              </a:spcAft>
              <a:buSzPct val="125000"/>
              <a:defRPr/>
            </a:pPr>
            <a:r>
              <a:rPr lang="en-US" sz="3200" b="1" dirty="0">
                <a:solidFill>
                  <a:schemeClr val="accent5">
                    <a:lumMod val="75000"/>
                  </a:schemeClr>
                </a:solidFill>
                <a:ea typeface="+mn-ea"/>
              </a:rPr>
              <a:t>Demand shocks</a:t>
            </a:r>
          </a:p>
          <a:p>
            <a:pPr eaLnBrk="1" fontAlgn="auto" hangingPunct="1">
              <a:spcAft>
                <a:spcPts val="0"/>
              </a:spcAft>
              <a:buSzPct val="125000"/>
              <a:defRPr/>
            </a:pPr>
            <a:r>
              <a:rPr lang="en-US" sz="3200" b="1" dirty="0">
                <a:solidFill>
                  <a:schemeClr val="accent5">
                    <a:lumMod val="75000"/>
                  </a:schemeClr>
                </a:solidFill>
                <a:ea typeface="+mn-ea"/>
              </a:rPr>
              <a:t>Supply shocks</a:t>
            </a:r>
          </a:p>
        </p:txBody>
      </p:sp>
      <p:sp>
        <p:nvSpPr>
          <p:cNvPr id="5"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LO4</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fontAlgn="auto" hangingPunct="1">
              <a:spcAft>
                <a:spcPts val="0"/>
              </a:spcAft>
              <a:defRPr/>
            </a:pPr>
            <a:r>
              <a:rPr lang="en-US" altLang="en-US" dirty="0">
                <a:ea typeface="+mj-ea"/>
              </a:rPr>
              <a:t>Uncertainty, Expectations, and Shocks Continued</a:t>
            </a:r>
          </a:p>
        </p:txBody>
      </p:sp>
      <p:sp>
        <p:nvSpPr>
          <p:cNvPr id="11267" name="Content Placeholder 2"/>
          <p:cNvSpPr>
            <a:spLocks noGrp="1"/>
          </p:cNvSpPr>
          <p:nvPr>
            <p:ph idx="1"/>
          </p:nvPr>
        </p:nvSpPr>
        <p:spPr>
          <a:xfrm>
            <a:off x="457200" y="1752600"/>
            <a:ext cx="7620000" cy="4800600"/>
          </a:xfrm>
        </p:spPr>
        <p:txBody>
          <a:bodyPr rtlCol="0">
            <a:normAutofit/>
          </a:bodyPr>
          <a:lstStyle/>
          <a:p>
            <a:pPr eaLnBrk="1" fontAlgn="auto" hangingPunct="1">
              <a:spcAft>
                <a:spcPts val="0"/>
              </a:spcAft>
              <a:buSzPct val="125000"/>
              <a:defRPr/>
            </a:pPr>
            <a:r>
              <a:rPr lang="en-US" sz="3200" dirty="0">
                <a:ea typeface="+mn-ea"/>
              </a:rPr>
              <a:t>Demand shocks and flexible prices</a:t>
            </a:r>
          </a:p>
          <a:p>
            <a:pPr marL="640080" lvl="1" eaLnBrk="1" fontAlgn="auto" hangingPunct="1">
              <a:spcAft>
                <a:spcPts val="0"/>
              </a:spcAft>
              <a:buClr>
                <a:schemeClr val="accent1"/>
              </a:buClr>
              <a:buSzPct val="125000"/>
              <a:defRPr/>
            </a:pPr>
            <a:r>
              <a:rPr lang="en-US" sz="3200" dirty="0">
                <a:ea typeface="ＭＳ Ｐゴシック" panose="020B0600070205080204" pitchFamily="34" charset="-128"/>
              </a:rPr>
              <a:t>Price falls if demand is low</a:t>
            </a:r>
          </a:p>
          <a:p>
            <a:pPr marL="640080" lvl="1" eaLnBrk="1" fontAlgn="auto" hangingPunct="1">
              <a:spcAft>
                <a:spcPts val="0"/>
              </a:spcAft>
              <a:buClr>
                <a:schemeClr val="accent1"/>
              </a:buClr>
              <a:buSzPct val="125000"/>
              <a:defRPr/>
            </a:pPr>
            <a:r>
              <a:rPr lang="en-US" sz="3200" dirty="0">
                <a:ea typeface="ＭＳ Ｐゴシック" panose="020B0600070205080204" pitchFamily="34" charset="-128"/>
              </a:rPr>
              <a:t>Sales unchanged</a:t>
            </a:r>
          </a:p>
          <a:p>
            <a:pPr eaLnBrk="1" fontAlgn="auto" hangingPunct="1">
              <a:spcAft>
                <a:spcPts val="0"/>
              </a:spcAft>
              <a:buSzPct val="125000"/>
              <a:defRPr/>
            </a:pPr>
            <a:r>
              <a:rPr lang="en-US" sz="3200" dirty="0">
                <a:ea typeface="+mn-ea"/>
              </a:rPr>
              <a:t>Demand shocks and sticky prices</a:t>
            </a:r>
          </a:p>
          <a:p>
            <a:pPr marL="640080" lvl="1" eaLnBrk="1" fontAlgn="auto" hangingPunct="1">
              <a:spcAft>
                <a:spcPts val="0"/>
              </a:spcAft>
              <a:buClr>
                <a:schemeClr val="accent1"/>
              </a:buClr>
              <a:buSzPct val="125000"/>
              <a:defRPr/>
            </a:pPr>
            <a:r>
              <a:rPr lang="en-US" sz="3200" dirty="0">
                <a:ea typeface="ＭＳ Ｐゴシック" panose="020B0600070205080204" pitchFamily="34" charset="-128"/>
              </a:rPr>
              <a:t>Maintain </a:t>
            </a:r>
            <a:r>
              <a:rPr lang="en-US" sz="3200" b="1" dirty="0">
                <a:solidFill>
                  <a:schemeClr val="accent5">
                    <a:lumMod val="75000"/>
                  </a:schemeClr>
                </a:solidFill>
                <a:ea typeface="ＭＳ Ｐゴシック" panose="020B0600070205080204" pitchFamily="34" charset="-128"/>
              </a:rPr>
              <a:t>inventory</a:t>
            </a:r>
          </a:p>
          <a:p>
            <a:pPr marL="640080" lvl="1" eaLnBrk="1" fontAlgn="auto" hangingPunct="1">
              <a:spcAft>
                <a:spcPts val="0"/>
              </a:spcAft>
              <a:buClr>
                <a:schemeClr val="accent1"/>
              </a:buClr>
              <a:buSzPct val="125000"/>
              <a:defRPr/>
            </a:pPr>
            <a:r>
              <a:rPr lang="en-US" sz="3200" dirty="0">
                <a:ea typeface="ＭＳ Ｐゴシック" panose="020B0600070205080204" pitchFamily="34" charset="-128"/>
              </a:rPr>
              <a:t>Sales change</a:t>
            </a:r>
          </a:p>
          <a:p>
            <a:pPr marL="640080" lvl="1" eaLnBrk="1" fontAlgn="auto" hangingPunct="1">
              <a:spcAft>
                <a:spcPts val="0"/>
              </a:spcAft>
              <a:buClr>
                <a:schemeClr val="accent1"/>
              </a:buClr>
              <a:buSzPct val="125000"/>
              <a:defRPr/>
            </a:pPr>
            <a:r>
              <a:rPr lang="en-US" sz="3200" dirty="0">
                <a:ea typeface="ＭＳ Ｐゴシック" panose="020B0600070205080204" pitchFamily="34" charset="-128"/>
              </a:rPr>
              <a:t>Business cycles</a:t>
            </a:r>
          </a:p>
        </p:txBody>
      </p:sp>
      <p:sp>
        <p:nvSpPr>
          <p:cNvPr id="5"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LO4</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 Office Color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Calibri"/>
        <a:ea typeface=""/>
        <a:cs typeface=""/>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Adjacency - Office Colors" id="{B1709EEF-8A2A-493D-BD1E-8A1E2C64C97E}" vid="{A56F7D82-2F02-47CE-B017-F41FC9221C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 - Office Colors</Template>
  <TotalTime>911</TotalTime>
  <Words>1635</Words>
  <Application>Microsoft Office PowerPoint</Application>
  <PresentationFormat>On-screen Show (4:3)</PresentationFormat>
  <Paragraphs>147</Paragraphs>
  <Slides>14</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MS PGothic</vt:lpstr>
      <vt:lpstr>MS PGothic</vt:lpstr>
      <vt:lpstr>Arial</vt:lpstr>
      <vt:lpstr>Calibri</vt:lpstr>
      <vt:lpstr>Tahoma</vt:lpstr>
      <vt:lpstr>Times New Roman</vt:lpstr>
      <vt:lpstr>Wingdings</vt:lpstr>
      <vt:lpstr>Adjacency - Office Colors</vt:lpstr>
      <vt:lpstr>Chapter 20</vt:lpstr>
      <vt:lpstr>Performance and Policy</vt:lpstr>
      <vt:lpstr>Performance and Policy Cont’d</vt:lpstr>
      <vt:lpstr>Performance and Policy Concluded</vt:lpstr>
      <vt:lpstr>Modern Economic Growth</vt:lpstr>
      <vt:lpstr>Global Perspective</vt:lpstr>
      <vt:lpstr>Saving and Investment</vt:lpstr>
      <vt:lpstr>Uncertainty, Expectations, and Shocks</vt:lpstr>
      <vt:lpstr>Uncertainty, Expectations, and Shocks Continued</vt:lpstr>
      <vt:lpstr>Demand Shocks</vt:lpstr>
      <vt:lpstr>Demand Shocks Continued</vt:lpstr>
      <vt:lpstr>Sticky Prices</vt:lpstr>
      <vt:lpstr>Sticky Prices Continued</vt:lpstr>
      <vt:lpstr>Debating the Great Recession</vt:lpstr>
    </vt:vector>
  </TitlesOfParts>
  <Company>The McGraw-Hill Companies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Shannon Aucoin</dc:creator>
  <cp:lastModifiedBy>John Slonim</cp:lastModifiedBy>
  <cp:revision>56</cp:revision>
  <dcterms:created xsi:type="dcterms:W3CDTF">2013-07-10T15:17:55Z</dcterms:created>
  <dcterms:modified xsi:type="dcterms:W3CDTF">2018-01-26T18:23:38Z</dcterms:modified>
</cp:coreProperties>
</file>